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emf" ContentType="image/x-emf"/>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5" r:id="rId5"/>
    <p:sldMasterId id="2147483698" r:id="rId6"/>
    <p:sldMasterId id="2147483710" r:id="rId7"/>
    <p:sldMasterId id="2147483722" r:id="rId8"/>
    <p:sldMasterId id="2147483734" r:id="rId9"/>
    <p:sldMasterId id="2147483747" r:id="rId10"/>
  </p:sldMasterIdLst>
  <p:notesMasterIdLst>
    <p:notesMasterId r:id="rId13"/>
  </p:notesMasterIdLst>
  <p:handoutMasterIdLst>
    <p:handoutMasterId r:id="rId123"/>
  </p:handoutMasterIdLst>
  <p:sldIdLst>
    <p:sldId id="388" r:id="rId11"/>
    <p:sldId id="1050" r:id="rId12"/>
    <p:sldId id="1065" r:id="rId14"/>
    <p:sldId id="1067" r:id="rId15"/>
    <p:sldId id="1066" r:id="rId16"/>
    <p:sldId id="1068" r:id="rId17"/>
    <p:sldId id="1052" r:id="rId18"/>
    <p:sldId id="487" r:id="rId19"/>
    <p:sldId id="1069" r:id="rId20"/>
    <p:sldId id="830" r:id="rId21"/>
    <p:sldId id="947" r:id="rId22"/>
    <p:sldId id="606" r:id="rId23"/>
    <p:sldId id="607" r:id="rId24"/>
    <p:sldId id="608" r:id="rId25"/>
    <p:sldId id="609" r:id="rId26"/>
    <p:sldId id="492" r:id="rId27"/>
    <p:sldId id="1176" r:id="rId28"/>
    <p:sldId id="1177" r:id="rId29"/>
    <p:sldId id="490" r:id="rId30"/>
    <p:sldId id="806" r:id="rId31"/>
    <p:sldId id="833" r:id="rId32"/>
    <p:sldId id="807" r:id="rId33"/>
    <p:sldId id="808" r:id="rId34"/>
    <p:sldId id="809" r:id="rId35"/>
    <p:sldId id="810" r:id="rId36"/>
    <p:sldId id="811" r:id="rId37"/>
    <p:sldId id="812" r:id="rId38"/>
    <p:sldId id="813" r:id="rId39"/>
    <p:sldId id="814" r:id="rId40"/>
    <p:sldId id="816" r:id="rId41"/>
    <p:sldId id="817" r:id="rId42"/>
    <p:sldId id="818" r:id="rId43"/>
    <p:sldId id="819" r:id="rId44"/>
    <p:sldId id="820" r:id="rId45"/>
    <p:sldId id="821" r:id="rId46"/>
    <p:sldId id="822" r:id="rId47"/>
    <p:sldId id="823" r:id="rId48"/>
    <p:sldId id="723" r:id="rId49"/>
    <p:sldId id="402" r:id="rId50"/>
    <p:sldId id="403" r:id="rId51"/>
    <p:sldId id="404" r:id="rId52"/>
    <p:sldId id="405" r:id="rId53"/>
    <p:sldId id="406" r:id="rId54"/>
    <p:sldId id="407" r:id="rId55"/>
    <p:sldId id="408" r:id="rId56"/>
    <p:sldId id="409" r:id="rId57"/>
    <p:sldId id="410" r:id="rId58"/>
    <p:sldId id="412" r:id="rId59"/>
    <p:sldId id="834" r:id="rId60"/>
    <p:sldId id="835" r:id="rId61"/>
    <p:sldId id="836" r:id="rId62"/>
    <p:sldId id="838" r:id="rId63"/>
    <p:sldId id="839" r:id="rId64"/>
    <p:sldId id="724" r:id="rId65"/>
    <p:sldId id="422" r:id="rId66"/>
    <p:sldId id="423" r:id="rId67"/>
    <p:sldId id="454" r:id="rId68"/>
    <p:sldId id="455" r:id="rId69"/>
    <p:sldId id="424" r:id="rId70"/>
    <p:sldId id="426" r:id="rId71"/>
    <p:sldId id="425" r:id="rId72"/>
    <p:sldId id="725" r:id="rId73"/>
    <p:sldId id="428" r:id="rId74"/>
    <p:sldId id="429" r:id="rId75"/>
    <p:sldId id="430" r:id="rId76"/>
    <p:sldId id="431" r:id="rId77"/>
    <p:sldId id="432" r:id="rId78"/>
    <p:sldId id="726" r:id="rId79"/>
    <p:sldId id="433" r:id="rId80"/>
    <p:sldId id="434" r:id="rId81"/>
    <p:sldId id="435" r:id="rId82"/>
    <p:sldId id="436" r:id="rId83"/>
    <p:sldId id="437" r:id="rId84"/>
    <p:sldId id="438" r:id="rId85"/>
    <p:sldId id="727" r:id="rId86"/>
    <p:sldId id="440" r:id="rId87"/>
    <p:sldId id="441" r:id="rId88"/>
    <p:sldId id="442" r:id="rId89"/>
    <p:sldId id="443" r:id="rId90"/>
    <p:sldId id="444" r:id="rId91"/>
    <p:sldId id="445" r:id="rId92"/>
    <p:sldId id="446" r:id="rId93"/>
    <p:sldId id="447" r:id="rId94"/>
    <p:sldId id="448" r:id="rId95"/>
    <p:sldId id="449" r:id="rId96"/>
    <p:sldId id="450" r:id="rId97"/>
    <p:sldId id="451" r:id="rId98"/>
    <p:sldId id="452" r:id="rId99"/>
    <p:sldId id="1051" r:id="rId100"/>
    <p:sldId id="728" r:id="rId101"/>
    <p:sldId id="729" r:id="rId102"/>
    <p:sldId id="721" r:id="rId103"/>
    <p:sldId id="613" r:id="rId104"/>
    <p:sldId id="614" r:id="rId105"/>
    <p:sldId id="730" r:id="rId106"/>
    <p:sldId id="731" r:id="rId107"/>
    <p:sldId id="617" r:id="rId108"/>
    <p:sldId id="618" r:id="rId109"/>
    <p:sldId id="619" r:id="rId110"/>
    <p:sldId id="620" r:id="rId111"/>
    <p:sldId id="627" r:id="rId112"/>
    <p:sldId id="936" r:id="rId113"/>
    <p:sldId id="629" r:id="rId114"/>
    <p:sldId id="632" r:id="rId115"/>
    <p:sldId id="633" r:id="rId116"/>
    <p:sldId id="634" r:id="rId117"/>
    <p:sldId id="635" r:id="rId118"/>
    <p:sldId id="939" r:id="rId119"/>
    <p:sldId id="637" r:id="rId120"/>
    <p:sldId id="638" r:id="rId121"/>
    <p:sldId id="456"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3"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333F50"/>
    <a:srgbClr val="FF3300"/>
    <a:srgbClr val="0099FF"/>
    <a:srgbClr val="D25252"/>
    <a:srgbClr val="FFFFFF"/>
    <a:srgbClr val="FFFF00"/>
    <a:srgbClr val="999100"/>
    <a:srgbClr val="99C1DA"/>
    <a:srgbClr val="7492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5" autoAdjust="0"/>
  </p:normalViewPr>
  <p:slideViewPr>
    <p:cSldViewPr snapToGrid="0">
      <p:cViewPr varScale="1">
        <p:scale>
          <a:sx n="81" d="100"/>
          <a:sy n="81" d="100"/>
        </p:scale>
        <p:origin x="-62" y="-192"/>
      </p:cViewPr>
      <p:guideLst>
        <p:guide orient="horz" pos="2056"/>
        <p:guide pos="394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8.xml"/><Relationship Id="rId98" Type="http://schemas.openxmlformats.org/officeDocument/2006/relationships/slide" Target="slides/slide87.xml"/><Relationship Id="rId97" Type="http://schemas.openxmlformats.org/officeDocument/2006/relationships/slide" Target="slides/slide86.xml"/><Relationship Id="rId96" Type="http://schemas.openxmlformats.org/officeDocument/2006/relationships/slide" Target="slides/slide85.xml"/><Relationship Id="rId95" Type="http://schemas.openxmlformats.org/officeDocument/2006/relationships/slide" Target="slides/slide84.xml"/><Relationship Id="rId94" Type="http://schemas.openxmlformats.org/officeDocument/2006/relationships/slide" Target="slides/slide83.xml"/><Relationship Id="rId93" Type="http://schemas.openxmlformats.org/officeDocument/2006/relationships/slide" Target="slides/slide82.xml"/><Relationship Id="rId92" Type="http://schemas.openxmlformats.org/officeDocument/2006/relationships/slide" Target="slides/slide81.xml"/><Relationship Id="rId91" Type="http://schemas.openxmlformats.org/officeDocument/2006/relationships/slide" Target="slides/slide80.xml"/><Relationship Id="rId90" Type="http://schemas.openxmlformats.org/officeDocument/2006/relationships/slide" Target="slides/slide79.xml"/><Relationship Id="rId9" Type="http://schemas.openxmlformats.org/officeDocument/2006/relationships/slideMaster" Target="slideMasters/slideMaster8.xml"/><Relationship Id="rId89" Type="http://schemas.openxmlformats.org/officeDocument/2006/relationships/slide" Target="slides/slide78.xml"/><Relationship Id="rId88" Type="http://schemas.openxmlformats.org/officeDocument/2006/relationships/slide" Target="slides/slide77.xml"/><Relationship Id="rId87" Type="http://schemas.openxmlformats.org/officeDocument/2006/relationships/slide" Target="slides/slide76.xml"/><Relationship Id="rId86" Type="http://schemas.openxmlformats.org/officeDocument/2006/relationships/slide" Target="slides/slide75.xml"/><Relationship Id="rId85" Type="http://schemas.openxmlformats.org/officeDocument/2006/relationships/slide" Target="slides/slide74.xml"/><Relationship Id="rId84" Type="http://schemas.openxmlformats.org/officeDocument/2006/relationships/slide" Target="slides/slide73.xml"/><Relationship Id="rId83" Type="http://schemas.openxmlformats.org/officeDocument/2006/relationships/slide" Target="slides/slide72.xml"/><Relationship Id="rId82" Type="http://schemas.openxmlformats.org/officeDocument/2006/relationships/slide" Target="slides/slide71.xml"/><Relationship Id="rId81" Type="http://schemas.openxmlformats.org/officeDocument/2006/relationships/slide" Target="slides/slide70.xml"/><Relationship Id="rId80" Type="http://schemas.openxmlformats.org/officeDocument/2006/relationships/slide" Target="slides/slide69.xml"/><Relationship Id="rId8" Type="http://schemas.openxmlformats.org/officeDocument/2006/relationships/slideMaster" Target="slideMasters/slideMaster7.xml"/><Relationship Id="rId79" Type="http://schemas.openxmlformats.org/officeDocument/2006/relationships/slide" Target="slides/slide68.xml"/><Relationship Id="rId78" Type="http://schemas.openxmlformats.org/officeDocument/2006/relationships/slide" Target="slides/slide67.xml"/><Relationship Id="rId77" Type="http://schemas.openxmlformats.org/officeDocument/2006/relationships/slide" Target="slides/slide66.xml"/><Relationship Id="rId76" Type="http://schemas.openxmlformats.org/officeDocument/2006/relationships/slide" Target="slides/slide65.xml"/><Relationship Id="rId75" Type="http://schemas.openxmlformats.org/officeDocument/2006/relationships/slide" Target="slides/slide64.xml"/><Relationship Id="rId74" Type="http://schemas.openxmlformats.org/officeDocument/2006/relationships/slide" Target="slides/slide63.xml"/><Relationship Id="rId73" Type="http://schemas.openxmlformats.org/officeDocument/2006/relationships/slide" Target="slides/slide62.xml"/><Relationship Id="rId72" Type="http://schemas.openxmlformats.org/officeDocument/2006/relationships/slide" Target="slides/slide61.xml"/><Relationship Id="rId71" Type="http://schemas.openxmlformats.org/officeDocument/2006/relationships/slide" Target="slides/slide60.xml"/><Relationship Id="rId70" Type="http://schemas.openxmlformats.org/officeDocument/2006/relationships/slide" Target="slides/slide59.xml"/><Relationship Id="rId7" Type="http://schemas.openxmlformats.org/officeDocument/2006/relationships/slideMaster" Target="slideMasters/slideMaster6.xml"/><Relationship Id="rId69" Type="http://schemas.openxmlformats.org/officeDocument/2006/relationships/slide" Target="slides/slide58.xml"/><Relationship Id="rId68" Type="http://schemas.openxmlformats.org/officeDocument/2006/relationships/slide" Target="slides/slide57.xml"/><Relationship Id="rId67" Type="http://schemas.openxmlformats.org/officeDocument/2006/relationships/slide" Target="slides/slide56.xml"/><Relationship Id="rId66" Type="http://schemas.openxmlformats.org/officeDocument/2006/relationships/slide" Target="slides/slide55.xml"/><Relationship Id="rId65" Type="http://schemas.openxmlformats.org/officeDocument/2006/relationships/slide" Target="slides/slide54.xml"/><Relationship Id="rId64" Type="http://schemas.openxmlformats.org/officeDocument/2006/relationships/slide" Target="slides/slide53.xml"/><Relationship Id="rId63" Type="http://schemas.openxmlformats.org/officeDocument/2006/relationships/slide" Target="slides/slide52.xml"/><Relationship Id="rId62" Type="http://schemas.openxmlformats.org/officeDocument/2006/relationships/slide" Target="slides/slide51.xml"/><Relationship Id="rId61" Type="http://schemas.openxmlformats.org/officeDocument/2006/relationships/slide" Target="slides/slide50.xml"/><Relationship Id="rId60" Type="http://schemas.openxmlformats.org/officeDocument/2006/relationships/slide" Target="slides/slide49.xml"/><Relationship Id="rId6" Type="http://schemas.openxmlformats.org/officeDocument/2006/relationships/slideMaster" Target="slideMasters/slideMaster5.xml"/><Relationship Id="rId59" Type="http://schemas.openxmlformats.org/officeDocument/2006/relationships/slide" Target="slides/slide48.xml"/><Relationship Id="rId58" Type="http://schemas.openxmlformats.org/officeDocument/2006/relationships/slide" Target="slides/slide47.xml"/><Relationship Id="rId57" Type="http://schemas.openxmlformats.org/officeDocument/2006/relationships/slide" Target="slides/slide46.xml"/><Relationship Id="rId56" Type="http://schemas.openxmlformats.org/officeDocument/2006/relationships/slide" Target="slides/slide45.xml"/><Relationship Id="rId55" Type="http://schemas.openxmlformats.org/officeDocument/2006/relationships/slide" Target="slides/slide44.xml"/><Relationship Id="rId54" Type="http://schemas.openxmlformats.org/officeDocument/2006/relationships/slide" Target="slides/slide43.xml"/><Relationship Id="rId53" Type="http://schemas.openxmlformats.org/officeDocument/2006/relationships/slide" Target="slides/slide42.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notesMaster" Target="notesMasters/notesMaster1.xml"/><Relationship Id="rId127" Type="http://schemas.openxmlformats.org/officeDocument/2006/relationships/commentAuthors" Target="commentAuthors.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handoutMaster" Target="handoutMasters/handoutMaster1.xml"/><Relationship Id="rId122" Type="http://schemas.openxmlformats.org/officeDocument/2006/relationships/slide" Target="slides/slide111.xml"/><Relationship Id="rId121" Type="http://schemas.openxmlformats.org/officeDocument/2006/relationships/slide" Target="slides/slide110.xml"/><Relationship Id="rId120" Type="http://schemas.openxmlformats.org/officeDocument/2006/relationships/slide" Target="slides/slide109.xml"/><Relationship Id="rId12" Type="http://schemas.openxmlformats.org/officeDocument/2006/relationships/slide" Target="slides/slide2.xml"/><Relationship Id="rId119" Type="http://schemas.openxmlformats.org/officeDocument/2006/relationships/slide" Target="slides/slide108.xml"/><Relationship Id="rId118" Type="http://schemas.openxmlformats.org/officeDocument/2006/relationships/slide" Target="slides/slide107.xml"/><Relationship Id="rId117" Type="http://schemas.openxmlformats.org/officeDocument/2006/relationships/slide" Target="slides/slide106.xml"/><Relationship Id="rId116" Type="http://schemas.openxmlformats.org/officeDocument/2006/relationships/slide" Target="slides/slide105.xml"/><Relationship Id="rId115" Type="http://schemas.openxmlformats.org/officeDocument/2006/relationships/slide" Target="slides/slide104.xml"/><Relationship Id="rId114" Type="http://schemas.openxmlformats.org/officeDocument/2006/relationships/slide" Target="slides/slide103.xml"/><Relationship Id="rId113" Type="http://schemas.openxmlformats.org/officeDocument/2006/relationships/slide" Target="slides/slide102.xml"/><Relationship Id="rId112" Type="http://schemas.openxmlformats.org/officeDocument/2006/relationships/slide" Target="slides/slide101.xml"/><Relationship Id="rId111" Type="http://schemas.openxmlformats.org/officeDocument/2006/relationships/slide" Target="slides/slide100.xml"/><Relationship Id="rId110" Type="http://schemas.openxmlformats.org/officeDocument/2006/relationships/slide" Target="slides/slide99.xml"/><Relationship Id="rId11" Type="http://schemas.openxmlformats.org/officeDocument/2006/relationships/slide" Target="slides/slide1.xml"/><Relationship Id="rId109" Type="http://schemas.openxmlformats.org/officeDocument/2006/relationships/slide" Target="slides/slide98.xml"/><Relationship Id="rId108" Type="http://schemas.openxmlformats.org/officeDocument/2006/relationships/slide" Target="slides/slide97.xml"/><Relationship Id="rId107" Type="http://schemas.openxmlformats.org/officeDocument/2006/relationships/slide" Target="slides/slide96.xml"/><Relationship Id="rId106" Type="http://schemas.openxmlformats.org/officeDocument/2006/relationships/slide" Target="slides/slide95.xml"/><Relationship Id="rId105" Type="http://schemas.openxmlformats.org/officeDocument/2006/relationships/slide" Target="slides/slide94.xml"/><Relationship Id="rId104" Type="http://schemas.openxmlformats.org/officeDocument/2006/relationships/slide" Target="slides/slide93.xml"/><Relationship Id="rId103" Type="http://schemas.openxmlformats.org/officeDocument/2006/relationships/slide" Target="slides/slide92.xml"/><Relationship Id="rId102" Type="http://schemas.openxmlformats.org/officeDocument/2006/relationships/slide" Target="slides/slide91.xml"/><Relationship Id="rId101" Type="http://schemas.openxmlformats.org/officeDocument/2006/relationships/slide" Target="slides/slide90.xml"/><Relationship Id="rId100" Type="http://schemas.openxmlformats.org/officeDocument/2006/relationships/slide" Target="slides/slide8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D4AB4-4058-45D2-9991-3F95F9D64E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26A60-A884-47AE-B54F-A1D5431B02D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7634"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77635" name="Rectangle 2"/>
          <p:cNvSpPr>
            <a:spLocks noRot="1" noTextEdit="1"/>
          </p:cNvSpPr>
          <p:nvPr>
            <p:ph type="sldImg"/>
          </p:nvPr>
        </p:nvSpPr>
        <p:spPr/>
      </p:sp>
      <p:sp>
        <p:nvSpPr>
          <p:cNvPr id="1477636"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9682"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79683" name="Rectangle 2"/>
          <p:cNvSpPr>
            <a:spLocks noRot="1" noTextEdit="1"/>
          </p:cNvSpPr>
          <p:nvPr>
            <p:ph type="sldImg"/>
          </p:nvPr>
        </p:nvSpPr>
        <p:spPr/>
      </p:sp>
      <p:sp>
        <p:nvSpPr>
          <p:cNvPr id="1479684"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1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81731" name="Rectangle 2"/>
          <p:cNvSpPr>
            <a:spLocks noRot="1" noTextEdit="1"/>
          </p:cNvSpPr>
          <p:nvPr>
            <p:ph type="sldImg"/>
          </p:nvPr>
        </p:nvSpPr>
        <p:spPr/>
      </p:sp>
      <p:sp>
        <p:nvSpPr>
          <p:cNvPr id="1481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377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83779" name="Rectangle 2"/>
          <p:cNvSpPr>
            <a:spLocks noRot="1" noTextEdit="1"/>
          </p:cNvSpPr>
          <p:nvPr>
            <p:ph type="sldImg"/>
          </p:nvPr>
        </p:nvSpPr>
        <p:spPr/>
      </p:sp>
      <p:sp>
        <p:nvSpPr>
          <p:cNvPr id="1483780"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582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85827" name="Rectangle 2"/>
          <p:cNvSpPr>
            <a:spLocks noRot="1" noTextEdit="1"/>
          </p:cNvSpPr>
          <p:nvPr>
            <p:ph type="sldImg"/>
          </p:nvPr>
        </p:nvSpPr>
        <p:spPr/>
      </p:sp>
      <p:sp>
        <p:nvSpPr>
          <p:cNvPr id="1485828" name="Rectangle 3"/>
          <p:cNvSpPr>
            <a:spLocks noGrp="1"/>
          </p:cNvSpPr>
          <p:nvPr>
            <p:ph type="body" idx="1"/>
          </p:nvPr>
        </p:nvSpPr>
        <p:spPr/>
        <p:txBody>
          <a:bodyPr vert="horz" wrap="square" lIns="99048" tIns="49524" rIns="99048" bIns="49524" anchor="t" anchorCtr="0"/>
          <a:p>
            <a:pPr lvl="0"/>
            <a:r>
              <a:rPr lang="zh-CN" altLang="en-US" dirty="0"/>
              <a:t>帕斯卡研究了机器运转的各种传动机构，他根据数的进位制（十进位制）想到了采用齿轮来表示各个数位上的数字，通过齿轮的比来解决进位问题，低位的齿轮每转动</a:t>
            </a:r>
            <a:r>
              <a:rPr lang="en-US" altLang="zh-CN"/>
              <a:t>10</a:t>
            </a:r>
            <a:r>
              <a:rPr lang="zh-CN" altLang="en-US" dirty="0"/>
              <a:t>圈，高位上的齿轮只转动</a:t>
            </a:r>
            <a:r>
              <a:rPr lang="en-US" altLang="zh-CN"/>
              <a:t>1</a:t>
            </a:r>
            <a:r>
              <a:rPr lang="zh-CN" altLang="en-US" dirty="0"/>
              <a:t>圈。这样采用一组水平齿轮和一组垂直齿轮相互啮合转动，解决计算和自动进位，组成了一台计算机。帕斯卡的这台计算机可以计算到</a:t>
            </a:r>
            <a:r>
              <a:rPr lang="en-US" altLang="zh-CN"/>
              <a:t>8</a:t>
            </a:r>
            <a:r>
              <a:rPr lang="zh-CN" altLang="en-US" dirty="0"/>
              <a:t>位数字，表示数字的齿轮共</a:t>
            </a:r>
            <a:r>
              <a:rPr lang="en-US" altLang="zh-CN"/>
              <a:t>16</a:t>
            </a:r>
            <a:r>
              <a:rPr lang="zh-CN" altLang="en-US" dirty="0"/>
              <a:t>个，每个齿轮均分成</a:t>
            </a:r>
            <a:r>
              <a:rPr lang="en-US" altLang="zh-CN"/>
              <a:t>10</a:t>
            </a:r>
            <a:r>
              <a:rPr lang="zh-CN" altLang="en-US" dirty="0"/>
              <a:t>个齿，每个齿表示</a:t>
            </a:r>
            <a:r>
              <a:rPr lang="en-US" altLang="zh-CN"/>
              <a:t>0</a:t>
            </a:r>
            <a:r>
              <a:rPr lang="zh-CN" altLang="en-US" dirty="0"/>
              <a:t>～</a:t>
            </a:r>
            <a:r>
              <a:rPr lang="en-US" altLang="zh-CN"/>
              <a:t>9</a:t>
            </a:r>
            <a:r>
              <a:rPr lang="zh-CN" altLang="en-US" dirty="0"/>
              <a:t>中的一个数，并按大小排列。</a:t>
            </a:r>
            <a:r>
              <a:rPr lang="en-US" altLang="zh-CN"/>
              <a:t>8</a:t>
            </a:r>
            <a:r>
              <a:rPr lang="zh-CN" altLang="en-US" dirty="0"/>
              <a:t>个齿轮在上面组成垂直齿轮组，从左到右构成</a:t>
            </a:r>
            <a:r>
              <a:rPr lang="en-US" altLang="zh-CN"/>
              <a:t>8</a:t>
            </a:r>
            <a:r>
              <a:rPr lang="zh-CN" altLang="en-US" dirty="0"/>
              <a:t>位读数，分别表示个位数、十位数、百位数</a:t>
            </a:r>
            <a:r>
              <a:rPr lang="en-US" altLang="zh-CN"/>
              <a:t>……</a:t>
            </a:r>
            <a:r>
              <a:rPr lang="zh-CN" altLang="en-US" dirty="0"/>
              <a:t>千万位数；另外</a:t>
            </a:r>
            <a:r>
              <a:rPr lang="en-US" altLang="zh-CN"/>
              <a:t>8</a:t>
            </a:r>
            <a:r>
              <a:rPr lang="zh-CN" altLang="en-US" dirty="0"/>
              <a:t>个齿轮在下面组成水平齿轮组，从左到右可以进行</a:t>
            </a:r>
            <a:r>
              <a:rPr lang="en-US" altLang="zh-CN"/>
              <a:t>8</a:t>
            </a:r>
            <a:r>
              <a:rPr lang="zh-CN" altLang="en-US" dirty="0"/>
              <a:t>位数的加减。帕斯卡发明的钟表式齿轮计算机，是机械式计算机的初级阶段。它的外壳用黄铜制成，精致美观。但这台计算机的功能还很差，做乘法时必须用连加的方法；做除法时，也只能用连减的方法，而且这台机器需用一个小钥匙拨动一下方能计算，每次计算结束，都必须复原到零位以后，方可重新计算，很不方便。在计算过程中它又常发生故障。但是帕斯卡计算机的发明对以后计算机的发展具有深远的影响。</a:t>
            </a:r>
            <a:r>
              <a:rPr lang="zh-CN" altLang="zh-CN" dirty="0"/>
              <a:t>它告诉人们“用纯机械装置可代替人的思维和记忆”</a:t>
            </a:r>
            <a:r>
              <a:rPr lang="zh-CN" altLang="en-US" dirty="0"/>
              <a:t>,从此在欧洲兴起了“大家来造思维工具”的热潮。帕斯卡一下子成了著名人物。</a:t>
            </a:r>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7874"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87875" name="Rectangle 2"/>
          <p:cNvSpPr>
            <a:spLocks noRot="1" noTextEdit="1"/>
          </p:cNvSpPr>
          <p:nvPr>
            <p:ph type="sldImg"/>
          </p:nvPr>
        </p:nvSpPr>
        <p:spPr/>
      </p:sp>
      <p:sp>
        <p:nvSpPr>
          <p:cNvPr id="1487876" name="Rectangle 3"/>
          <p:cNvSpPr>
            <a:spLocks noGrp="1"/>
          </p:cNvSpPr>
          <p:nvPr>
            <p:ph type="body" idx="1"/>
          </p:nvPr>
        </p:nvSpPr>
        <p:spPr/>
        <p:txBody>
          <a:bodyPr vert="horz" wrap="square" lIns="99048" tIns="49524" rIns="99048" bIns="49524" anchor="t" anchorCtr="0"/>
          <a:p>
            <a:pPr lvl="0"/>
            <a:r>
              <a:rPr lang="en-US" altLang="zh-CN"/>
              <a:t>Gottfried Wilhelm Leibniz (1646</a:t>
            </a:r>
            <a:r>
              <a:rPr lang="zh-CN" altLang="en-US" dirty="0"/>
              <a:t>～</a:t>
            </a:r>
            <a:r>
              <a:rPr lang="en-US" altLang="zh-CN"/>
              <a:t>1716)</a:t>
            </a:r>
            <a:br>
              <a:rPr lang="en-US" altLang="zh-CN"/>
            </a:br>
            <a:r>
              <a:rPr lang="zh-CN" altLang="en-US" dirty="0"/>
              <a:t>　　德国数学家。</a:t>
            </a:r>
            <a:r>
              <a:rPr lang="en-US" altLang="zh-CN"/>
              <a:t>1672</a:t>
            </a:r>
            <a:r>
              <a:rPr lang="zh-CN" altLang="en-US" dirty="0"/>
              <a:t>年莱布尼兹到巴黎从事数学研究，并开始对</a:t>
            </a:r>
            <a:r>
              <a:rPr lang="en-US" altLang="zh-CN"/>
              <a:t>B.</a:t>
            </a:r>
            <a:r>
              <a:rPr lang="zh-CN" altLang="en-US" dirty="0"/>
              <a:t>帕斯卡的计算器进行改进，不用连加或连减而直接进行乘法和除法运算。</a:t>
            </a:r>
            <a:r>
              <a:rPr lang="en-US" altLang="zh-CN"/>
              <a:t>1673</a:t>
            </a:r>
            <a:r>
              <a:rPr lang="zh-CN" altLang="en-US" dirty="0"/>
              <a:t>年，他在巴黎科学院表演了经他改进的计算器。他的计算器采用十字轮结构代替帕斯卡机的棘轮传动结构，完成了数字的不连续传输。后来，广泛使用的手摇计算器原理和莱布尼兹机的原理相同，他为机械计算机器的发展作出重要贡献。其他贡献：微积分、物理学、哲学等</a:t>
            </a:r>
            <a:endParaRPr lang="en-US" altLang="zh-CN"/>
          </a:p>
          <a:p>
            <a:pPr lvl="0"/>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9922"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89923" name="Rectangle 2"/>
          <p:cNvSpPr>
            <a:spLocks noRot="1" noTextEdit="1"/>
          </p:cNvSpPr>
          <p:nvPr>
            <p:ph type="sldImg"/>
          </p:nvPr>
        </p:nvSpPr>
        <p:spPr/>
      </p:sp>
      <p:sp>
        <p:nvSpPr>
          <p:cNvPr id="1489924"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197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91971" name="Rectangle 2"/>
          <p:cNvSpPr>
            <a:spLocks noRot="1" noTextEdit="1"/>
          </p:cNvSpPr>
          <p:nvPr>
            <p:ph type="sldImg"/>
          </p:nvPr>
        </p:nvSpPr>
        <p:spPr/>
      </p:sp>
      <p:sp>
        <p:nvSpPr>
          <p:cNvPr id="149197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449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14499" name="Rectangle 2"/>
          <p:cNvSpPr>
            <a:spLocks noRot="1" noTextEdit="1"/>
          </p:cNvSpPr>
          <p:nvPr>
            <p:ph type="sldImg"/>
          </p:nvPr>
        </p:nvSpPr>
        <p:spPr/>
      </p:sp>
      <p:sp>
        <p:nvSpPr>
          <p:cNvPr id="1514500"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654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16547" name="Rectangle 2"/>
          <p:cNvSpPr>
            <a:spLocks noRot="1" noTextEdit="1"/>
          </p:cNvSpPr>
          <p:nvPr>
            <p:ph type="sldImg"/>
          </p:nvPr>
        </p:nvSpPr>
        <p:spPr/>
      </p:sp>
      <p:sp>
        <p:nvSpPr>
          <p:cNvPr id="151654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8594"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18595" name="Rectangle 2"/>
          <p:cNvSpPr>
            <a:spLocks noRot="1" noTextEdit="1"/>
          </p:cNvSpPr>
          <p:nvPr>
            <p:ph type="sldImg"/>
          </p:nvPr>
        </p:nvSpPr>
        <p:spPr/>
      </p:sp>
      <p:sp>
        <p:nvSpPr>
          <p:cNvPr id="1518596"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0642"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20643" name="Rectangle 2"/>
          <p:cNvSpPr>
            <a:spLocks noRot="1" noTextEdit="1"/>
          </p:cNvSpPr>
          <p:nvPr>
            <p:ph type="sldImg"/>
          </p:nvPr>
        </p:nvSpPr>
        <p:spPr/>
      </p:sp>
      <p:sp>
        <p:nvSpPr>
          <p:cNvPr id="1520644"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269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22691" name="Rectangle 2"/>
          <p:cNvSpPr>
            <a:spLocks noRot="1" noTextEdit="1"/>
          </p:cNvSpPr>
          <p:nvPr>
            <p:ph type="sldImg"/>
          </p:nvPr>
        </p:nvSpPr>
        <p:spPr/>
      </p:sp>
      <p:sp>
        <p:nvSpPr>
          <p:cNvPr id="152269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473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24739" name="Rectangle 2"/>
          <p:cNvSpPr>
            <a:spLocks noRot="1" noTextEdit="1"/>
          </p:cNvSpPr>
          <p:nvPr>
            <p:ph type="sldImg"/>
          </p:nvPr>
        </p:nvSpPr>
        <p:spPr/>
      </p:sp>
      <p:sp>
        <p:nvSpPr>
          <p:cNvPr id="1524740"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678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26787" name="Rectangle 2"/>
          <p:cNvSpPr>
            <a:spLocks noRot="1" noTextEdit="1"/>
          </p:cNvSpPr>
          <p:nvPr>
            <p:ph type="sldImg"/>
          </p:nvPr>
        </p:nvSpPr>
        <p:spPr/>
      </p:sp>
      <p:sp>
        <p:nvSpPr>
          <p:cNvPr id="152678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8834"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28835" name="Rectangle 2"/>
          <p:cNvSpPr>
            <a:spLocks noRot="1" noTextEdit="1"/>
          </p:cNvSpPr>
          <p:nvPr>
            <p:ph type="sldImg"/>
          </p:nvPr>
        </p:nvSpPr>
        <p:spPr/>
      </p:sp>
      <p:sp>
        <p:nvSpPr>
          <p:cNvPr id="1528836"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41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84131" name="Rectangle 2"/>
          <p:cNvSpPr>
            <a:spLocks noRot="1" noTextEdit="1"/>
          </p:cNvSpPr>
          <p:nvPr>
            <p:ph type="sldImg"/>
          </p:nvPr>
        </p:nvSpPr>
        <p:spPr/>
      </p:sp>
      <p:sp>
        <p:nvSpPr>
          <p:cNvPr id="15841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617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86179" name="Rectangle 2"/>
          <p:cNvSpPr>
            <a:spLocks noRot="1" noTextEdit="1"/>
          </p:cNvSpPr>
          <p:nvPr>
            <p:ph type="sldImg"/>
          </p:nvPr>
        </p:nvSpPr>
        <p:spPr/>
      </p:sp>
      <p:sp>
        <p:nvSpPr>
          <p:cNvPr id="1586180"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822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88227" name="Rectangle 2"/>
          <p:cNvSpPr>
            <a:spLocks noRot="1" noTextEdit="1"/>
          </p:cNvSpPr>
          <p:nvPr>
            <p:ph type="sldImg"/>
          </p:nvPr>
        </p:nvSpPr>
        <p:spPr/>
      </p:sp>
      <p:sp>
        <p:nvSpPr>
          <p:cNvPr id="158822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2322"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92323" name="Rectangle 2"/>
          <p:cNvSpPr>
            <a:spLocks noRot="1" noTextEdit="1"/>
          </p:cNvSpPr>
          <p:nvPr>
            <p:ph type="sldImg"/>
          </p:nvPr>
        </p:nvSpPr>
        <p:spPr/>
      </p:sp>
      <p:sp>
        <p:nvSpPr>
          <p:cNvPr id="1592324"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558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75587" name="Rectangle 2"/>
          <p:cNvSpPr>
            <a:spLocks noRot="1" noTextEdit="1"/>
          </p:cNvSpPr>
          <p:nvPr>
            <p:ph type="sldImg"/>
          </p:nvPr>
        </p:nvSpPr>
        <p:spPr/>
      </p:sp>
      <p:sp>
        <p:nvSpPr>
          <p:cNvPr id="147558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437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94371" name="Rectangle 2"/>
          <p:cNvSpPr>
            <a:spLocks noRot="1" noTextEdit="1"/>
          </p:cNvSpPr>
          <p:nvPr>
            <p:ph type="sldImg"/>
          </p:nvPr>
        </p:nvSpPr>
        <p:spPr/>
      </p:sp>
      <p:sp>
        <p:nvSpPr>
          <p:cNvPr id="159437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bwMode="auto">
          <a:ln>
            <a:miter lim="800000"/>
          </a:ln>
        </p:spPr>
        <p:txBody>
          <a:bodyPr wrap="square" numCol="1" anchorCtr="0" compatLnSpc="1"/>
          <a:lstStyle/>
          <a:p>
            <a:pPr>
              <a:defRPr/>
            </a:pPr>
            <a:fld id="{89DA8CBC-66A2-499E-8629-1DFDAA9285F7}" type="slidenum">
              <a:rPr lang="zh-CN" altLang="en-US" smtClean="0">
                <a:solidFill>
                  <a:prstClr val="black"/>
                </a:solidFill>
                <a:latin typeface="Times New Roman" panose="02020603050405020304" pitchFamily="18" charset="0"/>
                <a:ea typeface="宋体" panose="02010600030101010101" pitchFamily="2" charset="-122"/>
              </a:rPr>
            </a:fld>
            <a:endParaRPr lang="en-US" altLang="zh-CN">
              <a:solidFill>
                <a:prstClr val="black"/>
              </a:solidFill>
              <a:latin typeface="Times New Roman" panose="02020603050405020304" pitchFamily="18" charset="0"/>
              <a:ea typeface="宋体" panose="02010600030101010101" pitchFamily="2" charset="-122"/>
            </a:endParaRPr>
          </a:p>
        </p:txBody>
      </p:sp>
      <p:sp>
        <p:nvSpPr>
          <p:cNvPr id="92162"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92163"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FC0D796-E8E3-409E-97F1-4049A971D12E}"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94210"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94211"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FC0D796-E8E3-409E-97F1-4049A971D12E}"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94210"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94211"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FC0D796-E8E3-409E-97F1-4049A971D12E}"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94210"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94211"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bwMode="auto">
          <a:ln>
            <a:miter lim="800000"/>
          </a:ln>
        </p:spPr>
        <p:txBody>
          <a:bodyPr wrap="square" numCol="1" anchorCtr="0" compatLnSpc="1"/>
          <a:lstStyle/>
          <a:p>
            <a:pPr>
              <a:defRPr/>
            </a:pPr>
            <a:fld id="{997865DE-F5D0-47A1-8129-9A9803F581DA}" type="slidenum">
              <a:rPr lang="zh-CN" altLang="en-US" smtClean="0">
                <a:solidFill>
                  <a:prstClr val="black"/>
                </a:solidFill>
                <a:latin typeface="Times New Roman" panose="02020603050405020304" pitchFamily="18" charset="0"/>
                <a:ea typeface="宋体" panose="02010600030101010101" pitchFamily="2" charset="-122"/>
              </a:rPr>
            </a:fld>
            <a:endParaRPr lang="en-US" altLang="zh-CN">
              <a:solidFill>
                <a:prstClr val="black"/>
              </a:solidFill>
              <a:latin typeface="Times New Roman" panose="02020603050405020304" pitchFamily="18" charset="0"/>
              <a:ea typeface="宋体" panose="02010600030101010101" pitchFamily="2" charset="-122"/>
            </a:endParaRPr>
          </a:p>
        </p:txBody>
      </p:sp>
      <p:sp>
        <p:nvSpPr>
          <p:cNvPr id="100354"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00355"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5A3A4001-7FA6-462A-BBD0-007E422CA29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98306"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98307"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bwMode="auto">
          <a:ln>
            <a:miter lim="800000"/>
          </a:ln>
        </p:spPr>
        <p:txBody>
          <a:bodyPr wrap="square" numCol="1" anchorCtr="0" compatLnSpc="1"/>
          <a:lstStyle/>
          <a:p>
            <a:pPr>
              <a:defRPr/>
            </a:pPr>
            <a:fld id="{997865DE-F5D0-47A1-8129-9A9803F581DA}" type="slidenum">
              <a:rPr lang="zh-CN" altLang="en-US" smtClean="0">
                <a:solidFill>
                  <a:prstClr val="black"/>
                </a:solidFill>
                <a:latin typeface="Times New Roman" panose="02020603050405020304" pitchFamily="18" charset="0"/>
                <a:ea typeface="宋体" panose="02010600030101010101" pitchFamily="2" charset="-122"/>
              </a:rPr>
            </a:fld>
            <a:endParaRPr lang="en-US" altLang="zh-CN">
              <a:solidFill>
                <a:prstClr val="black"/>
              </a:solidFill>
              <a:latin typeface="Times New Roman" panose="02020603050405020304" pitchFamily="18" charset="0"/>
              <a:ea typeface="宋体" panose="02010600030101010101" pitchFamily="2" charset="-122"/>
            </a:endParaRPr>
          </a:p>
        </p:txBody>
      </p:sp>
      <p:sp>
        <p:nvSpPr>
          <p:cNvPr id="100354"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00355"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981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399811" name="Rectangle 2"/>
          <p:cNvSpPr>
            <a:spLocks noRot="1" noTextEdit="1"/>
          </p:cNvSpPr>
          <p:nvPr>
            <p:ph type="sldImg"/>
          </p:nvPr>
        </p:nvSpPr>
        <p:spPr/>
      </p:sp>
      <p:sp>
        <p:nvSpPr>
          <p:cNvPr id="1399812" name="Rectangle 3"/>
          <p:cNvSpPr>
            <a:spLocks noGrp="1"/>
          </p:cNvSpPr>
          <p:nvPr>
            <p:ph type="body" idx="1"/>
          </p:nvPr>
        </p:nvSpPr>
        <p:spPr/>
        <p:txBody>
          <a:bodyPr vert="horz" wrap="square" lIns="99048" tIns="49524" rIns="99048" bIns="49524" anchor="t" anchorCtr="0"/>
          <a:p>
            <a:pPr lvl="0"/>
            <a:r>
              <a:rPr lang="zh-CN" altLang="en-US" dirty="0"/>
              <a:t>控制各种机械设备的大脑。</a:t>
            </a:r>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185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01859" name="Rectangle 2"/>
          <p:cNvSpPr>
            <a:spLocks noRot="1" noTextEdit="1"/>
          </p:cNvSpPr>
          <p:nvPr>
            <p:ph type="sldImg"/>
          </p:nvPr>
        </p:nvSpPr>
        <p:spPr/>
      </p:sp>
      <p:sp>
        <p:nvSpPr>
          <p:cNvPr id="1401860" name="Rectangle 3"/>
          <p:cNvSpPr>
            <a:spLocks noGrp="1"/>
          </p:cNvSpPr>
          <p:nvPr>
            <p:ph type="body" idx="1"/>
          </p:nvPr>
        </p:nvSpPr>
        <p:spPr/>
        <p:txBody>
          <a:bodyPr vert="horz" wrap="square" lIns="99048" tIns="49524" rIns="99048" bIns="49524" anchor="t" anchorCtr="0"/>
          <a:p>
            <a:pPr lvl="0"/>
            <a:r>
              <a:rPr lang="zh-CN" altLang="en-US" dirty="0"/>
              <a:t>控制各种机械设备的大脑。</a:t>
            </a:r>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390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03907" name="Rectangle 2"/>
          <p:cNvSpPr>
            <a:spLocks noRot="1" noTextEdit="1"/>
          </p:cNvSpPr>
          <p:nvPr>
            <p:ph type="sldImg"/>
          </p:nvPr>
        </p:nvSpPr>
        <p:spPr>
          <a:xfrm>
            <a:off x="3343275" y="531813"/>
            <a:ext cx="3549650" cy="2662237"/>
          </a:xfrm>
        </p:spPr>
      </p:sp>
      <p:sp>
        <p:nvSpPr>
          <p:cNvPr id="140390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5954"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05955" name="Rectangle 2"/>
          <p:cNvSpPr>
            <a:spLocks noRot="1" noTextEdit="1"/>
          </p:cNvSpPr>
          <p:nvPr>
            <p:ph type="sldImg"/>
          </p:nvPr>
        </p:nvSpPr>
        <p:spPr>
          <a:xfrm>
            <a:off x="3343275" y="531813"/>
            <a:ext cx="3549650" cy="2662237"/>
          </a:xfrm>
        </p:spPr>
      </p:sp>
      <p:sp>
        <p:nvSpPr>
          <p:cNvPr id="1405956"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2201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622019" name="Rectangle 2"/>
          <p:cNvSpPr>
            <a:spLocks noRot="1" noTextEdit="1"/>
          </p:cNvSpPr>
          <p:nvPr>
            <p:ph type="sldImg"/>
          </p:nvPr>
        </p:nvSpPr>
        <p:spPr/>
      </p:sp>
      <p:sp>
        <p:nvSpPr>
          <p:cNvPr id="1622020"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558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75587" name="Rectangle 2"/>
          <p:cNvSpPr>
            <a:spLocks noRot="1" noTextEdit="1"/>
          </p:cNvSpPr>
          <p:nvPr>
            <p:ph type="sldImg"/>
          </p:nvPr>
        </p:nvSpPr>
        <p:spPr/>
      </p:sp>
      <p:sp>
        <p:nvSpPr>
          <p:cNvPr id="147558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2" y="612775"/>
            <a:ext cx="1276349" cy="457200"/>
          </a:xfrm>
          <a:prstGeom prst="rect">
            <a:avLst/>
          </a:prstGeom>
        </p:spPr>
        <p:txBody>
          <a:bodyPr/>
          <a:lstStyle>
            <a:lvl1pPr>
              <a:defRPr/>
            </a:lvl1pPr>
          </a:lstStyle>
          <a:p>
            <a:pPr>
              <a:defRPr/>
            </a:pPr>
            <a:endParaRPr lang="en-US" altLang="zh-CN"/>
          </a:p>
        </p:txBody>
      </p:sp>
      <p:sp>
        <p:nvSpPr>
          <p:cNvPr id="6" name="页脚占位符 2"/>
          <p:cNvSpPr>
            <a:spLocks noGrp="1"/>
          </p:cNvSpPr>
          <p:nvPr>
            <p:ph type="ftr" sz="quarter" idx="11"/>
          </p:nvPr>
        </p:nvSpPr>
        <p:spPr>
          <a:xfrm>
            <a:off x="7010422" y="612775"/>
            <a:ext cx="1767417" cy="457200"/>
          </a:xfrm>
          <a:prstGeom prst="rect">
            <a:avLst/>
          </a:prstGeom>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fld>
            <a:endParaRPr lang="en-US" altLang="zh-CN"/>
          </a:p>
        </p:txBody>
      </p:sp>
      <p:sp>
        <p:nvSpPr>
          <p:cNvPr id="8" name="TextBox 7"/>
          <p:cNvSpPr txBox="1"/>
          <p:nvPr userDrawn="1"/>
        </p:nvSpPr>
        <p:spPr>
          <a:xfrm>
            <a:off x="10200456" y="6381328"/>
            <a:ext cx="1338828" cy="369332"/>
          </a:xfrm>
          <a:prstGeom prst="rect">
            <a:avLst/>
          </a:prstGeom>
          <a:noFill/>
        </p:spPr>
        <p:txBody>
          <a:bodyPr wrap="none" rtlCol="0">
            <a:spAutoFit/>
          </a:bodyPr>
          <a:lstStyle/>
          <a:p>
            <a:r>
              <a:rPr lang="zh-CN" altLang="en-US" dirty="0" smtClean="0"/>
              <a:t>计算机导论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2" y="612775"/>
            <a:ext cx="1276349"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6" name="页脚占位符 2"/>
          <p:cNvSpPr>
            <a:spLocks noGrp="1"/>
          </p:cNvSpPr>
          <p:nvPr>
            <p:ph type="ftr" sz="quarter" idx="11"/>
          </p:nvPr>
        </p:nvSpPr>
        <p:spPr>
          <a:xfrm>
            <a:off x="7010422" y="612775"/>
            <a:ext cx="1767417"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solidFill>
                  <a:prstClr val="black">
                    <a:tint val="75000"/>
                  </a:prstClr>
                </a:solidFill>
              </a:rPr>
            </a:fld>
            <a:endParaRPr lang="en-US" altLang="zh-CN">
              <a:solidFill>
                <a:prstClr val="black">
                  <a:tint val="75000"/>
                </a:prstClr>
              </a:solidFill>
            </a:endParaRPr>
          </a:p>
        </p:txBody>
      </p:sp>
      <p:sp>
        <p:nvSpPr>
          <p:cNvPr id="8" name="TextBox 7"/>
          <p:cNvSpPr txBox="1"/>
          <p:nvPr userDrawn="1"/>
        </p:nvSpPr>
        <p:spPr>
          <a:xfrm>
            <a:off x="10256280" y="6378232"/>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prstClr val="black"/>
                </a:solidFill>
              </a:rPr>
              <a:t>计算机导论</a:t>
            </a:r>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
        <p:nvSpPr>
          <p:cNvPr id="7" name="TextBox 7"/>
          <p:cNvSpPr txBox="1"/>
          <p:nvPr userDrawn="1"/>
        </p:nvSpPr>
        <p:spPr>
          <a:xfrm>
            <a:off x="10173153" y="6303418"/>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prstClr val="black"/>
                </a:solidFill>
              </a:rPr>
              <a:t>计算机导论</a:t>
            </a:r>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
        <p:nvSpPr>
          <p:cNvPr id="7" name="TextBox 7"/>
          <p:cNvSpPr txBox="1"/>
          <p:nvPr userDrawn="1"/>
        </p:nvSpPr>
        <p:spPr>
          <a:xfrm>
            <a:off x="10198091" y="6289162"/>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prstClr val="black"/>
                </a:solidFill>
              </a:rPr>
              <a:t>计算机导论</a:t>
            </a:r>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5734397" y="6314819"/>
            <a:ext cx="2743200" cy="365125"/>
          </a:xfrm>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
        <p:nvSpPr>
          <p:cNvPr id="7" name="TextBox 7"/>
          <p:cNvSpPr txBox="1"/>
          <p:nvPr userDrawn="1"/>
        </p:nvSpPr>
        <p:spPr>
          <a:xfrm>
            <a:off x="10156528" y="6303418"/>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prstClr val="black"/>
                </a:solidFill>
              </a:rPr>
              <a:t>计算机导论</a:t>
            </a:r>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1" y="612775"/>
            <a:ext cx="1276349" cy="457200"/>
          </a:xfrm>
          <a:prstGeom prst="rect">
            <a:avLst/>
          </a:prstGeom>
        </p:spPr>
        <p:txBody>
          <a:bodyPr/>
          <a:lstStyle>
            <a:lvl1pPr>
              <a:defRPr/>
            </a:lvl1pPr>
          </a:lstStyle>
          <a:p>
            <a:pPr>
              <a:defRPr/>
            </a:pPr>
            <a:endParaRPr lang="en-US" altLang="zh-CN"/>
          </a:p>
        </p:txBody>
      </p:sp>
      <p:sp>
        <p:nvSpPr>
          <p:cNvPr id="6" name="页脚占位符 2"/>
          <p:cNvSpPr>
            <a:spLocks noGrp="1"/>
          </p:cNvSpPr>
          <p:nvPr>
            <p:ph type="ftr" sz="quarter" idx="11"/>
          </p:nvPr>
        </p:nvSpPr>
        <p:spPr>
          <a:xfrm>
            <a:off x="7010401" y="612775"/>
            <a:ext cx="1767417" cy="457200"/>
          </a:xfrm>
          <a:prstGeom prst="rect">
            <a:avLst/>
          </a:prstGeom>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fld>
            <a:endParaRPr lang="en-US" altLang="zh-CN"/>
          </a:p>
        </p:txBody>
      </p:sp>
      <p:sp>
        <p:nvSpPr>
          <p:cNvPr id="8" name="TextBox 7"/>
          <p:cNvSpPr txBox="1"/>
          <p:nvPr userDrawn="1"/>
        </p:nvSpPr>
        <p:spPr>
          <a:xfrm>
            <a:off x="10231342" y="6330727"/>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计算机导论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4" y="487807"/>
            <a:ext cx="10954599" cy="828460"/>
          </a:xfrm>
        </p:spPr>
        <p:txBody>
          <a:bodyPr/>
          <a:lstStyle>
            <a:lvl1pPr>
              <a:defRPr spc="300" baseline="0"/>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575153" y="1487980"/>
            <a:ext cx="10954600" cy="4688985"/>
          </a:xfrm>
        </p:spPr>
        <p:txBody>
          <a:bodyPr/>
          <a:lstStyle>
            <a:lvl1pPr marL="431800" indent="-431800" algn="just">
              <a:lnSpc>
                <a:spcPct val="120000"/>
              </a:lnSpc>
              <a:spcBef>
                <a:spcPts val="600"/>
              </a:spcBef>
              <a:buClr>
                <a:srgbClr val="0070C0"/>
              </a:buClr>
              <a:buFont typeface="Wingdings" panose="05000000000000000000" pitchFamily="2" charset="2"/>
              <a:buChar char="Ø"/>
              <a:defRPr sz="3200" b="1" i="0" spc="100" baseline="0">
                <a:solidFill>
                  <a:srgbClr val="002060"/>
                </a:solidFill>
                <a:latin typeface="微软雅黑" panose="020B0503020204020204" pitchFamily="34" charset="-122"/>
                <a:ea typeface="微软雅黑" panose="020B0503020204020204" pitchFamily="34" charset="-122"/>
              </a:defRPr>
            </a:lvl1pPr>
            <a:lvl2pPr marL="864235" indent="-431800" algn="just">
              <a:lnSpc>
                <a:spcPct val="110000"/>
              </a:lnSpc>
              <a:buClr>
                <a:srgbClr val="C00000"/>
              </a:buClr>
              <a:buFont typeface="Wingdings" panose="05000000000000000000" pitchFamily="2" charset="2"/>
              <a:buChar char="Ø"/>
              <a:defRPr sz="3000" b="1" spc="100" baseline="0">
                <a:solidFill>
                  <a:srgbClr val="002060"/>
                </a:solidFill>
                <a:latin typeface="微软雅黑" panose="020B0503020204020204" pitchFamily="34" charset="-122"/>
                <a:ea typeface="微软雅黑" panose="020B0503020204020204" pitchFamily="34" charset="-122"/>
              </a:defRPr>
            </a:lvl2pPr>
            <a:lvl3pPr marL="1143000" indent="-228600" algn="just">
              <a:buFont typeface="Wingdings" panose="05000000000000000000" pitchFamily="2" charset="2"/>
              <a:buChar char="Ø"/>
              <a:defRPr/>
            </a:lvl3pPr>
            <a:lvl4pPr marL="1600200" indent="-228600" algn="just">
              <a:buFont typeface="Wingdings" panose="05000000000000000000" pitchFamily="2" charset="2"/>
              <a:buChar char="Ø"/>
              <a:defRPr/>
            </a:lvl4pPr>
            <a:lvl5pPr marL="2057400" indent="-228600" algn="just">
              <a:buFont typeface="Wingdings" panose="05000000000000000000" pitchFamily="2" charset="2"/>
              <a:buChar char="Ø"/>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4" Type="http://schemas.openxmlformats.org/officeDocument/2006/relationships/theme" Target="../theme/theme4.xml"/><Relationship Id="rId13" Type="http://schemas.openxmlformats.org/officeDocument/2006/relationships/image" Target="../media/image1.jpeg"/><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slideLayout" Target="../slideLayouts/slideLayout54.xml"/><Relationship Id="rId7" Type="http://schemas.openxmlformats.org/officeDocument/2006/relationships/slideLayout" Target="../slideLayouts/slideLayout53.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3" Type="http://schemas.openxmlformats.org/officeDocument/2006/relationships/slideLayout" Target="../slideLayouts/slideLayout49.xml"/><Relationship Id="rId2" Type="http://schemas.openxmlformats.org/officeDocument/2006/relationships/slideLayout" Target="../slideLayouts/slideLayout48.xml"/><Relationship Id="rId13" Type="http://schemas.openxmlformats.org/officeDocument/2006/relationships/theme" Target="../theme/theme5.xml"/><Relationship Id="rId12" Type="http://schemas.openxmlformats.org/officeDocument/2006/relationships/image" Target="../media/image1.jpeg"/><Relationship Id="rId11" Type="http://schemas.openxmlformats.org/officeDocument/2006/relationships/slideLayout" Target="../slideLayouts/slideLayout57.xml"/><Relationship Id="rId10" Type="http://schemas.openxmlformats.org/officeDocument/2006/relationships/slideLayout" Target="../slideLayouts/slideLayout56.xml"/><Relationship Id="rId1"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slideLayout" Target="../slideLayouts/slideLayout65.xml"/><Relationship Id="rId7" Type="http://schemas.openxmlformats.org/officeDocument/2006/relationships/slideLayout" Target="../slideLayouts/slideLayout64.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3" Type="http://schemas.openxmlformats.org/officeDocument/2006/relationships/slideLayout" Target="../slideLayouts/slideLayout60.xml"/><Relationship Id="rId2" Type="http://schemas.openxmlformats.org/officeDocument/2006/relationships/slideLayout" Target="../slideLayouts/slideLayout59.xml"/><Relationship Id="rId13" Type="http://schemas.openxmlformats.org/officeDocument/2006/relationships/theme" Target="../theme/theme6.xml"/><Relationship Id="rId12" Type="http://schemas.openxmlformats.org/officeDocument/2006/relationships/image" Target="../media/image1.jpeg"/><Relationship Id="rId11" Type="http://schemas.openxmlformats.org/officeDocument/2006/relationships/slideLayout" Target="../slideLayouts/slideLayout68.xml"/><Relationship Id="rId10" Type="http://schemas.openxmlformats.org/officeDocument/2006/relationships/slideLayout" Target="../slideLayouts/slideLayout67.xml"/><Relationship Id="rId1"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3" Type="http://schemas.openxmlformats.org/officeDocument/2006/relationships/theme" Target="../theme/theme7.xml"/><Relationship Id="rId12" Type="http://schemas.openxmlformats.org/officeDocument/2006/relationships/image" Target="../media/image1.jpeg"/><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 Type="http://schemas.openxmlformats.org/officeDocument/2006/relationships/slideLayout" Target="../slideLayouts/slideLayout82.xml"/><Relationship Id="rId2" Type="http://schemas.openxmlformats.org/officeDocument/2006/relationships/slideLayout" Target="../slideLayouts/slideLayout81.xml"/><Relationship Id="rId14" Type="http://schemas.openxmlformats.org/officeDocument/2006/relationships/theme" Target="../theme/theme8.xml"/><Relationship Id="rId13" Type="http://schemas.openxmlformats.org/officeDocument/2006/relationships/image" Target="../media/image1.jpeg"/><Relationship Id="rId12" Type="http://schemas.openxmlformats.org/officeDocument/2006/relationships/slideLayout" Target="../slideLayouts/slideLayout9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3" Type="http://schemas.openxmlformats.org/officeDocument/2006/relationships/theme" Target="../theme/theme9.xml"/><Relationship Id="rId12" Type="http://schemas.openxmlformats.org/officeDocument/2006/relationships/image" Target="../media/image1.jpeg"/><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fld>
            <a:endParaRPr lang="zh-CN" altLang="en-US"/>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fld>
            <a:endParaRPr lang="zh-CN" altLang="en-US"/>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9376" y="260649"/>
            <a:ext cx="111760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79379" y="1700808"/>
            <a:ext cx="11141124" cy="4484092"/>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877300" y="63182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pic>
        <p:nvPicPr>
          <p:cNvPr id="4098" name="Picture 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186671" y="715995"/>
            <a:ext cx="1358900"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186672" y="332106"/>
            <a:ext cx="1290637" cy="1218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0141527" y="6257697"/>
            <a:ext cx="1338828" cy="369332"/>
          </a:xfrm>
          <a:prstGeom prst="rect">
            <a:avLst/>
          </a:prstGeom>
          <a:noFill/>
        </p:spPr>
        <p:txBody>
          <a:bodyPr wrap="none" rtlCol="0">
            <a:spAutoFit/>
          </a:bodyPr>
          <a:lstStyle/>
          <a:p>
            <a:r>
              <a:rPr lang="zh-CN" altLang="en-US" dirty="0" smtClean="0">
                <a:solidFill>
                  <a:prstClr val="black"/>
                </a:solidFill>
              </a:rPr>
              <a:t>计算机导论</a:t>
            </a:r>
            <a:endParaRPr lang="zh-CN" altLang="en-US" dirty="0">
              <a:solidFill>
                <a:prstClr val="black"/>
              </a:solidFill>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9.xml"/><Relationship Id="rId2" Type="http://schemas.openxmlformats.org/officeDocument/2006/relationships/image" Target="../media/image4.jpe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image" Target="../media/image6.png"/><Relationship Id="rId1" Type="http://schemas.openxmlformats.org/officeDocument/2006/relationships/image" Target="../media/image72.png"/></Relationships>
</file>

<file path=ppt/slides/_rels/slide101.xml.rels><?xml version="1.0" encoding="UTF-8" standalone="yes"?>
<Relationships xmlns="http://schemas.openxmlformats.org/package/2006/relationships"><Relationship Id="rId5" Type="http://schemas.openxmlformats.org/officeDocument/2006/relationships/slideLayout" Target="../slideLayouts/slideLayout91.xml"/><Relationship Id="rId4" Type="http://schemas.openxmlformats.org/officeDocument/2006/relationships/tags" Target="../tags/tag58.xml"/><Relationship Id="rId3" Type="http://schemas.openxmlformats.org/officeDocument/2006/relationships/image" Target="../media/image6.png"/><Relationship Id="rId2" Type="http://schemas.openxmlformats.org/officeDocument/2006/relationships/image" Target="../media/image154.emf"/><Relationship Id="rId1" Type="http://schemas.openxmlformats.org/officeDocument/2006/relationships/image" Target="../media/image72.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85.xml"/><Relationship Id="rId1" Type="http://schemas.openxmlformats.org/officeDocument/2006/relationships/image" Target="../media/image6.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tags" Target="../tags/tag59.xml"/><Relationship Id="rId2" Type="http://schemas.openxmlformats.org/officeDocument/2006/relationships/image" Target="../media/image6.png"/><Relationship Id="rId1" Type="http://schemas.openxmlformats.org/officeDocument/2006/relationships/image" Target="../media/image72.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tags" Target="../tags/tag60.xml"/><Relationship Id="rId2" Type="http://schemas.openxmlformats.org/officeDocument/2006/relationships/image" Target="../media/image6.png"/><Relationship Id="rId1" Type="http://schemas.openxmlformats.org/officeDocument/2006/relationships/image" Target="../media/image72.pn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tags" Target="../tags/tag61.xml"/><Relationship Id="rId2" Type="http://schemas.openxmlformats.org/officeDocument/2006/relationships/image" Target="../media/image6.png"/><Relationship Id="rId1" Type="http://schemas.openxmlformats.org/officeDocument/2006/relationships/image" Target="../media/image72.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image" Target="../media/image6.png"/><Relationship Id="rId1" Type="http://schemas.openxmlformats.org/officeDocument/2006/relationships/image" Target="../media/image72.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image" Target="../media/image6.png"/><Relationship Id="rId1" Type="http://schemas.openxmlformats.org/officeDocument/2006/relationships/image" Target="../media/image72.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91.xml"/><Relationship Id="rId4" Type="http://schemas.openxmlformats.org/officeDocument/2006/relationships/tags" Target="../tags/tag62.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5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0.emf"/></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tags" Target="../tags/tag63.xml"/><Relationship Id="rId2" Type="http://schemas.openxmlformats.org/officeDocument/2006/relationships/image" Target="../media/image6.png"/><Relationship Id="rId1" Type="http://schemas.openxmlformats.org/officeDocument/2006/relationships/image" Target="../media/image1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1" Type="http://schemas.openxmlformats.org/officeDocument/2006/relationships/notesSlide" Target="../notesSlides/notesSlide4.xml"/><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6.png"/><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9.xml"/><Relationship Id="rId2" Type="http://schemas.openxmlformats.org/officeDocument/2006/relationships/image" Target="../media/image4.jpe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0.emf"/></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xml"/><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image" Target="../media/image31.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2.xml"/><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image" Target="../media/image6.png"/><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image" Target="../media/image6.pn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image" Target="../media/image6.png"/><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image" Target="../media/image40.jpe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image" Target="../media/image6.png"/><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jpe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tags" Target="../tags/tag7.xml"/><Relationship Id="rId4" Type="http://schemas.openxmlformats.org/officeDocument/2006/relationships/image" Target="../media/image6.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tags" Target="../tags/tag8.xml"/><Relationship Id="rId5" Type="http://schemas.openxmlformats.org/officeDocument/2006/relationships/image" Target="../media/image6.pn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5.jpeg"/><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0.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tags" Target="../tags/tag9.xml"/><Relationship Id="rId4" Type="http://schemas.openxmlformats.org/officeDocument/2006/relationships/image" Target="../media/image6.pn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10.xml"/><Relationship Id="rId3"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image" Target="../media/image54.jpe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7.xml"/><Relationship Id="rId6" Type="http://schemas.openxmlformats.org/officeDocument/2006/relationships/tags" Target="../tags/tag11.xml"/><Relationship Id="rId5" Type="http://schemas.openxmlformats.org/officeDocument/2006/relationships/image" Target="../media/image6.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image" Target="../media/image56.jpe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tags" Target="../tags/tag12.xml"/><Relationship Id="rId4" Type="http://schemas.openxmlformats.org/officeDocument/2006/relationships/image" Target="../media/image63.jpeg"/><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7.xml"/><Relationship Id="rId5" Type="http://schemas.openxmlformats.org/officeDocument/2006/relationships/tags" Target="../tags/tag13.xml"/><Relationship Id="rId4" Type="http://schemas.openxmlformats.org/officeDocument/2006/relationships/image" Target="../media/image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15.jpeg"/></Relationships>
</file>

<file path=ppt/slides/_rels/slide3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66.jpeg"/><Relationship Id="rId7" Type="http://schemas.openxmlformats.org/officeDocument/2006/relationships/image" Target="../media/image61.jpeg"/><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6.jpeg"/><Relationship Id="rId2" Type="http://schemas.openxmlformats.org/officeDocument/2006/relationships/image" Target="../media/image52.jpeg"/><Relationship Id="rId12" Type="http://schemas.openxmlformats.org/officeDocument/2006/relationships/notesSlide" Target="../notesSlides/notesSlide25.xml"/><Relationship Id="rId11" Type="http://schemas.openxmlformats.org/officeDocument/2006/relationships/slideLayout" Target="../slideLayouts/slideLayout7.xml"/><Relationship Id="rId10" Type="http://schemas.openxmlformats.org/officeDocument/2006/relationships/tags" Target="../tags/tag14.xml"/><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30.xml"/><Relationship Id="rId4" Type="http://schemas.openxmlformats.org/officeDocument/2006/relationships/image" Target="../media/image6.png"/><Relationship Id="rId3" Type="http://schemas.openxmlformats.org/officeDocument/2006/relationships/image" Target="../media/image68.png"/><Relationship Id="rId2" Type="http://schemas.openxmlformats.org/officeDocument/2006/relationships/image" Target="../media/image67.wmf"/><Relationship Id="rId1"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46.xml"/><Relationship Id="rId4" Type="http://schemas.openxmlformats.org/officeDocument/2006/relationships/tags" Target="../tags/tag15.xml"/><Relationship Id="rId3" Type="http://schemas.openxmlformats.org/officeDocument/2006/relationships/image" Target="../media/image6.png"/><Relationship Id="rId2" Type="http://schemas.openxmlformats.org/officeDocument/2006/relationships/image" Target="../media/image52.jpeg"/><Relationship Id="rId1" Type="http://schemas.openxmlformats.org/officeDocument/2006/relationships/image" Target="../media/image69.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46.xml"/><Relationship Id="rId5" Type="http://schemas.openxmlformats.org/officeDocument/2006/relationships/tags" Target="../tags/tag16.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71.GIF"/><Relationship Id="rId1" Type="http://schemas.openxmlformats.org/officeDocument/2006/relationships/image" Target="../media/image70.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6.xml"/><Relationship Id="rId3" Type="http://schemas.openxmlformats.org/officeDocument/2006/relationships/tags" Target="../tags/tag17.xml"/><Relationship Id="rId2" Type="http://schemas.openxmlformats.org/officeDocument/2006/relationships/image" Target="../media/image6.png"/><Relationship Id="rId1" Type="http://schemas.openxmlformats.org/officeDocument/2006/relationships/image" Target="../media/image73.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46.xml"/><Relationship Id="rId4" Type="http://schemas.openxmlformats.org/officeDocument/2006/relationships/tags" Target="../tags/tag18.xml"/><Relationship Id="rId3" Type="http://schemas.openxmlformats.org/officeDocument/2006/relationships/image" Target="../media/image6.png"/><Relationship Id="rId2" Type="http://schemas.openxmlformats.org/officeDocument/2006/relationships/image" Target="../media/image75.jpeg"/><Relationship Id="rId1" Type="http://schemas.openxmlformats.org/officeDocument/2006/relationships/image" Target="../media/image74.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46.xml"/><Relationship Id="rId3" Type="http://schemas.openxmlformats.org/officeDocument/2006/relationships/tags" Target="../tags/tag19.xml"/><Relationship Id="rId2" Type="http://schemas.openxmlformats.org/officeDocument/2006/relationships/image" Target="../media/image6.png"/><Relationship Id="rId1" Type="http://schemas.openxmlformats.org/officeDocument/2006/relationships/image" Target="../media/image76.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46.xml"/><Relationship Id="rId3" Type="http://schemas.openxmlformats.org/officeDocument/2006/relationships/tags" Target="../tags/tag20.xml"/><Relationship Id="rId2" Type="http://schemas.openxmlformats.org/officeDocument/2006/relationships/image" Target="../media/image78.png"/><Relationship Id="rId1" Type="http://schemas.openxmlformats.org/officeDocument/2006/relationships/image" Target="../media/image77.jpe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46.xml"/><Relationship Id="rId5" Type="http://schemas.openxmlformats.org/officeDocument/2006/relationships/tags" Target="../tags/tag21.xml"/><Relationship Id="rId4" Type="http://schemas.openxmlformats.org/officeDocument/2006/relationships/image" Target="../media/image81.png"/><Relationship Id="rId3" Type="http://schemas.openxmlformats.org/officeDocument/2006/relationships/image" Target="../media/image6.png"/><Relationship Id="rId2" Type="http://schemas.openxmlformats.org/officeDocument/2006/relationships/image" Target="../media/image80.png"/><Relationship Id="rId1"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46.xml"/><Relationship Id="rId7" Type="http://schemas.openxmlformats.org/officeDocument/2006/relationships/tags" Target="../tags/tag22.xml"/><Relationship Id="rId6" Type="http://schemas.openxmlformats.org/officeDocument/2006/relationships/image" Target="../media/image6.png"/><Relationship Id="rId5" Type="http://schemas.openxmlformats.org/officeDocument/2006/relationships/image" Target="../media/image72.png"/><Relationship Id="rId4" Type="http://schemas.openxmlformats.org/officeDocument/2006/relationships/image" Target="../media/image85.png"/><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image" Target="../media/image82.png"/></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46.xml"/><Relationship Id="rId6" Type="http://schemas.openxmlformats.org/officeDocument/2006/relationships/tags" Target="../tags/tag23.xml"/><Relationship Id="rId5" Type="http://schemas.openxmlformats.org/officeDocument/2006/relationships/image" Target="../media/image6.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image" Target="../media/image86.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46.xml"/><Relationship Id="rId4" Type="http://schemas.openxmlformats.org/officeDocument/2006/relationships/tags" Target="../tags/tag24.xml"/><Relationship Id="rId3" Type="http://schemas.openxmlformats.org/officeDocument/2006/relationships/image" Target="../media/image6.png"/><Relationship Id="rId2" Type="http://schemas.openxmlformats.org/officeDocument/2006/relationships/image" Target="../media/image90.png"/><Relationship Id="rId1"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1.xml"/><Relationship Id="rId1" Type="http://schemas.openxmlformats.org/officeDocument/2006/relationships/image" Target="../media/image10.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41.xml"/><Relationship Id="rId5" Type="http://schemas.openxmlformats.org/officeDocument/2006/relationships/image" Target="../media/image6.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41.xml"/><Relationship Id="rId3" Type="http://schemas.openxmlformats.org/officeDocument/2006/relationships/image" Target="../media/image6.png"/><Relationship Id="rId2" Type="http://schemas.openxmlformats.org/officeDocument/2006/relationships/image" Target="../media/image96.png"/><Relationship Id="rId1" Type="http://schemas.openxmlformats.org/officeDocument/2006/relationships/image" Target="../media/image95.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41.xml"/><Relationship Id="rId5" Type="http://schemas.openxmlformats.org/officeDocument/2006/relationships/image" Target="../media/image6.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jpeg"/></Relationships>
</file>

<file path=ppt/slides/_rels/slide53.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41.xml"/><Relationship Id="rId7" Type="http://schemas.openxmlformats.org/officeDocument/2006/relationships/image" Target="../media/image6.png"/><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oleObject" Target="../embeddings/oleObject2.bin"/><Relationship Id="rId3" Type="http://schemas.openxmlformats.org/officeDocument/2006/relationships/image" Target="../media/image103.jpeg"/><Relationship Id="rId2" Type="http://schemas.openxmlformats.org/officeDocument/2006/relationships/image" Target="../media/image102.jpeg"/><Relationship Id="rId10" Type="http://schemas.openxmlformats.org/officeDocument/2006/relationships/notesSlide" Target="../notesSlides/notesSlide30.xml"/><Relationship Id="rId1" Type="http://schemas.openxmlformats.org/officeDocument/2006/relationships/image" Target="../media/image101.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48.xml"/><Relationship Id="rId5" Type="http://schemas.openxmlformats.org/officeDocument/2006/relationships/tags" Target="../tags/tag25.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07.png"/><Relationship Id="rId1" Type="http://schemas.openxmlformats.org/officeDocument/2006/relationships/image" Target="../media/image106.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48.xml"/><Relationship Id="rId4" Type="http://schemas.openxmlformats.org/officeDocument/2006/relationships/tags" Target="../tags/tag26.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08.jpe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48.xml"/><Relationship Id="rId4" Type="http://schemas.openxmlformats.org/officeDocument/2006/relationships/tags" Target="../tags/tag27.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09.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48.xml"/><Relationship Id="rId4" Type="http://schemas.openxmlformats.org/officeDocument/2006/relationships/tags" Target="../tags/tag28.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10.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48.xml"/><Relationship Id="rId6" Type="http://schemas.openxmlformats.org/officeDocument/2006/relationships/tags" Target="../tags/tag29.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image" Target="../media/image1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48.xml"/><Relationship Id="rId5" Type="http://schemas.openxmlformats.org/officeDocument/2006/relationships/tags" Target="../tags/tag30.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15.png"/><Relationship Id="rId1" Type="http://schemas.openxmlformats.org/officeDocument/2006/relationships/image" Target="../media/image114.jpeg"/></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48.xml"/><Relationship Id="rId5" Type="http://schemas.openxmlformats.org/officeDocument/2006/relationships/tags" Target="../tags/tag31.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17.jpeg"/><Relationship Id="rId1" Type="http://schemas.openxmlformats.org/officeDocument/2006/relationships/image" Target="../media/image116.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59.xml"/><Relationship Id="rId3" Type="http://schemas.openxmlformats.org/officeDocument/2006/relationships/tags" Target="../tags/tag32.xml"/><Relationship Id="rId2" Type="http://schemas.openxmlformats.org/officeDocument/2006/relationships/image" Target="../media/image6.png"/><Relationship Id="rId1" Type="http://schemas.openxmlformats.org/officeDocument/2006/relationships/image" Target="../media/image72.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59.xml"/><Relationship Id="rId3" Type="http://schemas.openxmlformats.org/officeDocument/2006/relationships/tags" Target="../tags/tag33.xml"/><Relationship Id="rId2" Type="http://schemas.openxmlformats.org/officeDocument/2006/relationships/image" Target="../media/image6.png"/><Relationship Id="rId1" Type="http://schemas.openxmlformats.org/officeDocument/2006/relationships/image" Target="../media/image72.png"/></Relationships>
</file>

<file path=ppt/slides/_rels/slide65.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59.xml"/><Relationship Id="rId5" Type="http://schemas.openxmlformats.org/officeDocument/2006/relationships/tags" Target="../tags/tag34.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19.jpeg"/><Relationship Id="rId1" Type="http://schemas.openxmlformats.org/officeDocument/2006/relationships/image" Target="../media/image118.jpeg"/></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59.xml"/><Relationship Id="rId6" Type="http://schemas.openxmlformats.org/officeDocument/2006/relationships/tags" Target="../tags/tag35.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59.xml"/><Relationship Id="rId6" Type="http://schemas.openxmlformats.org/officeDocument/2006/relationships/tags" Target="../tags/tag36.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image" Target="../media/image12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70.xml"/><Relationship Id="rId5" Type="http://schemas.openxmlformats.org/officeDocument/2006/relationships/tags" Target="../tags/tag37.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27.jpeg"/><Relationship Id="rId1" Type="http://schemas.openxmlformats.org/officeDocument/2006/relationships/image" Target="../media/image126.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70.xml"/><Relationship Id="rId4" Type="http://schemas.openxmlformats.org/officeDocument/2006/relationships/tags" Target="../tags/tag38.xml"/><Relationship Id="rId3" Type="http://schemas.openxmlformats.org/officeDocument/2006/relationships/image" Target="../media/image6.png"/><Relationship Id="rId2" Type="http://schemas.openxmlformats.org/officeDocument/2006/relationships/image" Target="../media/image129.jpeg"/><Relationship Id="rId1" Type="http://schemas.openxmlformats.org/officeDocument/2006/relationships/image" Target="../media/image128.png"/></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slideLayout" Target="../slideLayouts/slideLayout70.xml"/><Relationship Id="rId6" Type="http://schemas.openxmlformats.org/officeDocument/2006/relationships/tags" Target="../tags/tag39.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30.jpeg"/><Relationship Id="rId2" Type="http://schemas.openxmlformats.org/officeDocument/2006/relationships/image" Target="../media/image125.jpeg"/><Relationship Id="rId1" Type="http://schemas.openxmlformats.org/officeDocument/2006/relationships/image" Target="../media/image124.jpe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0.xml"/><Relationship Id="rId3" Type="http://schemas.openxmlformats.org/officeDocument/2006/relationships/tags" Target="../tags/tag40.xml"/><Relationship Id="rId2" Type="http://schemas.openxmlformats.org/officeDocument/2006/relationships/image" Target="../media/image6.png"/><Relationship Id="rId1" Type="http://schemas.openxmlformats.org/officeDocument/2006/relationships/image" Target="../media/image72.png"/></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70.xml"/><Relationship Id="rId6" Type="http://schemas.openxmlformats.org/officeDocument/2006/relationships/tags" Target="../tags/tag41.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image" Target="../media/image131.png"/></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48.xml"/><Relationship Id="rId7" Type="http://schemas.openxmlformats.org/officeDocument/2006/relationships/slideLayout" Target="../slideLayouts/slideLayout70.xml"/><Relationship Id="rId6" Type="http://schemas.openxmlformats.org/officeDocument/2006/relationships/tags" Target="../tags/tag42.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image" Target="../media/image13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81.xml"/><Relationship Id="rId4" Type="http://schemas.openxmlformats.org/officeDocument/2006/relationships/tags" Target="../tags/tag43.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37.jpeg"/></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81.xml"/><Relationship Id="rId5" Type="http://schemas.openxmlformats.org/officeDocument/2006/relationships/tags" Target="../tags/tag44.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39.GIF"/><Relationship Id="rId1" Type="http://schemas.openxmlformats.org/officeDocument/2006/relationships/image" Target="../media/image138.jpe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81.xml"/><Relationship Id="rId4" Type="http://schemas.openxmlformats.org/officeDocument/2006/relationships/tags" Target="../tags/tag45.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0.jpe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81.xml"/><Relationship Id="rId4" Type="http://schemas.openxmlformats.org/officeDocument/2006/relationships/tags" Target="../tags/tag46.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81.xml"/><Relationship Id="rId4" Type="http://schemas.openxmlformats.org/officeDocument/2006/relationships/tags" Target="../tags/tag47.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2.jpeg"/></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81.xml"/><Relationship Id="rId6" Type="http://schemas.openxmlformats.org/officeDocument/2006/relationships/tags" Target="../tags/tag48.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81.xml"/><Relationship Id="rId4" Type="http://schemas.openxmlformats.org/officeDocument/2006/relationships/tags" Target="../tags/tag49.xml"/><Relationship Id="rId3" Type="http://schemas.openxmlformats.org/officeDocument/2006/relationships/image" Target="../media/image6.png"/><Relationship Id="rId2" Type="http://schemas.openxmlformats.org/officeDocument/2006/relationships/image" Target="../media/image146.png"/><Relationship Id="rId1" Type="http://schemas.openxmlformats.org/officeDocument/2006/relationships/image" Target="../media/image72.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81.xml"/><Relationship Id="rId3" Type="http://schemas.openxmlformats.org/officeDocument/2006/relationships/tags" Target="../tags/tag50.xml"/><Relationship Id="rId2" Type="http://schemas.openxmlformats.org/officeDocument/2006/relationships/image" Target="../media/image6.png"/><Relationship Id="rId1" Type="http://schemas.openxmlformats.org/officeDocument/2006/relationships/image" Target="../media/image72.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81.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7.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81.xml"/><Relationship Id="rId3" Type="http://schemas.openxmlformats.org/officeDocument/2006/relationships/tags" Target="../tags/tag51.xml"/><Relationship Id="rId2" Type="http://schemas.openxmlformats.org/officeDocument/2006/relationships/image" Target="../media/image6.png"/><Relationship Id="rId1" Type="http://schemas.openxmlformats.org/officeDocument/2006/relationships/image" Target="../media/image72.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81.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8.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81.xml"/><Relationship Id="rId2" Type="http://schemas.openxmlformats.org/officeDocument/2006/relationships/image" Target="../media/image6.png"/><Relationship Id="rId1" Type="http://schemas.openxmlformats.org/officeDocument/2006/relationships/image" Target="../media/image72.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81.xml"/><Relationship Id="rId3" Type="http://schemas.openxmlformats.org/officeDocument/2006/relationships/tags" Target="../tags/tag52.xml"/><Relationship Id="rId2" Type="http://schemas.openxmlformats.org/officeDocument/2006/relationships/image" Target="../media/image6.png"/><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19.xml"/><Relationship Id="rId2" Type="http://schemas.openxmlformats.org/officeDocument/2006/relationships/image" Target="../media/image4.jpe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91.xml"/><Relationship Id="rId4" Type="http://schemas.openxmlformats.org/officeDocument/2006/relationships/tags" Target="../tags/tag53.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9.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tags" Target="../tags/tag54.xml"/><Relationship Id="rId2" Type="http://schemas.openxmlformats.org/officeDocument/2006/relationships/image" Target="../media/image6.png"/><Relationship Id="rId1" Type="http://schemas.openxmlformats.org/officeDocument/2006/relationships/image" Target="../media/image7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97.xml.rels><?xml version="1.0" encoding="UTF-8" standalone="yes"?>
<Relationships xmlns="http://schemas.openxmlformats.org/package/2006/relationships"><Relationship Id="rId7" Type="http://schemas.openxmlformats.org/officeDocument/2006/relationships/slideLayout" Target="../slideLayouts/slideLayout91.xml"/><Relationship Id="rId6" Type="http://schemas.openxmlformats.org/officeDocument/2006/relationships/tags" Target="../tags/tag55.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150.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image" Target="../media/image6.png"/><Relationship Id="rId1" Type="http://schemas.openxmlformats.org/officeDocument/2006/relationships/image" Target="../media/image72.png"/></Relationships>
</file>

<file path=ppt/slides/_rels/slide99.xml.rels><?xml version="1.0" encoding="UTF-8" standalone="yes"?>
<Relationships xmlns="http://schemas.openxmlformats.org/package/2006/relationships"><Relationship Id="rId6" Type="http://schemas.openxmlformats.org/officeDocument/2006/relationships/slideLayout" Target="../slideLayouts/slideLayout91.xml"/><Relationship Id="rId5" Type="http://schemas.openxmlformats.org/officeDocument/2006/relationships/tags" Target="../tags/tag57.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53.png"/><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文本框 6"/>
          <p:cNvSpPr txBox="1"/>
          <p:nvPr/>
        </p:nvSpPr>
        <p:spPr>
          <a:xfrm>
            <a:off x="1280160" y="1814195"/>
            <a:ext cx="9269730" cy="2922905"/>
          </a:xfrm>
          <a:prstGeom prst="rect">
            <a:avLst/>
          </a:prstGeom>
          <a:noFill/>
        </p:spPr>
        <p:txBody>
          <a:bodyPr wrap="square" rtlCol="0">
            <a:spAutoFit/>
          </a:bodyPr>
          <a:lstStyle/>
          <a:p>
            <a:pPr algn="r"/>
            <a:r>
              <a:rPr lang="zh-CN" altLang="en-US" sz="4800" b="1" kern="0" spc="1200" dirty="0" smtClean="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l">
              <a:spcBef>
                <a:spcPts val="1200"/>
              </a:spcBef>
            </a:pPr>
            <a:r>
              <a:rPr lang="zh-CN" altLang="en-US" sz="2400" b="1" dirty="0" smtClean="0">
                <a:solidFill>
                  <a:prstClr val="white"/>
                </a:solidFill>
                <a:latin typeface="微软雅黑" panose="020B0503020204020204" pitchFamily="34" charset="-122"/>
                <a:ea typeface="微软雅黑" panose="020B0503020204020204" pitchFamily="34" charset="-122"/>
              </a:rPr>
              <a:t>主讲人：郑顾平</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pPr algn="l">
              <a:spcBef>
                <a:spcPts val="1200"/>
              </a:spcBef>
            </a:pPr>
            <a:r>
              <a:rPr lang="zh-CN" altLang="en-US" sz="2400" b="1" spc="400" dirty="0">
                <a:solidFill>
                  <a:prstClr val="white"/>
                </a:solidFill>
                <a:latin typeface="微软雅黑" panose="020B0503020204020204" pitchFamily="34" charset="-122"/>
                <a:ea typeface="微软雅黑" panose="020B0503020204020204" pitchFamily="34" charset="-122"/>
              </a:rPr>
              <a:t>邮箱：</a:t>
            </a:r>
            <a:r>
              <a:rPr lang="en-US" altLang="zh-CN" sz="2400" b="1" spc="400" dirty="0">
                <a:solidFill>
                  <a:prstClr val="white"/>
                </a:solidFill>
                <a:latin typeface="微软雅黑" panose="020B0503020204020204" pitchFamily="34" charset="-122"/>
                <a:ea typeface="微软雅黑" panose="020B0503020204020204" pitchFamily="34" charset="-122"/>
              </a:rPr>
              <a:t>zhengguping@126.com</a:t>
            </a:r>
            <a:endParaRPr lang="en-US" altLang="zh-CN" sz="2400" b="1" spc="400" dirty="0">
              <a:solidFill>
                <a:prstClr val="white"/>
              </a:solidFill>
              <a:latin typeface="微软雅黑" panose="020B0503020204020204" pitchFamily="34" charset="-122"/>
              <a:ea typeface="微软雅黑" panose="020B0503020204020204" pitchFamily="34" charset="-122"/>
            </a:endParaRPr>
          </a:p>
          <a:p>
            <a:pPr algn="l">
              <a:spcBef>
                <a:spcPts val="1200"/>
              </a:spcBef>
            </a:pPr>
            <a:r>
              <a:rPr lang="zh-CN" altLang="en-US" sz="2400" b="1" spc="400" dirty="0">
                <a:solidFill>
                  <a:prstClr val="white"/>
                </a:solidFill>
                <a:latin typeface="微软雅黑" panose="020B0503020204020204" pitchFamily="34" charset="-122"/>
                <a:ea typeface="微软雅黑" panose="020B0503020204020204" pitchFamily="34" charset="-122"/>
              </a:rPr>
              <a:t>上课地点：</a:t>
            </a:r>
            <a:r>
              <a:rPr sz="2400" b="1" spc="400" dirty="0">
                <a:solidFill>
                  <a:prstClr val="white"/>
                </a:solidFill>
                <a:latin typeface="微软雅黑" panose="020B0503020204020204" pitchFamily="34" charset="-122"/>
                <a:ea typeface="微软雅黑" panose="020B0503020204020204" pitchFamily="34" charset="-122"/>
              </a:rPr>
              <a:t>C6楼I区102</a:t>
            </a:r>
            <a:endParaRPr sz="2400" b="1" spc="400" dirty="0">
              <a:solidFill>
                <a:prstClr val="white"/>
              </a:solidFill>
              <a:latin typeface="微软雅黑" panose="020B0503020204020204" pitchFamily="34" charset="-122"/>
              <a:ea typeface="微软雅黑" panose="020B0503020204020204" pitchFamily="34" charset="-122"/>
            </a:endParaRPr>
          </a:p>
          <a:p>
            <a:pPr algn="r">
              <a:spcBef>
                <a:spcPts val="1200"/>
              </a:spcBef>
            </a:pPr>
            <a:endParaRPr lang="en-US" altLang="zh-CN" sz="2400" b="1" spc="400" dirty="0">
              <a:solidFill>
                <a:prstClr val="white"/>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1500335" y="145058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500335" y="4871077"/>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文本框 6"/>
          <p:cNvSpPr txBox="1"/>
          <p:nvPr/>
        </p:nvSpPr>
        <p:spPr>
          <a:xfrm>
            <a:off x="164577" y="1887480"/>
            <a:ext cx="4731975" cy="523220"/>
          </a:xfrm>
          <a:prstGeom prst="rect">
            <a:avLst/>
          </a:prstGeom>
          <a:noFill/>
        </p:spPr>
        <p:txBody>
          <a:bodyPr wrap="square" rtlCol="0">
            <a:spAutoFit/>
          </a:bodyPr>
          <a:lstStyle/>
          <a:p>
            <a:pPr algn="dist"/>
            <a:endParaRPr lang="zh-CN" altLang="en-US" sz="2800" b="1" spc="400" dirty="0">
              <a:solidFill>
                <a:srgbClr val="FFC000">
                  <a:lumMod val="40000"/>
                  <a:lumOff val="60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2973070" y="3074035"/>
            <a:ext cx="6971030"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49" charset="-122"/>
                <a:sym typeface="+mn-ea"/>
              </a:rPr>
              <a:t>数据为什么要管理</a:t>
            </a:r>
            <a:endParaRPr lang="zh-CN" altLang="zh-CN" sz="3600" b="1" dirty="0">
              <a:ea typeface="黑体" panose="02010609060101010101" pitchFamily="49" charset="-122"/>
              <a:sym typeface="+mn-ea"/>
            </a:endParaRPr>
          </a:p>
          <a:p>
            <a:pPr lvl="0"/>
            <a:r>
              <a:rPr lang="en-US" altLang="zh-CN" sz="3600" b="1" kern="0" spc="400" dirty="0" smtClean="0">
                <a:solidFill>
                  <a:srgbClr val="0070C0"/>
                </a:solidFill>
                <a:latin typeface="Times New Roman" panose="02020603050405020304" pitchFamily="18" charset="0"/>
                <a:ea typeface="楷体" panose="02010609060101010101" charset="-122"/>
                <a:cs typeface="Times New Roman" panose="02020603050405020304" pitchFamily="18" charset="0"/>
                <a:sym typeface="Helvetica Light"/>
              </a:rPr>
              <a:t>                —</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数据化</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思维</a:t>
            </a:r>
            <a:endPar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endParaRPr>
          </a:p>
        </p:txBody>
      </p:sp>
      <p:pic>
        <p:nvPicPr>
          <p:cNvPr id="3" name="图片 2"/>
          <p:cNvPicPr>
            <a:picLocks noChangeAspect="1"/>
          </p:cNvPicPr>
          <p:nvPr/>
        </p:nvPicPr>
        <p:blipFill>
          <a:blip r:embed="rId1">
            <a:alphaModFix amt="20000"/>
          </a:blip>
          <a:stretch>
            <a:fillRect/>
          </a:stretch>
        </p:blipFill>
        <p:spPr>
          <a:xfrm rot="20160000">
            <a:off x="672465" y="2364105"/>
            <a:ext cx="3379470" cy="405765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6350" y="0"/>
            <a:ext cx="12192000" cy="6858000"/>
          </a:xfrm>
          <a:prstGeom prst="rect">
            <a:avLst/>
          </a:prstGeom>
        </p:spPr>
      </p:pic>
      <p:sp>
        <p:nvSpPr>
          <p:cNvPr id="7" name="文本框 6"/>
          <p:cNvSpPr txBox="1"/>
          <p:nvPr/>
        </p:nvSpPr>
        <p:spPr>
          <a:xfrm>
            <a:off x="1339850" y="3654425"/>
            <a:ext cx="9834880" cy="2399665"/>
          </a:xfrm>
          <a:prstGeom prst="rect">
            <a:avLst/>
          </a:prstGeom>
          <a:noFill/>
        </p:spPr>
        <p:txBody>
          <a:bodyPr wrap="square" rtlCol="0">
            <a:spAutoFit/>
          </a:bodyPr>
          <a:p>
            <a:pPr algn="r">
              <a:lnSpc>
                <a:spcPct val="125000"/>
              </a:lnSpc>
            </a:pPr>
            <a:r>
              <a:rPr lang="zh-CN" altLang="en-US" sz="4800" b="1" kern="0" spc="1200" dirty="0" smtClean="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36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1</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讲（</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中）</a:t>
            </a:r>
            <a:r>
              <a:rPr lang="en-US" alt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a:t>
            </a:r>
            <a:r>
              <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计算</a:t>
            </a:r>
            <a:r>
              <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思维</a:t>
            </a:r>
            <a:endPar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cxnSp>
        <p:nvCxnSpPr>
          <p:cNvPr id="12" name="直接连接符 11"/>
          <p:cNvCxnSpPr/>
          <p:nvPr/>
        </p:nvCxnSpPr>
        <p:spPr>
          <a:xfrm>
            <a:off x="6582929" y="326414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2929" y="5267462"/>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115550" y="6235065"/>
            <a:ext cx="1502410" cy="463550"/>
          </a:xfrm>
          <a:prstGeom prst="rect">
            <a:avLst/>
          </a:prstGeom>
        </p:spPr>
      </p:pic>
      <p:sp>
        <p:nvSpPr>
          <p:cNvPr id="5"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软件工程专业知识体系</a:t>
            </a:r>
            <a:endPar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endParaRPr>
          </a:p>
        </p:txBody>
      </p:sp>
      <p:sp>
        <p:nvSpPr>
          <p:cNvPr id="55299" name="TextBox 2"/>
          <p:cNvSpPr txBox="1"/>
          <p:nvPr/>
        </p:nvSpPr>
        <p:spPr>
          <a:xfrm>
            <a:off x="1077595" y="1834515"/>
            <a:ext cx="8466455" cy="3969385"/>
          </a:xfrm>
          <a:prstGeom prst="rect">
            <a:avLst/>
          </a:prstGeom>
          <a:noFill/>
          <a:ln w="9525">
            <a:noFill/>
          </a:ln>
        </p:spPr>
        <p:txBody>
          <a:bodyPr wrap="square">
            <a:spAutoFit/>
          </a:bodyPr>
          <a:p>
            <a:pPr fontAlgn="auto">
              <a:lnSpc>
                <a:spcPct val="150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软件</a:t>
            </a:r>
            <a:r>
              <a:rPr lang="zh-CN" altLang="zh-CN" sz="2400" dirty="0">
                <a:latin typeface="楷体" panose="02010609060101010101" charset="-122"/>
                <a:ea typeface="楷体" panose="02010609060101010101" charset="-122"/>
                <a:cs typeface="楷体" panose="02010609060101010101" charset="-122"/>
              </a:rPr>
              <a:t>工程专业课程体系具体如下：</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a:t>
            </a:r>
            <a:r>
              <a:rPr lang="zh-CN" altLang="zh-CN" sz="2400" dirty="0">
                <a:latin typeface="楷体" panose="02010609060101010101" charset="-122"/>
                <a:ea typeface="楷体" panose="02010609060101010101" charset="-122"/>
                <a:cs typeface="楷体" panose="02010609060101010101" charset="-122"/>
              </a:rPr>
              <a:t>）学科基础课：高等数学、线性代数、概率论与数理统计等；</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2</a:t>
            </a:r>
            <a:r>
              <a:rPr lang="zh-CN" altLang="zh-CN" sz="2400" dirty="0">
                <a:latin typeface="楷体" panose="02010609060101010101" charset="-122"/>
                <a:ea typeface="楷体" panose="02010609060101010101" charset="-122"/>
                <a:cs typeface="楷体" panose="02010609060101010101" charset="-122"/>
              </a:rPr>
              <a:t>）专业基础课：计算机组成原理、离散数学、计算机网络原理、数据库系统</a:t>
            </a:r>
            <a:r>
              <a:rPr lang="zh-CN" altLang="zh-CN" sz="2400" dirty="0">
                <a:latin typeface="楷体" panose="02010609060101010101" charset="-122"/>
                <a:ea typeface="楷体" panose="02010609060101010101" charset="-122"/>
                <a:cs typeface="楷体" panose="02010609060101010101" charset="-122"/>
              </a:rPr>
              <a:t>原理、操作系统</a:t>
            </a:r>
            <a:r>
              <a:rPr lang="zh-CN" altLang="zh-CN" sz="2400" dirty="0">
                <a:latin typeface="楷体" panose="02010609060101010101" charset="-122"/>
                <a:ea typeface="楷体" panose="02010609060101010101" charset="-122"/>
                <a:cs typeface="楷体" panose="02010609060101010101" charset="-122"/>
              </a:rPr>
              <a:t>原理等；</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3</a:t>
            </a:r>
            <a:r>
              <a:rPr lang="zh-CN" altLang="zh-CN" sz="2400" dirty="0">
                <a:latin typeface="楷体" panose="02010609060101010101" charset="-122"/>
                <a:ea typeface="楷体" panose="02010609060101010101" charset="-122"/>
                <a:cs typeface="楷体" panose="02010609060101010101" charset="-122"/>
              </a:rPr>
              <a:t>）专业核心课：</a:t>
            </a:r>
            <a:r>
              <a:rPr lang="zh-CN" altLang="zh-CN" sz="2400" dirty="0">
                <a:latin typeface="楷体" panose="02010609060101010101" charset="-122"/>
                <a:ea typeface="楷体" panose="02010609060101010101" charset="-122"/>
                <a:cs typeface="楷体" panose="02010609060101010101" charset="-122"/>
                <a:sym typeface="+mn-ea"/>
              </a:rPr>
              <a:t>Java</a:t>
            </a:r>
            <a:r>
              <a:rPr lang="zh-CN" altLang="zh-CN" sz="2400" dirty="0">
                <a:latin typeface="楷体" panose="02010609060101010101" charset="-122"/>
                <a:ea typeface="楷体" panose="02010609060101010101" charset="-122"/>
                <a:cs typeface="楷体" panose="02010609060101010101" charset="-122"/>
                <a:sym typeface="+mn-ea"/>
              </a:rPr>
              <a:t>语言程序设</a:t>
            </a:r>
            <a:r>
              <a:rPr lang="zh-CN" altLang="zh-CN" sz="2400" dirty="0">
                <a:solidFill>
                  <a:schemeClr val="tx1"/>
                </a:solidFill>
                <a:latin typeface="楷体" panose="02010609060101010101" charset="-122"/>
                <a:ea typeface="楷体" panose="02010609060101010101" charset="-122"/>
                <a:cs typeface="楷体" panose="02010609060101010101" charset="-122"/>
                <a:sym typeface="+mn-ea"/>
              </a:rPr>
              <a:t>计、</a:t>
            </a:r>
            <a:r>
              <a:rPr lang="zh-CN" altLang="en-US" sz="2400" b="1" spc="-200" dirty="0">
                <a:solidFill>
                  <a:schemeClr val="tx1"/>
                </a:solidFill>
                <a:latin typeface="楷体" panose="02010609060101010101" charset="-122"/>
                <a:ea typeface="楷体" panose="02010609060101010101" charset="-122"/>
                <a:sym typeface="+mn-ea"/>
              </a:rPr>
              <a:t>算法设计与分析、软件工程、软件设计与体系结构、软件质量保证与测试</a:t>
            </a:r>
            <a:r>
              <a:rPr lang="zh-CN" altLang="zh-CN" sz="2400" dirty="0">
                <a:solidFill>
                  <a:schemeClr val="tx1"/>
                </a:solidFill>
                <a:latin typeface="楷体" panose="02010609060101010101" charset="-122"/>
                <a:ea typeface="楷体" panose="02010609060101010101" charset="-122"/>
                <a:cs typeface="楷体" panose="02010609060101010101" charset="-122"/>
              </a:rPr>
              <a:t>等。</a:t>
            </a:r>
            <a:r>
              <a:rPr lang="en-US" altLang="zh-CN" sz="2400" dirty="0">
                <a:latin typeface="楷体" panose="02010609060101010101" charset="-122"/>
                <a:ea typeface="楷体" panose="02010609060101010101" charset="-122"/>
                <a:cs typeface="楷体" panose="02010609060101010101" charset="-122"/>
              </a:rPr>
              <a:t>  </a:t>
            </a:r>
            <a:endParaRPr lang="zh-CN" altLang="en-US" sz="2400" dirty="0">
              <a:latin typeface="楷体" panose="02010609060101010101" charset="-122"/>
              <a:ea typeface="楷体" panose="02010609060101010101" charset="-122"/>
              <a:cs typeface="楷体" panose="02010609060101010101" charset="-122"/>
            </a:endParaRPr>
          </a:p>
        </p:txBody>
      </p:sp>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833"/>
    </mc:Choice>
    <mc:Fallback>
      <p:transition spd="slow" advTm="66833"/>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数据科学与大数据技术专业知识体系</a:t>
            </a:r>
            <a:endPar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endParaRPr>
          </a:p>
        </p:txBody>
      </p:sp>
      <p:sp>
        <p:nvSpPr>
          <p:cNvPr id="4" name="Text Box 5"/>
          <p:cNvSpPr txBox="1">
            <a:spLocks noChangeArrowheads="1"/>
          </p:cNvSpPr>
          <p:nvPr/>
        </p:nvSpPr>
        <p:spPr bwMode="auto">
          <a:xfrm>
            <a:off x="786765" y="1748790"/>
            <a:ext cx="10541635" cy="129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indent="0" algn="just">
              <a:lnSpc>
                <a:spcPct val="114000"/>
              </a:lnSpc>
              <a:spcBef>
                <a:spcPts val="600"/>
              </a:spcBef>
              <a:buFont typeface="Wingdings" panose="05000000000000000000" pitchFamily="2" charset="2"/>
              <a:buNone/>
            </a:pPr>
            <a:r>
              <a:rPr lang="en-US" altLang="zh-CN" sz="2400" b="1" spc="-200" dirty="0">
                <a:solidFill>
                  <a:srgbClr val="002060"/>
                </a:solidFill>
                <a:latin typeface="楷体" panose="02010609060101010101" charset="-122"/>
                <a:ea typeface="楷体" panose="02010609060101010101" charset="-122"/>
              </a:rPr>
              <a:t>    </a:t>
            </a:r>
            <a:r>
              <a:rPr lang="zh-CN" altLang="en-US" sz="2400" spc="-200" dirty="0">
                <a:solidFill>
                  <a:srgbClr val="002060"/>
                </a:solidFill>
                <a:latin typeface="楷体" panose="02010609060101010101" charset="-122"/>
                <a:ea typeface="楷体" panose="02010609060101010101" charset="-122"/>
              </a:rPr>
              <a:t>专业培养目标指出：培养学生</a:t>
            </a:r>
            <a:r>
              <a:rPr lang="zh-CN" altLang="en-US" sz="2400" spc="-200" dirty="0">
                <a:latin typeface="楷体" panose="02010609060101010101" charset="-122"/>
                <a:ea typeface="楷体" panose="02010609060101010101" charset="-122"/>
              </a:rPr>
              <a:t>掌握计算科学基础理论、数据科学与大数据技术专业基础知识及应用知识，并具有大数据分析与应用开发的基本能力，能从事数据科学与大数据技术研究、设计、开发、服务等工作</a:t>
            </a:r>
            <a:r>
              <a:rPr lang="zh-CN" altLang="en-US" sz="2400" spc="-200" dirty="0">
                <a:solidFill>
                  <a:srgbClr val="002060"/>
                </a:solidFill>
                <a:latin typeface="楷体" panose="02010609060101010101" charset="-122"/>
                <a:ea typeface="楷体" panose="02010609060101010101" charset="-122"/>
              </a:rPr>
              <a:t>的能力</a:t>
            </a:r>
            <a:r>
              <a:rPr lang="zh-CN" altLang="en-US" sz="2400" spc="-200" dirty="0" smtClean="0">
                <a:solidFill>
                  <a:srgbClr val="002060"/>
                </a:solidFill>
                <a:latin typeface="楷体" panose="02010609060101010101" charset="-122"/>
                <a:ea typeface="楷体" panose="02010609060101010101" charset="-122"/>
              </a:rPr>
              <a:t>。</a:t>
            </a:r>
            <a:endParaRPr lang="en-US" altLang="zh-CN" sz="2400" b="1" spc="-200" dirty="0" smtClean="0">
              <a:solidFill>
                <a:srgbClr val="002060"/>
              </a:solidFill>
              <a:latin typeface="楷体" panose="02010609060101010101" charset="-122"/>
              <a:ea typeface="楷体" panose="02010609060101010101" charset="-122"/>
            </a:endParaRPr>
          </a:p>
          <a:p>
            <a:pPr indent="0" algn="just">
              <a:lnSpc>
                <a:spcPct val="114000"/>
              </a:lnSpc>
              <a:buFont typeface="Wingdings" panose="05000000000000000000" pitchFamily="2" charset="2"/>
              <a:buNone/>
            </a:pPr>
            <a:endParaRPr lang="zh-CN" altLang="zh-CN" sz="3200" b="1" dirty="0">
              <a:solidFill>
                <a:srgbClr val="C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sp>
        <p:nvSpPr>
          <p:cNvPr id="54276" name="TextBox 5"/>
          <p:cNvSpPr txBox="1"/>
          <p:nvPr/>
        </p:nvSpPr>
        <p:spPr>
          <a:xfrm>
            <a:off x="786130" y="3129915"/>
            <a:ext cx="10701020" cy="1773555"/>
          </a:xfrm>
          <a:prstGeom prst="rect">
            <a:avLst/>
          </a:prstGeom>
          <a:noFill/>
          <a:ln w="9525">
            <a:noFill/>
          </a:ln>
        </p:spPr>
        <p:txBody>
          <a:bodyPr wrap="square">
            <a:spAutoFit/>
          </a:bodyPr>
          <a:p>
            <a:pPr fontAlgn="auto">
              <a:lnSpc>
                <a:spcPct val="114000"/>
              </a:lnSpc>
            </a:pPr>
            <a:r>
              <a:rPr lang="en-US" altLang="zh-CN" sz="2400" dirty="0">
                <a:latin typeface="Arial" panose="020B0604020202020204" pitchFamily="34" charset="0"/>
              </a:rPr>
              <a:t>       </a:t>
            </a:r>
            <a:r>
              <a:rPr lang="zh-CN" altLang="zh-CN" sz="2400" dirty="0">
                <a:latin typeface="楷体" panose="02010609060101010101" charset="-122"/>
                <a:ea typeface="楷体" panose="02010609060101010101" charset="-122"/>
              </a:rPr>
              <a:t>从大数据分析角度而言（如图所示），典型的大数据分析过程包括：数据采集与预处理、数据存储与管理、数据处理与分析、数据可视化等。因此，大数据专业知识体系涵盖了数据采集与预处理技术、数据存储与管理技术、数据处理与分析技术、数据可视化技术等。</a:t>
            </a:r>
            <a:endParaRPr lang="zh-CN" altLang="en-US" sz="2400" dirty="0">
              <a:latin typeface="楷体" panose="02010609060101010101" charset="-122"/>
              <a:ea typeface="楷体" panose="02010609060101010101" charset="-122"/>
            </a:endParaRPr>
          </a:p>
        </p:txBody>
      </p:sp>
      <p:pic>
        <p:nvPicPr>
          <p:cNvPr id="54277" name="图片 6"/>
          <p:cNvPicPr>
            <a:picLocks noChangeAspect="1"/>
          </p:cNvPicPr>
          <p:nvPr/>
        </p:nvPicPr>
        <p:blipFill>
          <a:blip r:embed="rId2"/>
          <a:stretch>
            <a:fillRect/>
          </a:stretch>
        </p:blipFill>
        <p:spPr>
          <a:xfrm>
            <a:off x="2876550" y="5095240"/>
            <a:ext cx="6495415" cy="1313180"/>
          </a:xfrm>
          <a:prstGeom prst="rect">
            <a:avLst/>
          </a:prstGeom>
          <a:noFill/>
          <a:ln w="9525">
            <a:noFill/>
          </a:ln>
        </p:spPr>
      </p:pic>
      <p:pic>
        <p:nvPicPr>
          <p:cNvPr id="3" name="图片 2"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52017"/>
    </mc:Choice>
    <mc:Fallback>
      <p:transition spd="slow" advTm="520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5" name="矩形 2"/>
          <p:cNvSpPr/>
          <p:nvPr/>
        </p:nvSpPr>
        <p:spPr>
          <a:xfrm>
            <a:off x="746760" y="1392555"/>
            <a:ext cx="10848975" cy="1938020"/>
          </a:xfrm>
          <a:prstGeom prst="rect">
            <a:avLst/>
          </a:prstGeom>
          <a:noFill/>
          <a:ln w="9525">
            <a:noFill/>
          </a:ln>
        </p:spPr>
        <p:txBody>
          <a:bodyPr wrap="square">
            <a:spAutoFit/>
          </a:bodyPr>
          <a:p>
            <a:r>
              <a:rPr lang="en-US" altLang="zh-CN" sz="2400" dirty="0">
                <a:latin typeface="Arial" panose="020B0604020202020204" pitchFamily="34" charset="0"/>
              </a:rPr>
              <a:t>       </a:t>
            </a:r>
            <a:r>
              <a:rPr lang="zh-CN" altLang="zh-CN" sz="2400" dirty="0">
                <a:latin typeface="楷体" panose="02010609060101010101" charset="-122"/>
                <a:ea typeface="楷体" panose="02010609060101010101" charset="-122"/>
              </a:rPr>
              <a:t>从学科角度而言，大数据可以理解为一个跨多学科领域的，从数据中获取知识的科学方法、技术和系统的集合。因此，大数据专业知识体系涵盖了计算机、数学、统计学等多个学科领域，结合了诸多领域中的理论和技术，包括应用数学、统计学、模式识别、机器学习、人工智能、深度学习、数据可视化、数据挖掘、数据仓库、分布式计算、云计算、系统架构设计等。</a:t>
            </a:r>
            <a:endParaRPr lang="zh-CN" altLang="en-US" sz="2400" dirty="0">
              <a:latin typeface="楷体" panose="02010609060101010101" charset="-122"/>
              <a:ea typeface="楷体" panose="02010609060101010101" charset="-122"/>
            </a:endParaRPr>
          </a:p>
        </p:txBody>
      </p:sp>
      <p:sp>
        <p:nvSpPr>
          <p:cNvPr id="55299" name="TextBox 2"/>
          <p:cNvSpPr txBox="1"/>
          <p:nvPr/>
        </p:nvSpPr>
        <p:spPr>
          <a:xfrm>
            <a:off x="721995" y="3476625"/>
            <a:ext cx="10970260" cy="2614930"/>
          </a:xfrm>
          <a:prstGeom prst="rect">
            <a:avLst/>
          </a:prstGeom>
          <a:noFill/>
          <a:ln w="9525">
            <a:noFill/>
          </a:ln>
        </p:spPr>
        <p:txBody>
          <a:bodyPr wrap="square">
            <a:spAutoFit/>
          </a:bodyPr>
          <a:p>
            <a:pPr fontAlgn="auto">
              <a:lnSpc>
                <a:spcPct val="114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大数据专业课程体系具体如下：</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14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a:t>
            </a:r>
            <a:r>
              <a:rPr lang="zh-CN" altLang="zh-CN" sz="2400" dirty="0">
                <a:latin typeface="楷体" panose="02010609060101010101" charset="-122"/>
                <a:ea typeface="楷体" panose="02010609060101010101" charset="-122"/>
                <a:cs typeface="楷体" panose="02010609060101010101" charset="-122"/>
              </a:rPr>
              <a:t>）学科基础课：高等数学、线性代数、概率论与数理统计等；</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14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2</a:t>
            </a:r>
            <a:r>
              <a:rPr lang="zh-CN" altLang="zh-CN" sz="2400" dirty="0">
                <a:latin typeface="楷体" panose="02010609060101010101" charset="-122"/>
                <a:ea typeface="楷体" panose="02010609060101010101" charset="-122"/>
                <a:cs typeface="楷体" panose="02010609060101010101" charset="-122"/>
              </a:rPr>
              <a:t>）专业基础课：C语言程序设计、计算机组成原理、离散数学、计算机网络原理、数据库系统</a:t>
            </a:r>
            <a:r>
              <a:rPr lang="zh-CN" altLang="zh-CN" sz="2400" dirty="0">
                <a:latin typeface="楷体" panose="02010609060101010101" charset="-122"/>
                <a:ea typeface="楷体" panose="02010609060101010101" charset="-122"/>
                <a:cs typeface="楷体" panose="02010609060101010101" charset="-122"/>
              </a:rPr>
              <a:t>原理、操作系统</a:t>
            </a:r>
            <a:r>
              <a:rPr lang="zh-CN" altLang="zh-CN" sz="2400" dirty="0">
                <a:latin typeface="楷体" panose="02010609060101010101" charset="-122"/>
                <a:ea typeface="楷体" panose="02010609060101010101" charset="-122"/>
                <a:cs typeface="楷体" panose="02010609060101010101" charset="-122"/>
              </a:rPr>
              <a:t>原理、软件工程等；</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14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3</a:t>
            </a:r>
            <a:r>
              <a:rPr lang="zh-CN" altLang="zh-CN" sz="2400" dirty="0">
                <a:latin typeface="楷体" panose="02010609060101010101" charset="-122"/>
                <a:ea typeface="楷体" panose="02010609060101010101" charset="-122"/>
                <a:cs typeface="楷体" panose="02010609060101010101" charset="-122"/>
              </a:rPr>
              <a:t>）专业核心课：</a:t>
            </a:r>
            <a:r>
              <a:rPr lang="zh-CN" altLang="zh-CN" sz="2400" dirty="0">
                <a:latin typeface="楷体" panose="02010609060101010101" charset="-122"/>
                <a:ea typeface="楷体" panose="02010609060101010101" charset="-122"/>
                <a:cs typeface="楷体" panose="02010609060101010101" charset="-122"/>
                <a:sym typeface="+mn-ea"/>
              </a:rPr>
              <a:t>数据结构与算法、</a:t>
            </a:r>
            <a:r>
              <a:rPr lang="zh-CN" altLang="zh-CN" sz="2400" dirty="0">
                <a:latin typeface="楷体" panose="02010609060101010101" charset="-122"/>
                <a:ea typeface="楷体" panose="02010609060101010101" charset="-122"/>
                <a:cs typeface="楷体" panose="02010609060101010101" charset="-122"/>
              </a:rPr>
              <a:t>数据科学导论、</a:t>
            </a:r>
            <a:r>
              <a:rPr lang="zh-CN" altLang="zh-CN" sz="2400" dirty="0">
                <a:latin typeface="楷体" panose="02010609060101010101" charset="-122"/>
                <a:ea typeface="楷体" panose="02010609060101010101" charset="-122"/>
                <a:cs typeface="楷体" panose="02010609060101010101" charset="-122"/>
                <a:sym typeface="+mn-ea"/>
              </a:rPr>
              <a:t>NoSQL数据库、数据可视化与应用、Hadoop大数据应用、大数据分析</a:t>
            </a:r>
            <a:r>
              <a:rPr lang="zh-CN" altLang="zh-CN" sz="2400" dirty="0">
                <a:latin typeface="楷体" panose="02010609060101010101" charset="-122"/>
                <a:ea typeface="楷体" panose="02010609060101010101" charset="-122"/>
                <a:cs typeface="楷体" panose="02010609060101010101" charset="-122"/>
              </a:rPr>
              <a:t>算法</a:t>
            </a:r>
            <a:r>
              <a:rPr lang="zh-CN" altLang="zh-CN" sz="2400" dirty="0">
                <a:latin typeface="楷体" panose="02010609060101010101" charset="-122"/>
                <a:ea typeface="楷体" panose="02010609060101010101" charset="-122"/>
                <a:cs typeface="楷体" panose="02010609060101010101" charset="-122"/>
                <a:sym typeface="+mn-ea"/>
              </a:rPr>
              <a:t>、</a:t>
            </a:r>
            <a:r>
              <a:rPr lang="zh-CN" altLang="zh-CN" sz="2400" dirty="0">
                <a:latin typeface="楷体" panose="02010609060101010101" charset="-122"/>
                <a:ea typeface="楷体" panose="02010609060101010101" charset="-122"/>
                <a:cs typeface="楷体" panose="02010609060101010101" charset="-122"/>
              </a:rPr>
              <a:t>机器学习等。</a:t>
            </a:r>
            <a:r>
              <a:rPr lang="en-US" altLang="zh-CN" sz="2400" dirty="0">
                <a:latin typeface="楷体" panose="02010609060101010101" charset="-122"/>
                <a:ea typeface="楷体" panose="02010609060101010101" charset="-122"/>
                <a:cs typeface="楷体" panose="02010609060101010101" charset="-122"/>
              </a:rPr>
              <a:t>  </a:t>
            </a:r>
            <a:endParaRPr lang="zh-CN" altLang="en-US" sz="2400" dirty="0">
              <a:latin typeface="楷体" panose="02010609060101010101" charset="-122"/>
              <a:ea typeface="楷体" panose="02010609060101010101" charset="-122"/>
              <a:cs typeface="楷体" panose="02010609060101010101" charset="-122"/>
            </a:endParaRPr>
          </a:p>
        </p:txBody>
      </p:sp>
      <p:sp>
        <p:nvSpPr>
          <p:cNvPr id="21506" name="Rectangle 3"/>
          <p:cNvSpPr>
            <a:spLocks noGrp="1" noChangeArrowheads="1"/>
          </p:cNvSpPr>
          <p:nvPr>
            <p:ph type="body" sz="half" idx="1"/>
          </p:nvPr>
        </p:nvSpPr>
        <p:spPr>
          <a:xfrm>
            <a:off x="627352" y="537665"/>
            <a:ext cx="9621548" cy="752475"/>
          </a:xfrm>
        </p:spPr>
        <p:txBody>
          <a:bodyPr>
            <a:noAutofit/>
          </a:bodyPr>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数据科学与大数据技术专业知识体系</a:t>
            </a:r>
            <a:endPar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计算机类专业实践教学体系</a:t>
            </a:r>
            <a:endParaRPr lang="zh-CN" altLang="en-US" sz="32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1070610" y="1606550"/>
            <a:ext cx="9892665" cy="488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396240" algn="just" fontAlgn="auto">
              <a:lnSpc>
                <a:spcPct val="130000"/>
              </a:lnSpc>
              <a:spcBef>
                <a:spcPts val="6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实践教学是计算机专业培养方案和教学计划的重要组成部分，</a:t>
            </a:r>
            <a:r>
              <a:rPr lang="zh-CN" altLang="en-US" sz="2400" b="1" dirty="0">
                <a:solidFill>
                  <a:srgbClr val="C00000"/>
                </a:solidFill>
                <a:latin typeface="楷体" panose="02010609060101010101" charset="-122"/>
                <a:ea typeface="楷体" panose="02010609060101010101" charset="-122"/>
                <a:cs typeface="楷体" panose="02010609060101010101" charset="-122"/>
              </a:rPr>
              <a:t>实践教学与理论教学</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相辅相成。</a:t>
            </a:r>
            <a:endParaRPr lang="en-US" altLang="zh-CN" sz="2400" b="1" dirty="0" smtClean="0">
              <a:solidFill>
                <a:srgbClr val="C00000"/>
              </a:solidFill>
              <a:latin typeface="楷体" panose="02010609060101010101" charset="-122"/>
              <a:ea typeface="楷体" panose="02010609060101010101" charset="-122"/>
              <a:cs typeface="楷体" panose="02010609060101010101" charset="-122"/>
            </a:endParaRPr>
          </a:p>
          <a:p>
            <a:pPr marL="396240" indent="-396240" algn="just" fontAlgn="auto">
              <a:lnSpc>
                <a:spcPct val="130000"/>
              </a:lnSpc>
              <a:spcBef>
                <a:spcPts val="600"/>
              </a:spcBef>
              <a:buFont typeface="Wingdings" panose="05000000000000000000" pitchFamily="2" charset="2"/>
              <a:buChar char="Ø"/>
            </a:pP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实践教学对于</a:t>
            </a:r>
            <a:r>
              <a:rPr lang="zh-CN" altLang="en-US" sz="2400" b="1" dirty="0">
                <a:solidFill>
                  <a:srgbClr val="002060"/>
                </a:solidFill>
                <a:latin typeface="楷体" panose="02010609060101010101" charset="-122"/>
                <a:ea typeface="楷体" panose="02010609060101010101" charset="-122"/>
                <a:cs typeface="楷体" panose="02010609060101010101" charset="-122"/>
              </a:rPr>
              <a:t>学生</a:t>
            </a:r>
            <a:r>
              <a:rPr lang="zh-CN" altLang="en-US" sz="2400" b="1" dirty="0">
                <a:solidFill>
                  <a:srgbClr val="00B050"/>
                </a:solidFill>
                <a:latin typeface="楷体" panose="02010609060101010101" charset="-122"/>
                <a:ea typeface="楷体" panose="02010609060101010101" charset="-122"/>
                <a:cs typeface="楷体" panose="02010609060101010101" charset="-122"/>
              </a:rPr>
              <a:t>深入理解理论课程的内容，</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提高实践能力</a:t>
            </a:r>
            <a:r>
              <a:rPr lang="zh-CN" altLang="en-US" sz="2400" b="1" dirty="0">
                <a:solidFill>
                  <a:srgbClr val="002060"/>
                </a:solidFill>
                <a:latin typeface="楷体" panose="02010609060101010101" charset="-122"/>
                <a:ea typeface="楷体" panose="02010609060101010101" charset="-122"/>
                <a:cs typeface="楷体" panose="02010609060101010101" charset="-122"/>
              </a:rPr>
              <a:t>和</a:t>
            </a:r>
            <a:r>
              <a:rPr lang="zh-CN" altLang="en-US" sz="2400" b="1" dirty="0">
                <a:solidFill>
                  <a:srgbClr val="C00000"/>
                </a:solidFill>
                <a:latin typeface="楷体" panose="02010609060101010101" charset="-122"/>
                <a:ea typeface="楷体" panose="02010609060101010101" charset="-122"/>
                <a:cs typeface="楷体" panose="02010609060101010101" charset="-122"/>
              </a:rPr>
              <a:t>综合运用所学知识解决实际问题的能力，</a:t>
            </a:r>
            <a:r>
              <a:rPr lang="zh-CN" altLang="en-US" sz="2400" b="1" dirty="0">
                <a:solidFill>
                  <a:srgbClr val="00B050"/>
                </a:solidFill>
                <a:latin typeface="楷体" panose="02010609060101010101" charset="-122"/>
                <a:ea typeface="楷体" panose="02010609060101010101" charset="-122"/>
                <a:cs typeface="楷体" panose="02010609060101010101" charset="-122"/>
              </a:rPr>
              <a:t>培养创新意识和团队精神</a:t>
            </a:r>
            <a:r>
              <a:rPr lang="zh-CN" altLang="en-US" sz="2400" b="1" dirty="0">
                <a:solidFill>
                  <a:srgbClr val="002060"/>
                </a:solidFill>
                <a:latin typeface="楷体" panose="02010609060101010101" charset="-122"/>
                <a:ea typeface="楷体" panose="02010609060101010101" charset="-122"/>
                <a:cs typeface="楷体" panose="02010609060101010101" charset="-122"/>
              </a:rPr>
              <a:t>具有十分重要的</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作用。</a:t>
            </a:r>
            <a:endParaRPr lang="zh-CN" altLang="en-US" sz="2400" b="1" dirty="0" smtClean="0">
              <a:solidFill>
                <a:srgbClr val="002060"/>
              </a:solidFill>
              <a:latin typeface="楷体" panose="02010609060101010101" charset="-122"/>
              <a:ea typeface="楷体" panose="02010609060101010101" charset="-122"/>
              <a:cs typeface="楷体" panose="02010609060101010101" charset="-122"/>
            </a:endParaRPr>
          </a:p>
          <a:p>
            <a:pPr marL="396240" indent="-396240" algn="just" fontAlgn="auto">
              <a:lnSpc>
                <a:spcPct val="130000"/>
              </a:lnSpc>
              <a:spcBef>
                <a:spcPts val="600"/>
              </a:spcBef>
              <a:buFont typeface="Wingdings" panose="05000000000000000000" pitchFamily="2" charset="2"/>
              <a:buChar char="Ø"/>
            </a:pPr>
            <a:r>
              <a:rPr lang="zh-CN" altLang="en-US" sz="2400" b="1" dirty="0">
                <a:solidFill>
                  <a:prstClr val="black"/>
                </a:solidFill>
                <a:latin typeface="楷体" panose="02010609060101010101" charset="-122"/>
                <a:ea typeface="楷体" panose="02010609060101010101" charset="-122"/>
                <a:cs typeface="楷体" panose="02010609060101010101" charset="-122"/>
                <a:sym typeface="+mn-ea"/>
              </a:rPr>
              <a:t>实践</a:t>
            </a:r>
            <a:r>
              <a:rPr lang="zh-CN" altLang="en-US" sz="2400" b="1" dirty="0" smtClean="0">
                <a:solidFill>
                  <a:prstClr val="black"/>
                </a:solidFill>
                <a:latin typeface="楷体" panose="02010609060101010101" charset="-122"/>
                <a:ea typeface="楷体" panose="02010609060101010101" charset="-122"/>
                <a:cs typeface="楷体" panose="02010609060101010101" charset="-122"/>
                <a:sym typeface="+mn-ea"/>
              </a:rPr>
              <a:t>教学</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对于</a:t>
            </a: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提高教学质量、</a:t>
            </a:r>
            <a:r>
              <a:rPr lang="zh-CN" altLang="en-US" sz="2400" b="1" dirty="0">
                <a:solidFill>
                  <a:srgbClr val="00B050"/>
                </a:solidFill>
                <a:latin typeface="楷体" panose="02010609060101010101" charset="-122"/>
                <a:ea typeface="楷体" panose="02010609060101010101" charset="-122"/>
                <a:cs typeface="楷体" panose="02010609060101010101" charset="-122"/>
                <a:sym typeface="+mn-ea"/>
              </a:rPr>
              <a:t>培养高素质人才和</a:t>
            </a: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提高学生的就业竞争力</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及</a:t>
            </a: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对工作的适应性</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具有重要作用</a:t>
            </a:r>
            <a:r>
              <a:rPr lang="zh-CN" altLang="en-US" sz="24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zh-CN" altLang="en-US" sz="2400" b="1" dirty="0" smtClean="0">
              <a:solidFill>
                <a:srgbClr val="002060"/>
              </a:solidFill>
              <a:latin typeface="楷体" panose="02010609060101010101" charset="-122"/>
              <a:ea typeface="楷体" panose="02010609060101010101" charset="-122"/>
              <a:cs typeface="楷体" panose="02010609060101010101" charset="-122"/>
            </a:endParaRPr>
          </a:p>
          <a:p>
            <a:pPr marL="396240" indent="-396240" algn="just" fontAlgn="auto">
              <a:lnSpc>
                <a:spcPct val="130000"/>
              </a:lnSpc>
              <a:spcBef>
                <a:spcPts val="600"/>
              </a:spcBef>
              <a:buFont typeface="Wingdings" panose="05000000000000000000" pitchFamily="2" charset="2"/>
              <a:buChar char="Ø"/>
            </a:pPr>
            <a:r>
              <a:rPr lang="zh-CN" altLang="en-US" sz="2400" b="1" spc="-300" dirty="0" smtClean="0">
                <a:solidFill>
                  <a:srgbClr val="002060"/>
                </a:solidFill>
                <a:latin typeface="楷体" panose="02010609060101010101" charset="-122"/>
                <a:ea typeface="楷体" panose="02010609060101010101" charset="-122"/>
                <a:cs typeface="楷体" panose="02010609060101010101" charset="-122"/>
                <a:sym typeface="+mn-ea"/>
              </a:rPr>
              <a:t>教学</a:t>
            </a:r>
            <a:r>
              <a:rPr lang="zh-CN" altLang="en-US" sz="2400" b="1" spc="-300" dirty="0">
                <a:solidFill>
                  <a:srgbClr val="002060"/>
                </a:solidFill>
                <a:latin typeface="楷体" panose="02010609060101010101" charset="-122"/>
                <a:ea typeface="楷体" panose="02010609060101010101" charset="-122"/>
                <a:cs typeface="楷体" panose="02010609060101010101" charset="-122"/>
                <a:sym typeface="+mn-ea"/>
              </a:rPr>
              <a:t>质量国家标准中要求</a:t>
            </a:r>
            <a:r>
              <a:rPr lang="en-US" altLang="zh-CN" sz="2400" b="1" spc="-300" dirty="0">
                <a:solidFill>
                  <a:srgbClr val="002060"/>
                </a:solidFill>
                <a:latin typeface="楷体" panose="02010609060101010101" charset="-122"/>
                <a:ea typeface="楷体" panose="02010609060101010101" charset="-122"/>
                <a:cs typeface="楷体" panose="02010609060101010101" charset="-122"/>
                <a:sym typeface="+mn-ea"/>
              </a:rPr>
              <a:t>4</a:t>
            </a:r>
            <a:r>
              <a:rPr lang="zh-CN" altLang="en-US" sz="2400" b="1" spc="-300" dirty="0">
                <a:solidFill>
                  <a:srgbClr val="002060"/>
                </a:solidFill>
                <a:latin typeface="楷体" panose="02010609060101010101" charset="-122"/>
                <a:ea typeface="楷体" panose="02010609060101010101" charset="-122"/>
                <a:cs typeface="楷体" panose="02010609060101010101" charset="-122"/>
                <a:sym typeface="+mn-ea"/>
              </a:rPr>
              <a:t>年总的实验当量</a:t>
            </a:r>
            <a:r>
              <a:rPr lang="zh-CN" altLang="en-US" sz="2400" b="1" spc="-300" dirty="0">
                <a:solidFill>
                  <a:srgbClr val="C00000"/>
                </a:solidFill>
                <a:latin typeface="楷体" panose="02010609060101010101" charset="-122"/>
                <a:ea typeface="楷体" panose="02010609060101010101" charset="-122"/>
                <a:cs typeface="楷体" panose="02010609060101010101" charset="-122"/>
                <a:sym typeface="+mn-ea"/>
              </a:rPr>
              <a:t>不少于</a:t>
            </a:r>
            <a:r>
              <a:rPr lang="en-US" altLang="zh-CN" sz="2400" b="1" spc="-300" dirty="0">
                <a:solidFill>
                  <a:srgbClr val="C00000"/>
                </a:solidFill>
                <a:latin typeface="楷体" panose="02010609060101010101" charset="-122"/>
                <a:ea typeface="楷体" panose="02010609060101010101" charset="-122"/>
                <a:cs typeface="楷体" panose="02010609060101010101" charset="-122"/>
                <a:sym typeface="+mn-ea"/>
              </a:rPr>
              <a:t>2</a:t>
            </a:r>
            <a:r>
              <a:rPr lang="zh-CN" altLang="en-US" sz="2400" b="1" spc="-300" dirty="0">
                <a:solidFill>
                  <a:srgbClr val="C00000"/>
                </a:solidFill>
                <a:latin typeface="楷体" panose="02010609060101010101" charset="-122"/>
                <a:ea typeface="楷体" panose="02010609060101010101" charset="-122"/>
                <a:cs typeface="楷体" panose="02010609060101010101" charset="-122"/>
                <a:sym typeface="+mn-ea"/>
              </a:rPr>
              <a:t>万行代码</a:t>
            </a:r>
            <a:r>
              <a:rPr lang="zh-CN" altLang="en-US" sz="2400" b="1" spc="-300" dirty="0" smtClean="0">
                <a:solidFill>
                  <a:srgbClr val="C00000"/>
                </a:solidFill>
                <a:latin typeface="楷体" panose="02010609060101010101" charset="-122"/>
                <a:ea typeface="楷体" panose="02010609060101010101" charset="-122"/>
                <a:cs typeface="楷体" panose="02010609060101010101" charset="-122"/>
                <a:sym typeface="+mn-ea"/>
              </a:rPr>
              <a:t>。</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04455"/>
    </mc:Choice>
    <mc:Fallback>
      <p:transition spd="slow" advTm="1044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476250" y="1824990"/>
            <a:ext cx="10490835"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a:solidFill>
                  <a:srgbClr val="00B050"/>
                </a:solidFill>
                <a:latin typeface="Times New Roman" panose="02020603050405020304" pitchFamily="18" charset="0"/>
                <a:ea typeface="楷体" panose="02010609060101010101" charset="-122"/>
                <a:cs typeface="Times New Roman" panose="02020603050405020304" pitchFamily="18" charset="0"/>
              </a:rPr>
              <a:t>课程实验是与理论教学课程配合的实验课程</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，主要是以单元实验为主，辅以适当的综合性实验</a:t>
            </a:r>
            <a:r>
              <a:rPr lang="zh-CN" altLang="en-US"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，与</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学科基础课程的理论知识体系共同构成本学科专业人才应具备的基础知识和基本能力</a:t>
            </a:r>
            <a:r>
              <a:rPr lang="zh-CN" altLang="en-US"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课程</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实验中的</a:t>
            </a:r>
            <a:r>
              <a:rPr lang="zh-CN" altLang="en-US" sz="2400" b="1" spc="-200" dirty="0">
                <a:solidFill>
                  <a:srgbClr val="C00000"/>
                </a:solidFill>
                <a:latin typeface="Times New Roman" panose="02020603050405020304" pitchFamily="18" charset="0"/>
                <a:ea typeface="楷体" panose="02010609060101010101" charset="-122"/>
                <a:cs typeface="Times New Roman" panose="02020603050405020304" pitchFamily="18" charset="0"/>
              </a:rPr>
              <a:t>单元实验</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主要是为配合理论课程中某个知识点的理解而设置的验证性实验项目，</a:t>
            </a:r>
            <a:r>
              <a:rPr lang="zh-CN" altLang="en-US" sz="2400" b="1" spc="-200" dirty="0">
                <a:solidFill>
                  <a:srgbClr val="C00000"/>
                </a:solidFill>
                <a:latin typeface="Times New Roman" panose="02020603050405020304" pitchFamily="18" charset="0"/>
                <a:ea typeface="楷体" panose="02010609060101010101" charset="-122"/>
                <a:cs typeface="Times New Roman" panose="02020603050405020304" pitchFamily="18" charset="0"/>
              </a:rPr>
              <a:t>综合性实验</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是为综合理解和运用理论课程中的多个知识点而</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设置的设计性</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实验项目。</a:t>
            </a:r>
            <a:endPar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p:txBody>
      </p:sp>
      <p:sp>
        <p:nvSpPr>
          <p:cNvPr id="3" name="文本框 2"/>
          <p:cNvSpPr txBox="1"/>
          <p:nvPr/>
        </p:nvSpPr>
        <p:spPr>
          <a:xfrm>
            <a:off x="689293" y="760095"/>
            <a:ext cx="5189855" cy="582295"/>
          </a:xfrm>
          <a:prstGeom prst="rect">
            <a:avLst/>
          </a:prstGeom>
          <a:noFill/>
        </p:spPr>
        <p:txBody>
          <a:bodyPr wrap="none" rtlCol="0" anchor="t">
            <a:spAutoFit/>
          </a:bodyPr>
          <a:p>
            <a:pPr indent="0" algn="just">
              <a:lnSpc>
                <a:spcPct val="114000"/>
              </a:lnSpc>
              <a:buFont typeface="Wingdings" panose="05000000000000000000" pitchFamily="2" charset="2"/>
              <a:buNone/>
            </a:pPr>
            <a:r>
              <a:rPr lang="zh-CN" altLang="en-US" sz="28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实践</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教学的主要形式</a:t>
            </a:r>
            <a:r>
              <a:rPr lang="en-US" altLang="zh-CN"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课程实验</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115550" y="6235065"/>
            <a:ext cx="1502410" cy="4635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65880"/>
    </mc:Choice>
    <mc:Fallback>
      <p:transition spd="slow" advTm="165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716280" y="1856740"/>
            <a:ext cx="10440035" cy="370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a:solidFill>
                  <a:srgbClr val="00B050"/>
                </a:solidFill>
                <a:latin typeface="Times New Roman" panose="02020603050405020304" pitchFamily="18" charset="0"/>
                <a:ea typeface="楷体" panose="02010609060101010101" charset="-122"/>
                <a:cs typeface="Times New Roman" panose="02020603050405020304" pitchFamily="18" charset="0"/>
              </a:rPr>
              <a:t>课程设计是独立于理论教学课程而单独设立的实验课程，</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以综合性和设计性实验</a:t>
            </a:r>
            <a:r>
              <a:rPr lang="zh-CN" altLang="en-US"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为主。</a:t>
            </a:r>
            <a:endParaRPr lang="en-US" altLang="zh-CN"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smtClean="0">
                <a:solidFill>
                  <a:srgbClr val="C00000"/>
                </a:solidFill>
                <a:latin typeface="Times New Roman" panose="02020603050405020304" pitchFamily="18" charset="0"/>
                <a:ea typeface="楷体" panose="02010609060101010101" charset="-122"/>
                <a:cs typeface="Times New Roman" panose="02020603050405020304" pitchFamily="18" charset="0"/>
              </a:rPr>
              <a:t>课程设计需要</a:t>
            </a:r>
            <a:r>
              <a:rPr lang="zh-CN" altLang="en-US" sz="2400" b="1" spc="-200" dirty="0">
                <a:solidFill>
                  <a:srgbClr val="C00000"/>
                </a:solidFill>
                <a:latin typeface="Times New Roman" panose="02020603050405020304" pitchFamily="18" charset="0"/>
                <a:ea typeface="楷体" panose="02010609060101010101" charset="-122"/>
                <a:cs typeface="Times New Roman" panose="02020603050405020304" pitchFamily="18" charset="0"/>
              </a:rPr>
              <a:t>综合几门课程的知识来完成实验题目。</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如在软件工程课程设计中需要综合运用软件工程、高级语言程序设计及数据结构等课程的知识； 在数据库课程设计中需要综合运用数据库、高级语言程序设计、软件工程等课程的</a:t>
            </a:r>
            <a:r>
              <a:rPr lang="zh-CN" altLang="en-US"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知识。</a:t>
            </a:r>
            <a:endPar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p:txBody>
      </p:sp>
      <p:sp>
        <p:nvSpPr>
          <p:cNvPr id="3" name="文本框 2"/>
          <p:cNvSpPr txBox="1"/>
          <p:nvPr/>
        </p:nvSpPr>
        <p:spPr>
          <a:xfrm>
            <a:off x="714058" y="738505"/>
            <a:ext cx="5189855" cy="582295"/>
          </a:xfrm>
          <a:prstGeom prst="rect">
            <a:avLst/>
          </a:prstGeom>
          <a:noFill/>
        </p:spPr>
        <p:txBody>
          <a:bodyPr wrap="none" rtlCol="0" anchor="t">
            <a:spAutoFit/>
          </a:bodyPr>
          <a:p>
            <a:pPr indent="0" algn="just">
              <a:lnSpc>
                <a:spcPct val="114000"/>
              </a:lnSpc>
              <a:buFont typeface="Wingdings" panose="05000000000000000000" pitchFamily="2" charset="2"/>
              <a:buNone/>
            </a:pPr>
            <a:r>
              <a:rPr lang="zh-CN" altLang="en-US" sz="28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实践</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教学的主要形式</a:t>
            </a:r>
            <a:r>
              <a:rPr lang="en-US" altLang="zh-CN"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课程设计</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115550" y="6235065"/>
            <a:ext cx="1502410" cy="4635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10782"/>
    </mc:Choice>
    <mc:Fallback>
      <p:transition spd="slow" advTm="110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857885" y="1911985"/>
            <a:ext cx="10475595" cy="303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a:solidFill>
                  <a:srgbClr val="C00000"/>
                </a:solidFill>
                <a:latin typeface="Times New Roman" panose="02020603050405020304" pitchFamily="18" charset="0"/>
                <a:ea typeface="楷体" panose="02010609060101010101" charset="-122"/>
              </a:rPr>
              <a:t>研发训练是鼓励和支持学有余力的高年级本科生参与教师的研发项目</a:t>
            </a:r>
            <a:r>
              <a:rPr lang="zh-CN" altLang="en-US" sz="2400" b="1" spc="-200" dirty="0" smtClean="0">
                <a:solidFill>
                  <a:srgbClr val="C00000"/>
                </a:solidFill>
                <a:latin typeface="Times New Roman" panose="02020603050405020304" pitchFamily="18" charset="0"/>
                <a:ea typeface="楷体" panose="02010609060101010101" charset="-122"/>
              </a:rPr>
              <a:t>或</a:t>
            </a:r>
            <a:r>
              <a:rPr lang="zh-CN" altLang="en-US" sz="2400" b="1" spc="-200" dirty="0">
                <a:solidFill>
                  <a:srgbClr val="C00000"/>
                </a:solidFill>
                <a:latin typeface="Times New Roman" panose="02020603050405020304" pitchFamily="18" charset="0"/>
                <a:ea typeface="楷体" panose="02010609060101010101" charset="-122"/>
              </a:rPr>
              <a:t>在教师的指导下</a:t>
            </a:r>
            <a:r>
              <a:rPr lang="zh-CN" altLang="en-US" sz="2400" b="1" spc="-200" dirty="0" smtClean="0">
                <a:solidFill>
                  <a:srgbClr val="C00000"/>
                </a:solidFill>
                <a:latin typeface="Times New Roman" panose="02020603050405020304" pitchFamily="18" charset="0"/>
                <a:ea typeface="楷体" panose="02010609060101010101" charset="-122"/>
              </a:rPr>
              <a:t>独立</a:t>
            </a:r>
            <a:r>
              <a:rPr lang="zh-CN" altLang="en-US" sz="2400" b="1" spc="-200" dirty="0">
                <a:solidFill>
                  <a:srgbClr val="C00000"/>
                </a:solidFill>
                <a:latin typeface="Times New Roman" panose="02020603050405020304" pitchFamily="18" charset="0"/>
                <a:ea typeface="楷体" panose="02010609060101010101" charset="-122"/>
              </a:rPr>
              <a:t>承担研发</a:t>
            </a:r>
            <a:r>
              <a:rPr lang="zh-CN" altLang="en-US" sz="2400" b="1" spc="-200" dirty="0" smtClean="0">
                <a:solidFill>
                  <a:srgbClr val="C00000"/>
                </a:solidFill>
                <a:latin typeface="Times New Roman" panose="02020603050405020304" pitchFamily="18" charset="0"/>
                <a:ea typeface="楷体" panose="02010609060101010101" charset="-122"/>
              </a:rPr>
              <a:t>项目。</a:t>
            </a:r>
            <a:endParaRPr lang="en-US" altLang="zh-CN" sz="2400" b="1" spc="-200" dirty="0" smtClean="0">
              <a:solidFill>
                <a:srgbClr val="C00000"/>
              </a:solidFill>
              <a:latin typeface="Times New Roman" panose="02020603050405020304" pitchFamily="18" charset="0"/>
              <a:ea typeface="楷体" panose="02010609060101010101" charset="-122"/>
            </a:endParaRPr>
          </a:p>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smtClean="0">
                <a:solidFill>
                  <a:srgbClr val="002060"/>
                </a:solidFill>
                <a:latin typeface="Times New Roman" panose="02020603050405020304" pitchFamily="18" charset="0"/>
                <a:ea typeface="楷体" panose="02010609060101010101" charset="-122"/>
              </a:rPr>
              <a:t>研发</a:t>
            </a:r>
            <a:r>
              <a:rPr lang="zh-CN" altLang="en-US" sz="2400" b="1" spc="-200" dirty="0">
                <a:solidFill>
                  <a:srgbClr val="002060"/>
                </a:solidFill>
                <a:latin typeface="Times New Roman" panose="02020603050405020304" pitchFamily="18" charset="0"/>
                <a:ea typeface="楷体" panose="02010609060101010101" charset="-122"/>
              </a:rPr>
              <a:t>训练项目是一种</a:t>
            </a:r>
            <a:r>
              <a:rPr lang="zh-CN" altLang="en-US" sz="2400" b="1" spc="-200" dirty="0">
                <a:solidFill>
                  <a:srgbClr val="00B050"/>
                </a:solidFill>
                <a:latin typeface="Times New Roman" panose="02020603050405020304" pitchFamily="18" charset="0"/>
                <a:ea typeface="楷体" panose="02010609060101010101" charset="-122"/>
              </a:rPr>
              <a:t>研究性实验</a:t>
            </a:r>
            <a:r>
              <a:rPr lang="zh-CN" altLang="en-US" sz="2400" b="1" spc="-200" dirty="0">
                <a:solidFill>
                  <a:srgbClr val="002060"/>
                </a:solidFill>
                <a:latin typeface="Times New Roman" panose="02020603050405020304" pitchFamily="18" charset="0"/>
                <a:ea typeface="楷体" panose="02010609060101010101" charset="-122"/>
              </a:rPr>
              <a:t>、一种</a:t>
            </a:r>
            <a:r>
              <a:rPr lang="zh-CN" altLang="en-US" sz="2400" b="1" spc="-200" dirty="0">
                <a:solidFill>
                  <a:srgbClr val="00B050"/>
                </a:solidFill>
                <a:latin typeface="Times New Roman" panose="02020603050405020304" pitchFamily="18" charset="0"/>
                <a:ea typeface="楷体" panose="02010609060101010101" charset="-122"/>
              </a:rPr>
              <a:t>探索性实验</a:t>
            </a:r>
            <a:r>
              <a:rPr lang="zh-CN" altLang="en-US" sz="2400" b="1" spc="-200" dirty="0">
                <a:solidFill>
                  <a:srgbClr val="002060"/>
                </a:solidFill>
                <a:latin typeface="Times New Roman" panose="02020603050405020304" pitchFamily="18" charset="0"/>
                <a:ea typeface="楷体" panose="02010609060101010101" charset="-122"/>
              </a:rPr>
              <a:t>。研发训练能够提高学生的探究性学习能力，使学生尽早进入专业科研领域，接触学科前沿，了解本学科发展</a:t>
            </a:r>
            <a:r>
              <a:rPr lang="zh-CN" altLang="en-US" sz="2400" b="1" spc="-200" dirty="0" smtClean="0">
                <a:solidFill>
                  <a:srgbClr val="002060"/>
                </a:solidFill>
                <a:latin typeface="Times New Roman" panose="02020603050405020304" pitchFamily="18" charset="0"/>
                <a:ea typeface="楷体" panose="02010609060101010101" charset="-122"/>
              </a:rPr>
              <a:t>动态。</a:t>
            </a:r>
            <a:endParaRPr lang="zh-CN" altLang="en-US" sz="2400" b="1" spc="-200" dirty="0">
              <a:solidFill>
                <a:srgbClr val="ED7D31"/>
              </a:solidFill>
              <a:latin typeface="Times New Roman" panose="02020603050405020304" pitchFamily="18" charset="0"/>
              <a:ea typeface="楷体" panose="02010609060101010101" charset="-122"/>
            </a:endParaRPr>
          </a:p>
        </p:txBody>
      </p:sp>
      <p:sp>
        <p:nvSpPr>
          <p:cNvPr id="3" name="文本框 2"/>
          <p:cNvSpPr txBox="1"/>
          <p:nvPr/>
        </p:nvSpPr>
        <p:spPr>
          <a:xfrm>
            <a:off x="495300" y="812800"/>
            <a:ext cx="5189855" cy="582295"/>
          </a:xfrm>
          <a:prstGeom prst="rect">
            <a:avLst/>
          </a:prstGeom>
          <a:noFill/>
        </p:spPr>
        <p:txBody>
          <a:bodyPr wrap="none" rtlCol="0" anchor="t">
            <a:spAutoFit/>
          </a:bodyPr>
          <a:p>
            <a:pPr indent="0" algn="just">
              <a:lnSpc>
                <a:spcPct val="114000"/>
              </a:lnSpc>
              <a:buFont typeface="Wingdings" panose="05000000000000000000" pitchFamily="2" charset="2"/>
              <a:buNone/>
            </a:pPr>
            <a:r>
              <a:rPr lang="zh-CN" altLang="en-US" sz="28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实践</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教学的主要形式</a:t>
            </a:r>
            <a:r>
              <a:rPr lang="en-US" altLang="zh-CN"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研发训练</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115550" y="6235065"/>
            <a:ext cx="1502410" cy="4635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7753"/>
    </mc:Choice>
    <mc:Fallback>
      <p:transition spd="slow" advTm="167753"/>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696108" y="1804322"/>
            <a:ext cx="10460207" cy="48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buClr>
                <a:srgbClr val="ED7D31"/>
              </a:buClr>
              <a:buFont typeface="Wingdings" panose="05000000000000000000" pitchFamily="2" charset="2"/>
              <a:buChar char="Ø"/>
            </a:pPr>
            <a:r>
              <a:rPr lang="zh-CN" altLang="en-US" sz="2400" b="1" spc="-200" dirty="0">
                <a:solidFill>
                  <a:srgbClr val="C00000"/>
                </a:solidFill>
                <a:latin typeface="Times New Roman" panose="02020603050405020304" pitchFamily="18" charset="0"/>
                <a:ea typeface="楷体" panose="02010609060101010101" charset="-122"/>
              </a:rPr>
              <a:t>毕业设计是一个综合性的实践教学环节</a:t>
            </a:r>
            <a:r>
              <a:rPr lang="zh-CN" altLang="en-US" sz="2400" b="1" spc="-200" dirty="0" smtClean="0">
                <a:solidFill>
                  <a:srgbClr val="C00000"/>
                </a:solidFill>
                <a:latin typeface="Times New Roman" panose="02020603050405020304" pitchFamily="18" charset="0"/>
                <a:ea typeface="楷体" panose="02010609060101010101" charset="-122"/>
              </a:rPr>
              <a:t>，</a:t>
            </a:r>
            <a:r>
              <a:rPr lang="zh-CN" altLang="en-US" sz="2400" b="1" spc="-200" dirty="0" smtClean="0">
                <a:solidFill>
                  <a:srgbClr val="002060"/>
                </a:solidFill>
                <a:latin typeface="Times New Roman" panose="02020603050405020304" pitchFamily="18" charset="0"/>
                <a:ea typeface="楷体" panose="02010609060101010101" charset="-122"/>
              </a:rPr>
              <a:t>对于</a:t>
            </a:r>
            <a:r>
              <a:rPr lang="zh-CN" altLang="en-US" sz="2400" b="1" spc="-200" dirty="0">
                <a:solidFill>
                  <a:srgbClr val="002060"/>
                </a:solidFill>
                <a:latin typeface="Times New Roman" panose="02020603050405020304" pitchFamily="18" charset="0"/>
                <a:ea typeface="楷体" panose="02010609060101010101" charset="-122"/>
              </a:rPr>
              <a:t>培养和提高学生的实践能力、研发能力和创新能力，培养和提高学生综合运用所学专业知识独立分析问题解决问题的能力，培养学生严肃认真的工作态度和严谨务实的工作作风，培养学生的书面表达能力和口头表达能力，培养学生组织协调能力和团结协作精神，</a:t>
            </a:r>
            <a:r>
              <a:rPr lang="zh-CN" altLang="en-US" sz="2400" b="1" spc="-200" dirty="0" smtClean="0">
                <a:solidFill>
                  <a:srgbClr val="002060"/>
                </a:solidFill>
                <a:latin typeface="Times New Roman" panose="02020603050405020304" pitchFamily="18" charset="0"/>
                <a:ea typeface="楷体" panose="02010609060101010101" charset="-122"/>
              </a:rPr>
              <a:t>具有其他</a:t>
            </a:r>
            <a:r>
              <a:rPr lang="zh-CN" altLang="en-US" sz="2400" b="1" spc="-200" dirty="0">
                <a:solidFill>
                  <a:srgbClr val="002060"/>
                </a:solidFill>
                <a:latin typeface="Times New Roman" panose="02020603050405020304" pitchFamily="18" charset="0"/>
                <a:ea typeface="楷体" panose="02010609060101010101" charset="-122"/>
              </a:rPr>
              <a:t>教学环节不能替代</a:t>
            </a:r>
            <a:r>
              <a:rPr lang="zh-CN" altLang="en-US" sz="2400" b="1" spc="-200" dirty="0" smtClean="0">
                <a:solidFill>
                  <a:srgbClr val="002060"/>
                </a:solidFill>
                <a:latin typeface="Times New Roman" panose="02020603050405020304" pitchFamily="18" charset="0"/>
                <a:ea typeface="楷体" panose="02010609060101010101" charset="-122"/>
              </a:rPr>
              <a:t>的重要作用。</a:t>
            </a:r>
            <a:endParaRPr lang="zh-CN" altLang="en-US" sz="2400" b="1" spc="-200" dirty="0">
              <a:solidFill>
                <a:srgbClr val="002060"/>
              </a:solidFill>
              <a:latin typeface="Times New Roman" panose="02020603050405020304" pitchFamily="18" charset="0"/>
              <a:ea typeface="楷体" panose="02010609060101010101" charset="-122"/>
            </a:endParaRPr>
          </a:p>
        </p:txBody>
      </p:sp>
      <p:sp>
        <p:nvSpPr>
          <p:cNvPr id="3" name="文本框 2"/>
          <p:cNvSpPr txBox="1"/>
          <p:nvPr/>
        </p:nvSpPr>
        <p:spPr>
          <a:xfrm>
            <a:off x="495300" y="812800"/>
            <a:ext cx="5189855" cy="582295"/>
          </a:xfrm>
          <a:prstGeom prst="rect">
            <a:avLst/>
          </a:prstGeom>
          <a:noFill/>
        </p:spPr>
        <p:txBody>
          <a:bodyPr wrap="none" rtlCol="0" anchor="t">
            <a:spAutoFit/>
          </a:bodyPr>
          <a:p>
            <a:pPr indent="0" algn="just">
              <a:lnSpc>
                <a:spcPct val="114000"/>
              </a:lnSpc>
              <a:buFont typeface="Wingdings" panose="05000000000000000000" pitchFamily="2" charset="2"/>
              <a:buNone/>
            </a:pPr>
            <a:r>
              <a:rPr lang="zh-CN" altLang="en-US" sz="28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实践</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教学的主要形式</a:t>
            </a:r>
            <a:r>
              <a:rPr lang="en-US" altLang="zh-CN"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毕业</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设计</a:t>
            </a:r>
            <a:endPar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10115550" y="6235065"/>
            <a:ext cx="1502410" cy="4635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3481"/>
    </mc:Choice>
    <mc:Fallback>
      <p:transition spd="slow" advTm="173481"/>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016000" y="2997177"/>
            <a:ext cx="10160000" cy="566420"/>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pPr marL="12700" algn="ctr">
              <a:spcBef>
                <a:spcPts val="100"/>
              </a:spcBef>
            </a:pPr>
            <a:r>
              <a:rPr sz="4000" spc="-200" smtClean="0">
                <a:solidFill>
                  <a:srgbClr val="44546A">
                    <a:lumMod val="75000"/>
                  </a:srgbClr>
                </a:solidFill>
                <a:sym typeface="+mn-ea"/>
              </a:rPr>
              <a:t>专业</a:t>
            </a:r>
            <a:r>
              <a:rPr sz="4000" spc="-200">
                <a:solidFill>
                  <a:srgbClr val="44546A">
                    <a:lumMod val="75000"/>
                  </a:srgbClr>
                </a:solidFill>
                <a:sym typeface="+mn-ea"/>
              </a:rPr>
              <a:t>认证</a:t>
            </a:r>
            <a:endPar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专业</a:t>
            </a:r>
            <a:r>
              <a:rPr lang="zh-CN" altLang="en-US" sz="3200" b="1" spc="-200" dirty="0">
                <a:solidFill>
                  <a:srgbClr val="44546A">
                    <a:lumMod val="75000"/>
                  </a:srgbClr>
                </a:solidFill>
                <a:latin typeface="微软雅黑" panose="020B0503020204020204" pitchFamily="34" charset="-122"/>
                <a:ea typeface="微软雅黑" panose="020B0503020204020204" pitchFamily="34" charset="-122"/>
                <a:cs typeface="+mj-cs"/>
              </a:rPr>
              <a:t>认证对学生能力和素质</a:t>
            </a: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的要求</a:t>
            </a:r>
            <a:endParaRPr lang="zh-CN" altLang="en-US" sz="32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786913" y="1434117"/>
            <a:ext cx="10450047" cy="48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396240" algn="just" fontAlgn="auto">
              <a:lnSpc>
                <a:spcPct val="150000"/>
              </a:lnSpc>
              <a:spcBef>
                <a:spcPts val="600"/>
              </a:spcBef>
              <a:buFont typeface="Wingdings" panose="05000000000000000000" pitchFamily="2" charset="2"/>
              <a:buChar char="Ø"/>
            </a:pPr>
            <a:r>
              <a:rPr lang="zh-CN" altLang="en-US" sz="2400" b="1" spc="-180" dirty="0">
                <a:solidFill>
                  <a:srgbClr val="002060"/>
                </a:solidFill>
                <a:latin typeface="楷体" panose="02010609060101010101" charset="-122"/>
                <a:ea typeface="楷体" panose="02010609060101010101" charset="-122"/>
                <a:cs typeface="楷体" panose="02010609060101010101" charset="-122"/>
              </a:rPr>
              <a:t>我国</a:t>
            </a:r>
            <a:r>
              <a:rPr lang="zh-CN" altLang="en-US" sz="2400" b="1" spc="-180" dirty="0" smtClean="0">
                <a:solidFill>
                  <a:srgbClr val="002060"/>
                </a:solidFill>
                <a:latin typeface="楷体" panose="02010609060101010101" charset="-122"/>
                <a:ea typeface="楷体" panose="02010609060101010101" charset="-122"/>
                <a:cs typeface="楷体" panose="02010609060101010101" charset="-122"/>
              </a:rPr>
              <a:t>近年来积极</a:t>
            </a:r>
            <a:r>
              <a:rPr lang="zh-CN" altLang="en-US" sz="2400" b="1" spc="-180" dirty="0">
                <a:solidFill>
                  <a:srgbClr val="002060"/>
                </a:solidFill>
                <a:latin typeface="楷体" panose="02010609060101010101" charset="-122"/>
                <a:ea typeface="楷体" panose="02010609060101010101" charset="-122"/>
                <a:cs typeface="楷体" panose="02010609060101010101" charset="-122"/>
              </a:rPr>
              <a:t>推进工程教育专业认证工作，并在</a:t>
            </a:r>
            <a:r>
              <a:rPr lang="en-US" altLang="zh-CN" sz="2400" b="1" spc="-180" dirty="0">
                <a:solidFill>
                  <a:srgbClr val="002060"/>
                </a:solidFill>
                <a:latin typeface="楷体" panose="02010609060101010101" charset="-122"/>
                <a:ea typeface="楷体" panose="02010609060101010101" charset="-122"/>
                <a:cs typeface="楷体" panose="02010609060101010101" charset="-122"/>
              </a:rPr>
              <a:t>2017</a:t>
            </a:r>
            <a:r>
              <a:rPr lang="zh-CN" altLang="en-US" sz="2400" b="1" spc="-180" dirty="0">
                <a:solidFill>
                  <a:srgbClr val="002060"/>
                </a:solidFill>
                <a:latin typeface="楷体" panose="02010609060101010101" charset="-122"/>
                <a:ea typeface="楷体" panose="02010609060101010101" charset="-122"/>
                <a:cs typeface="楷体" panose="02010609060101010101" charset="-122"/>
              </a:rPr>
              <a:t>年对原有的</a:t>
            </a:r>
            <a:r>
              <a:rPr lang="en-US" altLang="zh-CN" sz="2400" b="1" spc="-180" dirty="0">
                <a:solidFill>
                  <a:srgbClr val="C00000"/>
                </a:solidFill>
                <a:latin typeface="楷体" panose="02010609060101010101" charset="-122"/>
                <a:ea typeface="楷体" panose="02010609060101010101" charset="-122"/>
                <a:cs typeface="楷体" panose="02010609060101010101" charset="-122"/>
              </a:rPr>
              <a:t>《</a:t>
            </a:r>
            <a:r>
              <a:rPr lang="zh-CN" altLang="en-US" sz="2400" b="1" spc="-180" dirty="0">
                <a:solidFill>
                  <a:srgbClr val="C00000"/>
                </a:solidFill>
                <a:latin typeface="楷体" panose="02010609060101010101" charset="-122"/>
                <a:ea typeface="楷体" panose="02010609060101010101" charset="-122"/>
                <a:cs typeface="楷体" panose="02010609060101010101" charset="-122"/>
              </a:rPr>
              <a:t>工程教育专业认证标准</a:t>
            </a:r>
            <a:r>
              <a:rPr lang="en-US" altLang="zh-CN" sz="2400" b="1" spc="-180" dirty="0">
                <a:solidFill>
                  <a:srgbClr val="C00000"/>
                </a:solidFill>
                <a:latin typeface="楷体" panose="02010609060101010101" charset="-122"/>
                <a:ea typeface="楷体" panose="02010609060101010101" charset="-122"/>
                <a:cs typeface="楷体" panose="02010609060101010101" charset="-122"/>
              </a:rPr>
              <a:t>》</a:t>
            </a:r>
            <a:r>
              <a:rPr lang="zh-CN" altLang="en-US" sz="2400" b="1" spc="-180" dirty="0">
                <a:solidFill>
                  <a:srgbClr val="002060"/>
                </a:solidFill>
                <a:latin typeface="楷体" panose="02010609060101010101" charset="-122"/>
                <a:ea typeface="楷体" panose="02010609060101010101" charset="-122"/>
                <a:cs typeface="楷体" panose="02010609060101010101" charset="-122"/>
              </a:rPr>
              <a:t>进行了</a:t>
            </a:r>
            <a:r>
              <a:rPr lang="zh-CN" altLang="en-US" sz="2400" b="1" spc="-180" dirty="0" smtClean="0">
                <a:solidFill>
                  <a:srgbClr val="002060"/>
                </a:solidFill>
                <a:latin typeface="楷体" panose="02010609060101010101" charset="-122"/>
                <a:ea typeface="楷体" panose="02010609060101010101" charset="-122"/>
                <a:cs typeface="楷体" panose="02010609060101010101" charset="-122"/>
              </a:rPr>
              <a:t>修订。</a:t>
            </a:r>
            <a:endParaRPr lang="en-US" altLang="zh-CN" sz="2400" b="1" spc="-180" dirty="0" smtClean="0">
              <a:solidFill>
                <a:srgbClr val="002060"/>
              </a:solidFill>
              <a:latin typeface="楷体" panose="02010609060101010101" charset="-122"/>
              <a:ea typeface="楷体" panose="02010609060101010101" charset="-122"/>
              <a:cs typeface="楷体" panose="02010609060101010101" charset="-122"/>
            </a:endParaRPr>
          </a:p>
          <a:p>
            <a:pPr marL="396240" indent="-396240" algn="just" fontAlgn="auto">
              <a:lnSpc>
                <a:spcPct val="150000"/>
              </a:lnSpc>
              <a:spcBef>
                <a:spcPts val="600"/>
              </a:spcBef>
              <a:buFont typeface="Wingdings" panose="05000000000000000000" pitchFamily="2" charset="2"/>
              <a:buChar char="Ø"/>
            </a:pPr>
            <a:r>
              <a:rPr lang="zh-CN" altLang="en-US" sz="2400" b="1" spc="-150" dirty="0" smtClean="0">
                <a:solidFill>
                  <a:srgbClr val="002060"/>
                </a:solidFill>
                <a:latin typeface="楷体" panose="02010609060101010101" charset="-122"/>
                <a:ea typeface="楷体" panose="02010609060101010101" charset="-122"/>
                <a:cs typeface="楷体" panose="02010609060101010101" charset="-122"/>
              </a:rPr>
              <a:t>修订后的</a:t>
            </a:r>
            <a:r>
              <a:rPr lang="en-US" altLang="zh-CN" sz="2400" b="1" spc="-150"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spc="-150" dirty="0">
                <a:solidFill>
                  <a:srgbClr val="002060"/>
                </a:solidFill>
                <a:latin typeface="楷体" panose="02010609060101010101" charset="-122"/>
                <a:ea typeface="楷体" panose="02010609060101010101" charset="-122"/>
                <a:cs typeface="楷体" panose="02010609060101010101" charset="-122"/>
              </a:rPr>
              <a:t>工程教育认证</a:t>
            </a:r>
            <a:r>
              <a:rPr lang="zh-CN" altLang="en-US" sz="2400" b="1" spc="-150" dirty="0" smtClean="0">
                <a:solidFill>
                  <a:srgbClr val="002060"/>
                </a:solidFill>
                <a:latin typeface="楷体" panose="02010609060101010101" charset="-122"/>
                <a:ea typeface="楷体" panose="02010609060101010101" charset="-122"/>
                <a:cs typeface="楷体" panose="02010609060101010101" charset="-122"/>
              </a:rPr>
              <a:t>标准</a:t>
            </a:r>
            <a:r>
              <a:rPr lang="en-US" altLang="zh-CN" sz="2400" b="1" spc="-150"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spc="-150" dirty="0" smtClean="0">
                <a:solidFill>
                  <a:srgbClr val="002060"/>
                </a:solidFill>
                <a:latin typeface="楷体" panose="02010609060101010101" charset="-122"/>
                <a:ea typeface="楷体" panose="02010609060101010101" charset="-122"/>
                <a:cs typeface="楷体" panose="02010609060101010101" charset="-122"/>
              </a:rPr>
              <a:t>要求认证专业</a:t>
            </a:r>
            <a:r>
              <a:rPr lang="zh-CN" altLang="en-US" sz="2400" b="1" spc="-150" dirty="0">
                <a:solidFill>
                  <a:srgbClr val="002060"/>
                </a:solidFill>
                <a:latin typeface="楷体" panose="02010609060101010101" charset="-122"/>
                <a:ea typeface="楷体" panose="02010609060101010101" charset="-122"/>
                <a:cs typeface="楷体" panose="02010609060101010101" charset="-122"/>
              </a:rPr>
              <a:t>必须具有明确的培养目标，符合学校办学理念，培养的学生必须</a:t>
            </a:r>
            <a:r>
              <a:rPr lang="zh-CN" altLang="en-US" sz="2400" b="1" spc="-150" dirty="0" smtClean="0">
                <a:solidFill>
                  <a:srgbClr val="002060"/>
                </a:solidFill>
                <a:latin typeface="楷体" panose="02010609060101010101" charset="-122"/>
                <a:ea typeface="楷体" panose="02010609060101010101" charset="-122"/>
                <a:cs typeface="楷体" panose="02010609060101010101" charset="-122"/>
              </a:rPr>
              <a:t>达到</a:t>
            </a:r>
            <a:r>
              <a:rPr lang="en-US" altLang="zh-CN" sz="2400" b="1" spc="-150" dirty="0" smtClean="0">
                <a:solidFill>
                  <a:srgbClr val="00B050"/>
                </a:solidFill>
                <a:latin typeface="楷体" panose="02010609060101010101" charset="-122"/>
                <a:ea typeface="楷体" panose="02010609060101010101" charset="-122"/>
                <a:cs typeface="楷体" panose="02010609060101010101" charset="-122"/>
              </a:rPr>
              <a:t>12 </a:t>
            </a:r>
            <a:r>
              <a:rPr lang="zh-CN" altLang="en-US" sz="2400" b="1" spc="-150" dirty="0" smtClean="0">
                <a:solidFill>
                  <a:srgbClr val="00B050"/>
                </a:solidFill>
                <a:latin typeface="楷体" panose="02010609060101010101" charset="-122"/>
                <a:ea typeface="楷体" panose="02010609060101010101" charset="-122"/>
                <a:cs typeface="楷体" panose="02010609060101010101" charset="-122"/>
              </a:rPr>
              <a:t>个方面的</a:t>
            </a:r>
            <a:r>
              <a:rPr lang="zh-CN" altLang="en-US" sz="2400" b="1" spc="-150" dirty="0">
                <a:solidFill>
                  <a:srgbClr val="00B050"/>
                </a:solidFill>
                <a:latin typeface="楷体" panose="02010609060101010101" charset="-122"/>
                <a:ea typeface="楷体" panose="02010609060101010101" charset="-122"/>
                <a:cs typeface="楷体" panose="02010609060101010101" charset="-122"/>
              </a:rPr>
              <a:t>知识、能力与素质基本</a:t>
            </a:r>
            <a:r>
              <a:rPr lang="zh-CN" altLang="en-US" sz="2400" b="1" spc="-150" dirty="0" smtClean="0">
                <a:solidFill>
                  <a:srgbClr val="00B050"/>
                </a:solidFill>
                <a:latin typeface="楷体" panose="02010609060101010101" charset="-122"/>
                <a:ea typeface="楷体" panose="02010609060101010101" charset="-122"/>
                <a:cs typeface="楷体" panose="02010609060101010101" charset="-122"/>
              </a:rPr>
              <a:t>要求</a:t>
            </a:r>
            <a:r>
              <a:rPr lang="zh-CN" altLang="en-US" sz="2400" b="1" spc="-150" dirty="0">
                <a:solidFill>
                  <a:srgbClr val="00B050"/>
                </a:solidFill>
                <a:latin typeface="楷体" panose="02010609060101010101" charset="-122"/>
                <a:ea typeface="楷体" panose="02010609060101010101" charset="-122"/>
                <a:cs typeface="楷体" panose="02010609060101010101" charset="-122"/>
              </a:rPr>
              <a:t>。</a:t>
            </a:r>
            <a:endParaRPr lang="en-US" altLang="zh-CN" sz="2400" b="1" spc="-150" dirty="0">
              <a:solidFill>
                <a:srgbClr val="00B050"/>
              </a:solidFill>
              <a:latin typeface="楷体" panose="02010609060101010101" charset="-122"/>
              <a:ea typeface="楷体" panose="02010609060101010101" charset="-122"/>
              <a:cs typeface="楷体" panose="02010609060101010101" charset="-122"/>
            </a:endParaRPr>
          </a:p>
          <a:p>
            <a:pPr indent="-346710">
              <a:lnSpc>
                <a:spcPct val="114000"/>
              </a:lnSpc>
              <a:buFont typeface="Wingdings" panose="05000000000000000000" pitchFamily="2" charset="2"/>
              <a:buChar char="Ø"/>
            </a:pPr>
            <a:endParaRPr lang="zh-CN" altLang="zh-CN" sz="3600" b="1" dirty="0">
              <a:latin typeface="微软雅黑" panose="020B0503020204020204" pitchFamily="34" charset="-122"/>
              <a:ea typeface="微软雅黑" panose="020B0503020204020204" pitchFamily="34" charset="-122"/>
            </a:endParaRPr>
          </a:p>
          <a:p>
            <a:pPr marL="457200" lvl="1" indent="0" defTabSz="914400">
              <a:lnSpc>
                <a:spcPct val="125000"/>
              </a:lnSpc>
              <a:spcBef>
                <a:spcPts val="500"/>
              </a:spcBef>
              <a:buNone/>
              <a:defRPr/>
            </a:pPr>
            <a:endParaRPr lang="zh-CN" altLang="zh-CN" sz="3200" b="1" dirty="0">
              <a:solidFill>
                <a:srgbClr val="C00000"/>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54606" y="4275907"/>
            <a:ext cx="2939825" cy="108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131523"/>
    </mc:Choice>
    <mc:Fallback>
      <p:transition spd="slow" advTm="1315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3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anim calcmode="lin" valueType="num">
                                      <p:cBhvr>
                                        <p:cTn id="19" dur="1000" fill="hold"/>
                                        <p:tgtEl>
                                          <p:spTgt spid="4098"/>
                                        </p:tgtEl>
                                        <p:attrNameLst>
                                          <p:attrName>ppt_w</p:attrName>
                                        </p:attrNameLst>
                                      </p:cBhvr>
                                      <p:tavLst>
                                        <p:tav tm="0">
                                          <p:val>
                                            <p:fltVal val="0"/>
                                          </p:val>
                                        </p:tav>
                                        <p:tav tm="100000">
                                          <p:val>
                                            <p:strVal val="#ppt_w"/>
                                          </p:val>
                                        </p:tav>
                                      </p:tavLst>
                                    </p:anim>
                                    <p:anim calcmode="lin" valueType="num">
                                      <p:cBhvr>
                                        <p:cTn id="20" dur="1000" fill="hold"/>
                                        <p:tgtEl>
                                          <p:spTgt spid="4098"/>
                                        </p:tgtEl>
                                        <p:attrNameLst>
                                          <p:attrName>ppt_h</p:attrName>
                                        </p:attrNameLst>
                                      </p:cBhvr>
                                      <p:tavLst>
                                        <p:tav tm="0">
                                          <p:val>
                                            <p:fltVal val="0"/>
                                          </p:val>
                                        </p:tav>
                                        <p:tav tm="100000">
                                          <p:val>
                                            <p:strVal val="#ppt_h"/>
                                          </p:val>
                                        </p:tav>
                                      </p:tavLst>
                                    </p:anim>
                                    <p:anim calcmode="lin" valueType="num">
                                      <p:cBhvr>
                                        <p:cTn id="21" dur="1000" fill="hold"/>
                                        <p:tgtEl>
                                          <p:spTgt spid="4098"/>
                                        </p:tgtEl>
                                        <p:attrNameLst>
                                          <p:attrName>style.rotation</p:attrName>
                                        </p:attrNameLst>
                                      </p:cBhvr>
                                      <p:tavLst>
                                        <p:tav tm="0">
                                          <p:val>
                                            <p:fltVal val="90"/>
                                          </p:val>
                                        </p:tav>
                                        <p:tav tm="100000">
                                          <p:val>
                                            <p:fltVal val="0"/>
                                          </p:val>
                                        </p:tav>
                                      </p:tavLst>
                                    </p:anim>
                                    <p:animEffect transition="in" filter="fade">
                                      <p:cBhvr>
                                        <p:cTn id="22"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62" name="标题 3"/>
          <p:cNvSpPr/>
          <p:nvPr/>
        </p:nvSpPr>
        <p:spPr>
          <a:xfrm>
            <a:off x="592455" y="462915"/>
            <a:ext cx="674846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en-US" sz="3600" b="1" dirty="0">
                <a:ea typeface="黑体" panose="02010609060101010101" pitchFamily="49" charset="-122"/>
              </a:rPr>
              <a:t>计算机是什么？</a:t>
            </a:r>
            <a:endParaRPr lang="zh-CN" altLang="en-US" sz="3600" b="1" dirty="0">
              <a:ea typeface="黑体" panose="02010609060101010101" pitchFamily="49" charset="-122"/>
            </a:endParaRPr>
          </a:p>
        </p:txBody>
      </p:sp>
      <p:sp>
        <p:nvSpPr>
          <p:cNvPr id="1474563" name="矩形 1474562"/>
          <p:cNvSpPr/>
          <p:nvPr/>
        </p:nvSpPr>
        <p:spPr>
          <a:xfrm>
            <a:off x="3821113" y="5159375"/>
            <a:ext cx="4572000" cy="922020"/>
          </a:xfrm>
          <a:prstGeom prst="rect">
            <a:avLst/>
          </a:prstGeom>
          <a:noFill/>
          <a:ln w="9525">
            <a:noFill/>
          </a:ln>
        </p:spPr>
        <p:txBody>
          <a:bodyPr>
            <a:spAutoFit/>
          </a:bodyPr>
          <a:p>
            <a:pPr algn="ctr"/>
            <a:r>
              <a:rPr lang="en-US" altLang="zh-CN" sz="1800">
                <a:solidFill>
                  <a:srgbClr val="000000"/>
                </a:solidFill>
                <a:latin typeface="Arial" panose="020B0604020202020204" pitchFamily="34" charset="0"/>
                <a:ea typeface="宋体" panose="02010600030101010101" pitchFamily="2" charset="-122"/>
              </a:rPr>
              <a:t>Research Center on </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ntelligent </a:t>
            </a:r>
            <a:r>
              <a:rPr lang="en-US" altLang="zh-CN" sz="1800">
                <a:solidFill>
                  <a:srgbClr val="FF0000"/>
                </a:solidFill>
                <a:latin typeface="Arial" panose="020B0604020202020204" pitchFamily="34" charset="0"/>
                <a:ea typeface="宋体" panose="02010600030101010101" pitchFamily="2" charset="-122"/>
              </a:rPr>
              <a:t>C</a:t>
            </a:r>
            <a:r>
              <a:rPr lang="en-US" altLang="zh-CN" sz="1800">
                <a:solidFill>
                  <a:srgbClr val="000000"/>
                </a:solidFill>
                <a:latin typeface="Arial" panose="020B0604020202020204" pitchFamily="34" charset="0"/>
                <a:ea typeface="宋体" panose="02010600030101010101" pitchFamily="2" charset="-122"/>
              </a:rPr>
              <a:t>omputing for</a:t>
            </a:r>
            <a:r>
              <a:rPr lang="en-US" altLang="zh-CN" sz="1800">
                <a:solidFill>
                  <a:srgbClr val="FF0000"/>
                </a:solidFill>
                <a:latin typeface="Arial" panose="020B0604020202020204" pitchFamily="34" charset="0"/>
                <a:ea typeface="宋体" panose="02010600030101010101" pitchFamily="2" charset="-122"/>
              </a:rPr>
              <a:t> E</a:t>
            </a:r>
            <a:r>
              <a:rPr lang="en-US" altLang="zh-CN" sz="1800">
                <a:solidFill>
                  <a:srgbClr val="000000"/>
                </a:solidFill>
                <a:latin typeface="Arial" panose="020B0604020202020204" pitchFamily="34" charset="0"/>
                <a:ea typeface="宋体" panose="02010600030101010101" pitchFamily="2" charset="-122"/>
              </a:rPr>
              <a:t>nterprises &amp; </a:t>
            </a:r>
            <a:r>
              <a:rPr lang="en-US" altLang="zh-CN" sz="1800">
                <a:solidFill>
                  <a:srgbClr val="FF0000"/>
                </a:solidFill>
                <a:latin typeface="Arial" panose="020B0604020202020204" pitchFamily="34" charset="0"/>
                <a:ea typeface="宋体" panose="02010600030101010101" pitchFamily="2" charset="-122"/>
              </a:rPr>
              <a:t>S</a:t>
            </a:r>
            <a:r>
              <a:rPr lang="en-US" altLang="zh-CN" sz="1800">
                <a:solidFill>
                  <a:srgbClr val="000000"/>
                </a:solidFill>
                <a:latin typeface="Arial" panose="020B0604020202020204" pitchFamily="34" charset="0"/>
                <a:ea typeface="宋体" panose="02010600030101010101" pitchFamily="2" charset="-122"/>
              </a:rPr>
              <a:t>ervices,</a:t>
            </a:r>
            <a:endParaRPr lang="en-US" altLang="zh-CN" sz="1800">
              <a:solidFill>
                <a:srgbClr val="000000"/>
              </a:solidFill>
              <a:latin typeface="Arial" panose="020B0604020202020204" pitchFamily="34" charset="0"/>
              <a:ea typeface="宋体" panose="02010600030101010101" pitchFamily="2" charset="-122"/>
            </a:endParaRPr>
          </a:p>
          <a:p>
            <a:pPr algn="ctr"/>
            <a:r>
              <a:rPr lang="en-US" altLang="zh-CN" sz="1800">
                <a:solidFill>
                  <a:srgbClr val="FF0000"/>
                </a:solidFill>
                <a:latin typeface="Arial" panose="020B0604020202020204" pitchFamily="34" charset="0"/>
                <a:ea typeface="宋体" panose="02010600030101010101" pitchFamily="2" charset="-122"/>
              </a:rPr>
              <a:t>H</a:t>
            </a:r>
            <a:r>
              <a:rPr lang="en-US" altLang="zh-CN" sz="1800">
                <a:solidFill>
                  <a:srgbClr val="000000"/>
                </a:solidFill>
                <a:latin typeface="Arial" panose="020B0604020202020204" pitchFamily="34" charset="0"/>
                <a:ea typeface="宋体" panose="02010600030101010101" pitchFamily="2" charset="-122"/>
              </a:rPr>
              <a:t>arbin</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nstitute of </a:t>
            </a:r>
            <a:r>
              <a:rPr lang="en-US" altLang="zh-CN" sz="1800">
                <a:solidFill>
                  <a:srgbClr val="FF0000"/>
                </a:solidFill>
                <a:latin typeface="Arial" panose="020B0604020202020204" pitchFamily="34" charset="0"/>
                <a:ea typeface="宋体" panose="02010600030101010101" pitchFamily="2" charset="-122"/>
              </a:rPr>
              <a:t>T</a:t>
            </a:r>
            <a:r>
              <a:rPr lang="en-US" altLang="zh-CN" sz="1800">
                <a:solidFill>
                  <a:srgbClr val="000000"/>
                </a:solidFill>
                <a:latin typeface="Arial" panose="020B0604020202020204" pitchFamily="34" charset="0"/>
                <a:ea typeface="宋体" panose="02010600030101010101" pitchFamily="2" charset="-122"/>
              </a:rPr>
              <a:t>echnology</a:t>
            </a:r>
            <a:endParaRPr lang="en-US" altLang="zh-CN" sz="1800">
              <a:solidFill>
                <a:srgbClr val="000000"/>
              </a:solidFill>
              <a:latin typeface="Arial" panose="020B0604020202020204" pitchFamily="34" charset="0"/>
              <a:ea typeface="宋体" panose="02010600030101010101" pitchFamily="2" charset="-122"/>
            </a:endParaRPr>
          </a:p>
        </p:txBody>
      </p:sp>
      <p:sp>
        <p:nvSpPr>
          <p:cNvPr id="1474564" name="Text Box 3"/>
          <p:cNvSpPr txBox="1"/>
          <p:nvPr/>
        </p:nvSpPr>
        <p:spPr>
          <a:xfrm>
            <a:off x="3478848" y="2432050"/>
            <a:ext cx="5008880" cy="1322070"/>
          </a:xfrm>
          <a:prstGeom prst="rect">
            <a:avLst/>
          </a:prstGeom>
          <a:noFill/>
          <a:ln w="9525">
            <a:noFill/>
          </a:ln>
        </p:spPr>
        <p:txBody>
          <a:bodyPr wrap="none">
            <a:spAutoFit/>
          </a:bodyPr>
          <a:p>
            <a:pPr algn="ctr"/>
            <a:r>
              <a:rPr lang="zh-CN" altLang="en-US" sz="4000" b="0" dirty="0">
                <a:solidFill>
                  <a:srgbClr val="000000"/>
                </a:solidFill>
                <a:latin typeface="Times New Roman" panose="02020603050405020304" pitchFamily="18" charset="0"/>
                <a:ea typeface="华文行楷" pitchFamily="2" charset="-122"/>
              </a:rPr>
              <a:t>战德臣</a:t>
            </a:r>
            <a:endParaRPr lang="zh-CN" altLang="en-US" sz="4000" b="0" dirty="0">
              <a:solidFill>
                <a:srgbClr val="000000"/>
              </a:solidFill>
              <a:latin typeface="Times New Roman" panose="02020603050405020304" pitchFamily="18" charset="0"/>
              <a:ea typeface="华文行楷"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哈尔滨工业大学   教授</a:t>
            </a:r>
            <a:r>
              <a:rPr lang="en-US" altLang="zh-CN" b="0">
                <a:latin typeface="Arial" panose="020B0604020202020204" pitchFamily="34" charset="0"/>
                <a:ea typeface="宋体" panose="02010600030101010101" pitchFamily="2" charset="-122"/>
              </a:rPr>
              <a:t>.</a:t>
            </a:r>
            <a:r>
              <a:rPr lang="zh-CN" altLang="en-US" sz="2000" b="0" dirty="0">
                <a:solidFill>
                  <a:srgbClr val="000000"/>
                </a:solidFill>
                <a:latin typeface="华文中宋" panose="02010600040101010101" pitchFamily="2" charset="-122"/>
                <a:ea typeface="华文中宋" panose="02010600040101010101" pitchFamily="2" charset="-122"/>
              </a:rPr>
              <a:t>博士生导师</a:t>
            </a:r>
            <a:endParaRPr lang="zh-CN" altLang="en-US" sz="2000" b="0" dirty="0">
              <a:solidFill>
                <a:srgbClr val="000000"/>
              </a:solidFill>
              <a:latin typeface="华文中宋" panose="02010600040101010101" pitchFamily="2" charset="-122"/>
              <a:ea typeface="华文中宋" panose="02010600040101010101"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教育部大学计算机课程教学指导委员会委员</a:t>
            </a:r>
            <a:endParaRPr lang="en-US" altLang="zh-CN" sz="2000" b="0">
              <a:solidFill>
                <a:srgbClr val="000000"/>
              </a:solidFill>
              <a:latin typeface="华文中宋" panose="02010600040101010101" pitchFamily="2" charset="-122"/>
              <a:ea typeface="华文中宋" panose="02010600040101010101" pitchFamily="2" charset="-122"/>
            </a:endParaRPr>
          </a:p>
        </p:txBody>
      </p:sp>
      <p:pic>
        <p:nvPicPr>
          <p:cNvPr id="1474565" name="图片 1474564" descr="OKZhanDC"/>
          <p:cNvPicPr>
            <a:picLocks noChangeAspect="1"/>
          </p:cNvPicPr>
          <p:nvPr/>
        </p:nvPicPr>
        <p:blipFill>
          <a:blip r:embed="rId1"/>
          <a:stretch>
            <a:fillRect/>
          </a:stretch>
        </p:blipFill>
        <p:spPr>
          <a:xfrm>
            <a:off x="5522913" y="3933825"/>
            <a:ext cx="1141412" cy="996950"/>
          </a:xfrm>
          <a:prstGeom prst="rect">
            <a:avLst/>
          </a:prstGeom>
          <a:noFill/>
          <a:ln w="9525">
            <a:noFill/>
          </a:ln>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0174605" y="6319520"/>
            <a:ext cx="1263650" cy="431800"/>
          </a:xfrm>
          <a:prstGeom prst="rect">
            <a:avLst/>
          </a:prstGeom>
        </p:spPr>
      </p:pic>
      <p:sp>
        <p:nvSpPr>
          <p:cNvPr id="4" name="Text Box 5"/>
          <p:cNvSpPr txBox="1">
            <a:spLocks noChangeArrowheads="1"/>
          </p:cNvSpPr>
          <p:nvPr/>
        </p:nvSpPr>
        <p:spPr bwMode="auto">
          <a:xfrm>
            <a:off x="1581785" y="1949450"/>
            <a:ext cx="3790315" cy="409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rPr>
              <a:t>工程知识</a:t>
            </a:r>
            <a:endPar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cs typeface="Times New Roman" panose="02020603050405020304" pitchFamily="18" charset="0"/>
              </a:rPr>
              <a:t>问题</a:t>
            </a:r>
            <a:r>
              <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rPr>
              <a:t>分析</a:t>
            </a:r>
            <a:endPar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cs typeface="Times New Roman" panose="02020603050405020304" pitchFamily="18" charset="0"/>
              </a:rPr>
              <a:t>设计</a:t>
            </a:r>
            <a:r>
              <a:rPr lang="en-US" altLang="zh-CN" sz="2400" b="1"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rPr>
              <a:t>开发解决方案</a:t>
            </a:r>
            <a:endPar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研究</a:t>
            </a:r>
            <a:endParaRPr lang="zh-CN" altLang="en-US" sz="2400" b="1" dirty="0" smtClean="0">
              <a:solidFill>
                <a:schemeClr val="tx1"/>
              </a:solidFill>
              <a:latin typeface="Times New Roman" panose="02020603050405020304" pitchFamily="18" charset="0"/>
              <a:ea typeface="楷体" panose="02010609060101010101" charset="-122"/>
              <a:sym typeface="+mn-ea"/>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使用</a:t>
            </a:r>
            <a:r>
              <a:rPr lang="zh-CN" altLang="en-US" sz="2400" b="1" dirty="0">
                <a:solidFill>
                  <a:schemeClr val="tx1"/>
                </a:solidFill>
                <a:latin typeface="Times New Roman" panose="02020603050405020304" pitchFamily="18" charset="0"/>
                <a:ea typeface="楷体" panose="02010609060101010101" charset="-122"/>
                <a:sym typeface="+mn-ea"/>
              </a:rPr>
              <a:t>现代工具</a:t>
            </a:r>
            <a:endParaRPr lang="zh-CN" altLang="en-US" sz="2400" b="1" dirty="0">
              <a:solidFill>
                <a:schemeClr val="tx1"/>
              </a:solidFill>
              <a:latin typeface="Times New Roman" panose="02020603050405020304" pitchFamily="18" charset="0"/>
              <a:ea typeface="楷体" panose="02010609060101010101" charset="-122"/>
              <a:sym typeface="+mn-ea"/>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工程</a:t>
            </a:r>
            <a:r>
              <a:rPr lang="zh-CN" altLang="en-US" sz="2400" b="1" dirty="0">
                <a:solidFill>
                  <a:schemeClr val="tx1"/>
                </a:solidFill>
                <a:latin typeface="Times New Roman" panose="02020603050405020304" pitchFamily="18" charset="0"/>
                <a:ea typeface="楷体" panose="02010609060101010101" charset="-122"/>
                <a:sym typeface="+mn-ea"/>
              </a:rPr>
              <a:t>与社会</a:t>
            </a:r>
            <a:endParaRPr lang="zh-CN" altLang="en-US" sz="2400" b="1" dirty="0">
              <a:solidFill>
                <a:schemeClr val="tx1"/>
              </a:solidFill>
              <a:latin typeface="Times New Roman" panose="02020603050405020304" pitchFamily="18" charset="0"/>
              <a:ea typeface="楷体" panose="02010609060101010101" charset="-122"/>
              <a:sym typeface="+mn-ea"/>
            </a:endParaRPr>
          </a:p>
          <a:p>
            <a:pPr marL="0" lvl="1" indent="-323850" algn="just" fontAlgn="auto">
              <a:lnSpc>
                <a:spcPct val="150000"/>
              </a:lnSpc>
              <a:spcBef>
                <a:spcPts val="600"/>
              </a:spcBef>
              <a:spcAft>
                <a:spcPts val="300"/>
              </a:spcAft>
              <a:buFont typeface="Wingdings" panose="05000000000000000000" pitchFamily="2" charset="2"/>
              <a:buChar char="Ø"/>
            </a:pPr>
            <a:endParaRPr lang="en-US" altLang="zh-CN" sz="2400" b="1"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endParaRPr lang="en-US" altLang="zh-CN" sz="3200" b="1" dirty="0">
              <a:latin typeface="微软雅黑" panose="020B0503020204020204" pitchFamily="34" charset="-122"/>
              <a:ea typeface="微软雅黑" panose="020B0503020204020204" pitchFamily="34" charset="-122"/>
            </a:endParaRPr>
          </a:p>
          <a:p>
            <a:pPr indent="-346710">
              <a:lnSpc>
                <a:spcPct val="114000"/>
              </a:lnSpc>
              <a:buFont typeface="Wingdings" panose="05000000000000000000" pitchFamily="2" charset="2"/>
              <a:buChar char="Ø"/>
            </a:pPr>
            <a:endParaRPr lang="zh-CN" altLang="zh-CN" sz="3600" b="1" dirty="0">
              <a:latin typeface="微软雅黑" panose="020B0503020204020204" pitchFamily="34" charset="-122"/>
              <a:ea typeface="微软雅黑" panose="020B0503020204020204" pitchFamily="34" charset="-122"/>
            </a:endParaRPr>
          </a:p>
          <a:p>
            <a:pPr marL="457200" lvl="1" indent="0" defTabSz="914400">
              <a:lnSpc>
                <a:spcPct val="125000"/>
              </a:lnSpc>
              <a:spcBef>
                <a:spcPts val="500"/>
              </a:spcBef>
              <a:buNone/>
              <a:defRPr/>
            </a:pPr>
            <a:endParaRPr lang="zh-CN" altLang="zh-CN" sz="3200" b="1" dirty="0">
              <a:solidFill>
                <a:srgbClr val="C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9285" y="611505"/>
            <a:ext cx="4888230" cy="582295"/>
          </a:xfrm>
          <a:prstGeom prst="rect">
            <a:avLst/>
          </a:prstGeom>
          <a:noFill/>
        </p:spPr>
        <p:txBody>
          <a:bodyPr wrap="none" rtlCol="0" anchor="t">
            <a:spAutoFit/>
          </a:bodyPr>
          <a:p>
            <a:pPr indent="0" algn="just">
              <a:lnSpc>
                <a:spcPct val="114000"/>
              </a:lnSpc>
              <a:buFont typeface="Wingdings" panose="05000000000000000000" pitchFamily="2" charset="2"/>
              <a:buNone/>
            </a:pPr>
            <a:r>
              <a:rPr lang="zh-CN" altLang="en-US" sz="2800" b="1" dirty="0" smtClean="0">
                <a:latin typeface="微软雅黑" panose="020B0503020204020204" pitchFamily="34" charset="-122"/>
                <a:ea typeface="微软雅黑" panose="020B0503020204020204" pitchFamily="34" charset="-122"/>
                <a:sym typeface="+mn-ea"/>
              </a:rPr>
              <a:t>专业认证</a:t>
            </a:r>
            <a:r>
              <a:rPr lang="en-US" altLang="zh-CN" sz="2800" b="1" dirty="0" smtClean="0">
                <a:latin typeface="微软雅黑" panose="020B0503020204020204" pitchFamily="34" charset="-122"/>
                <a:ea typeface="微软雅黑" panose="020B0503020204020204" pitchFamily="34" charset="-122"/>
                <a:sym typeface="+mn-ea"/>
              </a:rPr>
              <a:t>12</a:t>
            </a:r>
            <a:r>
              <a:rPr lang="zh-CN" altLang="en-US" sz="2800" b="1" dirty="0" smtClean="0">
                <a:latin typeface="微软雅黑" panose="020B0503020204020204" pitchFamily="34" charset="-122"/>
                <a:ea typeface="微软雅黑" panose="020B0503020204020204" pitchFamily="34" charset="-122"/>
                <a:sym typeface="+mn-ea"/>
              </a:rPr>
              <a:t>个方面的基本要求</a:t>
            </a:r>
            <a:endParaRPr lang="zh-CN" altLang="en-US" sz="2800"/>
          </a:p>
        </p:txBody>
      </p:sp>
      <p:sp>
        <p:nvSpPr>
          <p:cNvPr id="6" name="Text Box 5"/>
          <p:cNvSpPr txBox="1">
            <a:spLocks noChangeArrowheads="1"/>
          </p:cNvSpPr>
          <p:nvPr/>
        </p:nvSpPr>
        <p:spPr bwMode="auto">
          <a:xfrm>
            <a:off x="6504940" y="1949450"/>
            <a:ext cx="40100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a:solidFill>
                  <a:schemeClr val="tx1"/>
                </a:solidFill>
                <a:latin typeface="Times New Roman" panose="02020603050405020304" pitchFamily="18" charset="0"/>
                <a:ea typeface="楷体" panose="02010609060101010101" charset="-122"/>
              </a:rPr>
              <a:t>环境和可持续发展</a:t>
            </a:r>
            <a:endParaRPr lang="zh-CN" altLang="en-US" sz="2400" b="1" dirty="0">
              <a:solidFill>
                <a:schemeClr val="tx1"/>
              </a:solidFill>
              <a:latin typeface="Times New Roman" panose="02020603050405020304" pitchFamily="18" charset="0"/>
              <a:ea typeface="楷体" panose="02010609060101010101" charset="-122"/>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职业</a:t>
            </a:r>
            <a:r>
              <a:rPr lang="zh-CN" altLang="en-US" sz="2400" b="1" dirty="0">
                <a:solidFill>
                  <a:schemeClr val="tx1"/>
                </a:solidFill>
                <a:latin typeface="Times New Roman" panose="02020603050405020304" pitchFamily="18" charset="0"/>
                <a:ea typeface="楷体" panose="02010609060101010101" charset="-122"/>
                <a:sym typeface="+mn-ea"/>
              </a:rPr>
              <a:t>规范</a:t>
            </a:r>
            <a:endParaRPr lang="zh-CN" altLang="en-US" sz="2400" b="1" dirty="0">
              <a:solidFill>
                <a:schemeClr val="tx1"/>
              </a:solidFill>
              <a:latin typeface="Times New Roman" panose="02020603050405020304" pitchFamily="18" charset="0"/>
              <a:ea typeface="楷体" panose="02010609060101010101" charset="-122"/>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个人</a:t>
            </a:r>
            <a:r>
              <a:rPr lang="zh-CN" altLang="en-US" sz="2400" b="1" dirty="0">
                <a:solidFill>
                  <a:schemeClr val="tx1"/>
                </a:solidFill>
                <a:latin typeface="Times New Roman" panose="02020603050405020304" pitchFamily="18" charset="0"/>
                <a:ea typeface="楷体" panose="02010609060101010101" charset="-122"/>
                <a:sym typeface="+mn-ea"/>
              </a:rPr>
              <a:t>和团队</a:t>
            </a:r>
            <a:endParaRPr lang="zh-CN" altLang="en-US" sz="2400" b="1" dirty="0">
              <a:solidFill>
                <a:schemeClr val="tx1"/>
              </a:solidFill>
              <a:latin typeface="Times New Roman" panose="02020603050405020304" pitchFamily="18" charset="0"/>
              <a:ea typeface="楷体" panose="02010609060101010101" charset="-122"/>
              <a:sym typeface="+mn-ea"/>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沟通</a:t>
            </a:r>
            <a:endParaRPr lang="zh-CN" altLang="en-US" sz="2400" b="1" dirty="0" smtClean="0">
              <a:solidFill>
                <a:schemeClr val="tx1"/>
              </a:solidFill>
              <a:latin typeface="Times New Roman" panose="02020603050405020304" pitchFamily="18" charset="0"/>
              <a:ea typeface="楷体" panose="02010609060101010101" charset="-122"/>
              <a:sym typeface="+mn-ea"/>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项目管理</a:t>
            </a:r>
            <a:endParaRPr lang="zh-CN" altLang="en-US" sz="2400" b="1" dirty="0">
              <a:solidFill>
                <a:schemeClr val="tx1"/>
              </a:solidFill>
              <a:latin typeface="Times New Roman" panose="02020603050405020304" pitchFamily="18" charset="0"/>
              <a:ea typeface="楷体" panose="02010609060101010101" charset="-122"/>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终身</a:t>
            </a:r>
            <a:r>
              <a:rPr lang="zh-CN" altLang="en-US" sz="2400" b="1" dirty="0">
                <a:solidFill>
                  <a:schemeClr val="tx1"/>
                </a:solidFill>
                <a:latin typeface="Times New Roman" panose="02020603050405020304" pitchFamily="18" charset="0"/>
                <a:ea typeface="楷体" panose="02010609060101010101" charset="-122"/>
                <a:sym typeface="+mn-ea"/>
              </a:rPr>
              <a:t>学习</a:t>
            </a:r>
            <a:endParaRPr lang="zh-CN" altLang="en-US" sz="2400" b="1" dirty="0" smtClean="0">
              <a:solidFill>
                <a:schemeClr val="tx1"/>
              </a:solidFill>
              <a:latin typeface="Times New Roman" panose="02020603050405020304" pitchFamily="18" charset="0"/>
              <a:ea typeface="楷体" panose="02010609060101010101" charset="-122"/>
              <a:sym typeface="+mn-ea"/>
            </a:endParaRPr>
          </a:p>
          <a:p>
            <a:pPr marL="720090" lvl="1" indent="-323850" algn="just">
              <a:lnSpc>
                <a:spcPct val="114000"/>
              </a:lnSpc>
              <a:spcBef>
                <a:spcPts val="600"/>
              </a:spcBef>
              <a:spcAft>
                <a:spcPts val="300"/>
              </a:spcAft>
              <a:buFont typeface="Wingdings" panose="05000000000000000000" pitchFamily="2" charset="2"/>
              <a:buChar char="Ø"/>
            </a:pPr>
            <a:endParaRPr lang="zh-CN" altLang="en-US" sz="2400" b="1" dirty="0">
              <a:solidFill>
                <a:srgbClr val="002060"/>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endParaRPr lang="zh-CN" altLang="en-US" sz="2400" b="1" dirty="0">
              <a:solidFill>
                <a:srgbClr val="002060"/>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endParaRPr lang="zh-CN" altLang="en-US" sz="2400" b="1" dirty="0">
              <a:solidFill>
                <a:srgbClr val="002060"/>
              </a:solidFill>
              <a:latin typeface="Times New Roman" panose="02020603050405020304" pitchFamily="18" charset="0"/>
              <a:ea typeface="楷体" panose="02010609060101010101" charset="-122"/>
            </a:endParaRPr>
          </a:p>
          <a:p>
            <a:pPr marL="720090" lvl="1" indent="-323850" algn="just">
              <a:lnSpc>
                <a:spcPct val="114000"/>
              </a:lnSpc>
              <a:buFont typeface="Wingdings" panose="05000000000000000000" pitchFamily="2" charset="2"/>
              <a:buChar char="Ø"/>
            </a:pPr>
            <a:endParaRPr lang="zh-CN" altLang="en-US" sz="2800" b="1" dirty="0">
              <a:latin typeface="微软雅黑" panose="020B0503020204020204" pitchFamily="34" charset="-122"/>
              <a:ea typeface="微软雅黑" panose="020B0503020204020204" pitchFamily="34" charset="-122"/>
            </a:endParaRPr>
          </a:p>
          <a:p>
            <a:pPr marL="720090" lvl="1" indent="-323850" algn="just">
              <a:lnSpc>
                <a:spcPct val="114000"/>
              </a:lnSpc>
              <a:buFont typeface="Wingdings" panose="05000000000000000000" pitchFamily="2" charset="2"/>
              <a:buChar char="Ø"/>
            </a:pPr>
            <a:endParaRPr lang="zh-CN" altLang="en-US" sz="2800" b="1" dirty="0">
              <a:latin typeface="微软雅黑" panose="020B0503020204020204" pitchFamily="34" charset="-122"/>
              <a:ea typeface="微软雅黑" panose="020B0503020204020204" pitchFamily="34" charset="-122"/>
            </a:endParaRPr>
          </a:p>
          <a:p>
            <a:pPr marL="396240" indent="-396240" algn="just">
              <a:lnSpc>
                <a:spcPct val="114000"/>
              </a:lnSpc>
              <a:buFont typeface="Wingdings" panose="05000000000000000000" pitchFamily="2" charset="2"/>
              <a:buChar char="Ø"/>
            </a:pPr>
            <a:endParaRPr lang="en-US" altLang="zh-CN" sz="3200" b="1" dirty="0">
              <a:latin typeface="微软雅黑" panose="020B0503020204020204" pitchFamily="34" charset="-122"/>
              <a:ea typeface="微软雅黑" panose="020B0503020204020204" pitchFamily="34" charset="-122"/>
            </a:endParaRPr>
          </a:p>
          <a:p>
            <a:pPr indent="-346710">
              <a:lnSpc>
                <a:spcPct val="114000"/>
              </a:lnSpc>
              <a:buFont typeface="Wingdings" panose="05000000000000000000" pitchFamily="2" charset="2"/>
              <a:buChar char="Ø"/>
            </a:pPr>
            <a:endParaRPr lang="zh-CN" altLang="zh-CN" sz="3600" b="1" dirty="0">
              <a:latin typeface="微软雅黑" panose="020B0503020204020204" pitchFamily="34" charset="-122"/>
              <a:ea typeface="微软雅黑" panose="020B0503020204020204" pitchFamily="34" charset="-122"/>
            </a:endParaRPr>
          </a:p>
          <a:p>
            <a:pPr marL="457200" lvl="1" indent="0" defTabSz="914400">
              <a:lnSpc>
                <a:spcPct val="125000"/>
              </a:lnSpc>
              <a:spcBef>
                <a:spcPts val="500"/>
              </a:spcBef>
              <a:buNone/>
              <a:defRPr/>
            </a:pPr>
            <a:endParaRPr lang="zh-CN" altLang="zh-CN" sz="3200" b="1" dirty="0">
              <a:solidFill>
                <a:srgbClr val="C00000"/>
              </a:solidFill>
              <a:latin typeface="微软雅黑" panose="020B0503020204020204" pitchFamily="34" charset="-122"/>
              <a:ea typeface="微软雅黑" panose="020B0503020204020204" pitchFamily="34" charset="-122"/>
            </a:endParaRPr>
          </a:p>
        </p:txBody>
      </p:sp>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83557"/>
    </mc:Choice>
    <mc:Fallback>
      <p:transition spd="slow" advTm="183557"/>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240" y="2512244"/>
            <a:ext cx="10954600" cy="1442302"/>
          </a:xfrm>
        </p:spPr>
        <p:txBody>
          <a:bodyPr/>
          <a:lstStyle/>
          <a:p>
            <a:pPr marL="0" indent="0" algn="ctr">
              <a:buNone/>
            </a:pPr>
            <a:r>
              <a:rPr lang="zh-CN" altLang="en-US" sz="6000" spc="1200" dirty="0" smtClean="0">
                <a:sym typeface="+mn-ea"/>
              </a:rPr>
              <a:t>本讲结束，谢谢！</a:t>
            </a:r>
            <a:endParaRPr lang="zh-CN" altLang="en-US" sz="6000" b="1" spc="1200" dirty="0">
              <a:solidFill>
                <a:srgbClr val="002060"/>
              </a:solidFill>
              <a:latin typeface="微软雅黑" panose="020B0503020204020204" pitchFamily="34" charset="-122"/>
              <a:ea typeface="微软雅黑" panose="020B0503020204020204" pitchFamily="34" charset="-122"/>
            </a:endParaRPr>
          </a:p>
          <a:p>
            <a:pPr lvl="2"/>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alphaModFix amt="12000"/>
          </a:blip>
          <a:stretch>
            <a:fillRect/>
          </a:stretch>
        </a:blipFill>
        <a:effectLst/>
      </p:bgPr>
    </p:bg>
    <p:spTree>
      <p:nvGrpSpPr>
        <p:cNvPr id="1" name=""/>
        <p:cNvGrpSpPr/>
        <p:nvPr/>
      </p:nvGrpSpPr>
      <p:grpSpPr/>
      <p:pic>
        <p:nvPicPr>
          <p:cNvPr id="1398786" name="图片 1398785"/>
          <p:cNvPicPr>
            <a:picLocks noChangeAspect="1"/>
          </p:cNvPicPr>
          <p:nvPr/>
        </p:nvPicPr>
        <p:blipFill>
          <a:blip r:embed="rId2"/>
          <a:stretch>
            <a:fillRect/>
          </a:stretch>
        </p:blipFill>
        <p:spPr>
          <a:xfrm>
            <a:off x="7381875" y="1195388"/>
            <a:ext cx="1306513" cy="1514475"/>
          </a:xfrm>
          <a:prstGeom prst="rect">
            <a:avLst/>
          </a:prstGeom>
          <a:noFill/>
          <a:ln w="9525">
            <a:noFill/>
          </a:ln>
        </p:spPr>
      </p:pic>
      <p:pic>
        <p:nvPicPr>
          <p:cNvPr id="1398787" name="图片 1398786"/>
          <p:cNvPicPr>
            <a:picLocks noChangeAspect="1"/>
          </p:cNvPicPr>
          <p:nvPr/>
        </p:nvPicPr>
        <p:blipFill>
          <a:blip r:embed="rId3">
            <a:clrChange>
              <a:clrFrom>
                <a:srgbClr val="FFFFFF"/>
              </a:clrFrom>
              <a:clrTo>
                <a:srgbClr val="FFFFFF">
                  <a:alpha val="0"/>
                </a:srgbClr>
              </a:clrTo>
            </a:clrChange>
          </a:blip>
          <a:stretch>
            <a:fillRect/>
          </a:stretch>
        </p:blipFill>
        <p:spPr>
          <a:xfrm>
            <a:off x="6062663" y="2665413"/>
            <a:ext cx="2528887" cy="3343275"/>
          </a:xfrm>
          <a:prstGeom prst="rect">
            <a:avLst/>
          </a:prstGeom>
          <a:noFill/>
          <a:ln w="9525">
            <a:noFill/>
          </a:ln>
        </p:spPr>
      </p:pic>
      <p:pic>
        <p:nvPicPr>
          <p:cNvPr id="1398788" name="图片 1398787"/>
          <p:cNvPicPr>
            <a:picLocks noChangeAspect="1"/>
          </p:cNvPicPr>
          <p:nvPr/>
        </p:nvPicPr>
        <p:blipFill>
          <a:blip r:embed="rId4"/>
          <a:stretch>
            <a:fillRect/>
          </a:stretch>
        </p:blipFill>
        <p:spPr>
          <a:xfrm>
            <a:off x="7070725" y="2659063"/>
            <a:ext cx="1223963" cy="457200"/>
          </a:xfrm>
          <a:prstGeom prst="rect">
            <a:avLst/>
          </a:prstGeom>
          <a:noFill/>
          <a:ln w="9525">
            <a:noFill/>
          </a:ln>
        </p:spPr>
      </p:pic>
      <p:pic>
        <p:nvPicPr>
          <p:cNvPr id="1398789" name="图片 1398788"/>
          <p:cNvPicPr>
            <a:picLocks noChangeAspect="1"/>
          </p:cNvPicPr>
          <p:nvPr/>
        </p:nvPicPr>
        <p:blipFill>
          <a:blip r:embed="rId5">
            <a:clrChange>
              <a:clrFrom>
                <a:srgbClr val="FFFFFF"/>
              </a:clrFrom>
              <a:clrTo>
                <a:srgbClr val="FFFFFF">
                  <a:alpha val="0"/>
                </a:srgbClr>
              </a:clrTo>
            </a:clrChange>
          </a:blip>
          <a:stretch>
            <a:fillRect/>
          </a:stretch>
        </p:blipFill>
        <p:spPr>
          <a:xfrm>
            <a:off x="8005763" y="2803525"/>
            <a:ext cx="2193925" cy="3148013"/>
          </a:xfrm>
          <a:prstGeom prst="rect">
            <a:avLst/>
          </a:prstGeom>
          <a:noFill/>
          <a:ln w="9525">
            <a:noFill/>
          </a:ln>
        </p:spPr>
      </p:pic>
      <p:sp>
        <p:nvSpPr>
          <p:cNvPr id="1398790" name="右箭头 1398789"/>
          <p:cNvSpPr/>
          <p:nvPr/>
        </p:nvSpPr>
        <p:spPr>
          <a:xfrm>
            <a:off x="4943475" y="3357563"/>
            <a:ext cx="935038" cy="647700"/>
          </a:xfrm>
          <a:prstGeom prst="rightArrow">
            <a:avLst>
              <a:gd name="adj1" fmla="val 53925"/>
              <a:gd name="adj2" fmla="val 50981"/>
            </a:avLst>
          </a:prstGeom>
          <a:solidFill>
            <a:srgbClr val="E6E6E6"/>
          </a:solidFill>
          <a:ln w="9525" cap="flat" cmpd="sng">
            <a:solidFill>
              <a:schemeClr val="tx1"/>
            </a:solidFill>
            <a:prstDash val="sysDot"/>
            <a:miter/>
            <a:headEnd type="none" w="med" len="med"/>
            <a:tailEnd type="none" w="med" len="med"/>
          </a:ln>
        </p:spPr>
        <p:txBody>
          <a:bodyPr/>
          <a:p>
            <a:endParaRPr lang="zh-CN" altLang="en-US"/>
          </a:p>
        </p:txBody>
      </p:sp>
      <p:sp>
        <p:nvSpPr>
          <p:cNvPr id="1398791" name="文本框 1398790"/>
          <p:cNvSpPr txBox="1"/>
          <p:nvPr/>
        </p:nvSpPr>
        <p:spPr>
          <a:xfrm>
            <a:off x="2401888" y="4745038"/>
            <a:ext cx="2214880" cy="398780"/>
          </a:xfrm>
          <a:prstGeom prst="rect">
            <a:avLst/>
          </a:prstGeom>
          <a:noFill/>
          <a:ln w="9525">
            <a:noFill/>
          </a:ln>
        </p:spPr>
        <p:txBody>
          <a:bodyPr wrap="none" anchor="t" anchorCtr="0">
            <a:spAutoFit/>
          </a:bodyPr>
          <a:p>
            <a:r>
              <a:rPr lang="zh-CN" altLang="en-US" sz="2000" dirty="0">
                <a:solidFill>
                  <a:schemeClr val="accent2"/>
                </a:solidFill>
                <a:latin typeface="Arial" panose="020B0604020202020204" pitchFamily="34" charset="0"/>
                <a:ea typeface="宋体" panose="02010600030101010101" pitchFamily="2" charset="-122"/>
              </a:rPr>
              <a:t>传统“计算机器”</a:t>
            </a:r>
            <a:endParaRPr lang="en-US" altLang="zh-CN" sz="2000">
              <a:solidFill>
                <a:schemeClr val="accent2"/>
              </a:solidFill>
              <a:latin typeface="Arial" panose="020B0604020202020204" pitchFamily="34" charset="0"/>
              <a:ea typeface="宋体" panose="02010600030101010101" pitchFamily="2" charset="-122"/>
            </a:endParaRPr>
          </a:p>
        </p:txBody>
      </p:sp>
      <p:sp>
        <p:nvSpPr>
          <p:cNvPr id="1398792" name="文本框 1398791"/>
          <p:cNvSpPr txBox="1"/>
          <p:nvPr/>
        </p:nvSpPr>
        <p:spPr>
          <a:xfrm>
            <a:off x="4851400" y="5992813"/>
            <a:ext cx="5601335" cy="398780"/>
          </a:xfrm>
          <a:prstGeom prst="rect">
            <a:avLst/>
          </a:prstGeom>
          <a:noFill/>
          <a:ln w="9525">
            <a:noFill/>
          </a:ln>
        </p:spPr>
        <p:txBody>
          <a:bodyPr wrap="none" anchor="t" anchorCtr="0">
            <a:spAutoFit/>
          </a:bodyPr>
          <a:p>
            <a:r>
              <a:rPr lang="zh-CN" altLang="en-US" sz="2000" dirty="0">
                <a:solidFill>
                  <a:schemeClr val="accent2"/>
                </a:solidFill>
                <a:latin typeface="Arial" panose="020B0604020202020204" pitchFamily="34" charset="0"/>
                <a:ea typeface="宋体" panose="02010600030101010101" pitchFamily="2" charset="-122"/>
              </a:rPr>
              <a:t>多样化的</a:t>
            </a:r>
            <a:r>
              <a:rPr lang="en-US" altLang="zh-CN" sz="2000">
                <a:solidFill>
                  <a:schemeClr val="accent2"/>
                </a:solidFill>
                <a:latin typeface="Arial" panose="020B0604020202020204" pitchFamily="34" charset="0"/>
                <a:ea typeface="宋体" panose="02010600030101010101" pitchFamily="2" charset="-122"/>
              </a:rPr>
              <a:t>“</a:t>
            </a:r>
            <a:r>
              <a:rPr lang="zh-CN" altLang="en-US" sz="2000" dirty="0">
                <a:solidFill>
                  <a:schemeClr val="accent2"/>
                </a:solidFill>
                <a:latin typeface="Arial" panose="020B0604020202020204" pitchFamily="34" charset="0"/>
                <a:ea typeface="宋体" panose="02010600030101010101" pitchFamily="2" charset="-122"/>
              </a:rPr>
              <a:t>计算机器”，各种设备的“大脑”系统</a:t>
            </a:r>
            <a:endParaRPr lang="zh-CN" altLang="en-US" sz="2000" dirty="0">
              <a:solidFill>
                <a:schemeClr val="accent2"/>
              </a:solidFill>
              <a:latin typeface="Arial" panose="020B0604020202020204" pitchFamily="34" charset="0"/>
              <a:ea typeface="宋体" panose="02010600030101010101" pitchFamily="2" charset="-122"/>
            </a:endParaRPr>
          </a:p>
        </p:txBody>
      </p:sp>
      <p:pic>
        <p:nvPicPr>
          <p:cNvPr id="1398793" name="图片 1398792" descr="pgf041213067"/>
          <p:cNvPicPr>
            <a:picLocks noChangeAspect="1"/>
          </p:cNvPicPr>
          <p:nvPr/>
        </p:nvPicPr>
        <p:blipFill>
          <a:blip r:embed="rId6">
            <a:clrChange>
              <a:clrFrom>
                <a:srgbClr val="FFFFFF"/>
              </a:clrFrom>
              <a:clrTo>
                <a:srgbClr val="FFFFFF">
                  <a:alpha val="0"/>
                </a:srgbClr>
              </a:clrTo>
            </a:clrChange>
          </a:blip>
          <a:stretch>
            <a:fillRect/>
          </a:stretch>
        </p:blipFill>
        <p:spPr>
          <a:xfrm>
            <a:off x="2782888" y="2924175"/>
            <a:ext cx="1812925" cy="1812925"/>
          </a:xfrm>
          <a:prstGeom prst="rect">
            <a:avLst/>
          </a:prstGeom>
          <a:noFill/>
          <a:ln w="9525">
            <a:noFill/>
          </a:ln>
        </p:spPr>
      </p:pic>
      <p:pic>
        <p:nvPicPr>
          <p:cNvPr id="1398794" name="Picture 7" descr="notebook1"/>
          <p:cNvPicPr>
            <a:picLocks noChangeAspect="1"/>
          </p:cNvPicPr>
          <p:nvPr/>
        </p:nvPicPr>
        <p:blipFill>
          <a:blip r:embed="rId7">
            <a:clrChange>
              <a:clrFrom>
                <a:srgbClr val="FFFFFF"/>
              </a:clrFrom>
              <a:clrTo>
                <a:srgbClr val="FFFFFF">
                  <a:alpha val="0"/>
                </a:srgbClr>
              </a:clrTo>
            </a:clrChange>
          </a:blip>
          <a:stretch>
            <a:fillRect/>
          </a:stretch>
        </p:blipFill>
        <p:spPr>
          <a:xfrm>
            <a:off x="1701800" y="2349500"/>
            <a:ext cx="1873250" cy="1800225"/>
          </a:xfrm>
          <a:prstGeom prst="rect">
            <a:avLst/>
          </a:prstGeom>
          <a:noFill/>
          <a:ln w="9525">
            <a:noFill/>
          </a:ln>
        </p:spPr>
      </p:pic>
      <p:pic>
        <p:nvPicPr>
          <p:cNvPr id="1398795" name="图片 1398794"/>
          <p:cNvPicPr>
            <a:picLocks noChangeAspect="1"/>
          </p:cNvPicPr>
          <p:nvPr/>
        </p:nvPicPr>
        <p:blipFill>
          <a:blip r:embed="rId8"/>
          <a:stretch>
            <a:fillRect/>
          </a:stretch>
        </p:blipFill>
        <p:spPr>
          <a:xfrm>
            <a:off x="8759825" y="1557338"/>
            <a:ext cx="701675" cy="1195387"/>
          </a:xfrm>
          <a:prstGeom prst="rect">
            <a:avLst/>
          </a:prstGeom>
          <a:noFill/>
          <a:ln w="9525">
            <a:noFill/>
          </a:ln>
        </p:spPr>
      </p:pic>
      <p:sp>
        <p:nvSpPr>
          <p:cNvPr id="1398797" name="矩形 1398796"/>
          <p:cNvSpPr/>
          <p:nvPr/>
        </p:nvSpPr>
        <p:spPr>
          <a:xfrm>
            <a:off x="1687830" y="1557338"/>
            <a:ext cx="2621280" cy="460375"/>
          </a:xfrm>
          <a:prstGeom prst="rect">
            <a:avLst/>
          </a:prstGeom>
          <a:noFill/>
          <a:ln w="9525">
            <a:noFill/>
          </a:ln>
        </p:spPr>
        <p:txBody>
          <a:bodyPr wrap="none" anchor="t" anchorCtr="0">
            <a:spAutoFit/>
          </a:bodyPr>
          <a:p>
            <a:pPr>
              <a:buFont typeface="Wingdings" panose="05000000000000000000" pitchFamily="2" charset="2"/>
            </a:pPr>
            <a:r>
              <a:rPr lang="zh-CN" altLang="en-US" sz="2400" dirty="0">
                <a:latin typeface="Arial" panose="020B0604020202020204" pitchFamily="34" charset="0"/>
                <a:ea typeface="宋体" panose="02010600030101010101" pitchFamily="2" charset="-122"/>
              </a:rPr>
              <a:t>形形色色的计算机</a:t>
            </a:r>
            <a:endParaRPr lang="zh-CN" altLang="en-US" sz="2400" dirty="0">
              <a:latin typeface="Arial" panose="020B0604020202020204" pitchFamily="34" charset="0"/>
              <a:ea typeface="宋体" panose="02010600030101010101" pitchFamily="2" charset="-122"/>
            </a:endParaRPr>
          </a:p>
        </p:txBody>
      </p:sp>
      <p:sp>
        <p:nvSpPr>
          <p:cNvPr id="2" name="Text Box 16"/>
          <p:cNvSpPr txBox="1"/>
          <p:nvPr/>
        </p:nvSpPr>
        <p:spPr>
          <a:xfrm>
            <a:off x="163513" y="182880"/>
            <a:ext cx="4021137" cy="822325"/>
          </a:xfrm>
          <a:prstGeom prst="rect">
            <a:avLst/>
          </a:prstGeom>
          <a:solidFill>
            <a:schemeClr val="bg1">
              <a:lumMod val="85000"/>
              <a:alpha val="42000"/>
            </a:schemeClr>
          </a:solidFill>
          <a:ln w="9525">
            <a:noFill/>
          </a:ln>
        </p:spPr>
        <p:txBody>
          <a:bodyPr wrap="none">
            <a:spAutoFit/>
          </a:bodyPr>
          <a:p>
            <a:pPr>
              <a:lnSpc>
                <a:spcPct val="120000"/>
              </a:lnSpc>
            </a:pPr>
            <a:r>
              <a:rPr lang="zh-CN" altLang="en-US" sz="2000" dirty="0">
                <a:solidFill>
                  <a:srgbClr val="0070C0"/>
                </a:solidFill>
                <a:latin typeface="Arial" panose="020B0604020202020204" pitchFamily="34" charset="0"/>
                <a:ea typeface="华文中宋" panose="02010600040101010101" pitchFamily="2" charset="-122"/>
              </a:rPr>
              <a:t>计算机是什么</a:t>
            </a:r>
            <a:r>
              <a:rPr lang="en-US" altLang="zh-CN" sz="2000">
                <a:solidFill>
                  <a:srgbClr val="0070C0"/>
                </a:solidFill>
                <a:latin typeface="Arial" panose="020B0604020202020204" pitchFamily="34" charset="0"/>
                <a:ea typeface="华文中宋" panose="02010600040101010101" pitchFamily="2" charset="-122"/>
              </a:rPr>
              <a:t>?</a:t>
            </a:r>
            <a:endParaRPr lang="en-US" altLang="zh-CN" sz="2000">
              <a:solidFill>
                <a:srgbClr val="0070C0"/>
              </a:solidFill>
              <a:latin typeface="Arial" panose="020B0604020202020204" pitchFamily="34" charset="0"/>
              <a:ea typeface="华文中宋" panose="02010600040101010101" pitchFamily="2" charset="-122"/>
            </a:endParaRPr>
          </a:p>
          <a:p>
            <a:pPr>
              <a:lnSpc>
                <a:spcPct val="120000"/>
              </a:lnSpc>
            </a:pPr>
            <a:r>
              <a:rPr lang="en-US" altLang="zh-CN" sz="2000">
                <a:solidFill>
                  <a:srgbClr val="0070C0"/>
                </a:solidFill>
                <a:latin typeface="Arial" panose="020B0604020202020204" pitchFamily="34" charset="0"/>
                <a:ea typeface="华文中宋" panose="02010600040101010101" pitchFamily="2" charset="-122"/>
              </a:rPr>
              <a:t>(1) </a:t>
            </a:r>
            <a:r>
              <a:rPr lang="zh-CN" altLang="en-US" sz="2000" dirty="0">
                <a:solidFill>
                  <a:srgbClr val="0070C0"/>
                </a:solidFill>
                <a:latin typeface="Arial" panose="020B0604020202020204" pitchFamily="34" charset="0"/>
                <a:ea typeface="华文中宋" panose="02010600040101010101" pitchFamily="2" charset="-122"/>
              </a:rPr>
              <a:t>计算机与各种设备中的计算机</a:t>
            </a:r>
            <a:r>
              <a:rPr lang="en-US" altLang="zh-CN" sz="2000">
                <a:solidFill>
                  <a:srgbClr val="0070C0"/>
                </a:solidFill>
                <a:latin typeface="Arial" panose="020B0604020202020204" pitchFamily="34" charset="0"/>
                <a:ea typeface="华文中宋" panose="02010600040101010101" pitchFamily="2" charset="-122"/>
              </a:rPr>
              <a:t>?</a:t>
            </a:r>
            <a:endParaRPr lang="en-US" altLang="zh-CN" sz="2000">
              <a:solidFill>
                <a:srgbClr val="0070C0"/>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9">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00834" name="Picture 4"/>
          <p:cNvPicPr>
            <a:picLocks noChangeAspect="1"/>
          </p:cNvPicPr>
          <p:nvPr/>
        </p:nvPicPr>
        <p:blipFill>
          <a:blip r:embed="rId1"/>
          <a:stretch>
            <a:fillRect/>
          </a:stretch>
        </p:blipFill>
        <p:spPr>
          <a:xfrm>
            <a:off x="6994525" y="4595813"/>
            <a:ext cx="3529013" cy="2052637"/>
          </a:xfrm>
          <a:prstGeom prst="rect">
            <a:avLst/>
          </a:prstGeom>
          <a:noFill/>
          <a:ln w="12700">
            <a:noFill/>
          </a:ln>
        </p:spPr>
      </p:pic>
      <p:pic>
        <p:nvPicPr>
          <p:cNvPr id="1400835" name="图片 1400834"/>
          <p:cNvPicPr>
            <a:picLocks noChangeAspect="1"/>
          </p:cNvPicPr>
          <p:nvPr/>
        </p:nvPicPr>
        <p:blipFill>
          <a:blip r:embed="rId2"/>
          <a:stretch>
            <a:fillRect/>
          </a:stretch>
        </p:blipFill>
        <p:spPr>
          <a:xfrm>
            <a:off x="1938338" y="1600200"/>
            <a:ext cx="2339975" cy="3092450"/>
          </a:xfrm>
          <a:prstGeom prst="rect">
            <a:avLst/>
          </a:prstGeom>
          <a:noFill/>
          <a:ln w="9525">
            <a:noFill/>
          </a:ln>
        </p:spPr>
      </p:pic>
      <p:pic>
        <p:nvPicPr>
          <p:cNvPr id="1400836" name="图片 1400835"/>
          <p:cNvPicPr>
            <a:picLocks noChangeAspect="1"/>
          </p:cNvPicPr>
          <p:nvPr/>
        </p:nvPicPr>
        <p:blipFill>
          <a:blip r:embed="rId3"/>
          <a:stretch>
            <a:fillRect/>
          </a:stretch>
        </p:blipFill>
        <p:spPr>
          <a:xfrm>
            <a:off x="8226425" y="1527175"/>
            <a:ext cx="2036763" cy="3051175"/>
          </a:xfrm>
          <a:prstGeom prst="rect">
            <a:avLst/>
          </a:prstGeom>
          <a:noFill/>
          <a:ln w="9525">
            <a:noFill/>
          </a:ln>
        </p:spPr>
      </p:pic>
      <p:pic>
        <p:nvPicPr>
          <p:cNvPr id="1400837" name="图片 1400836"/>
          <p:cNvPicPr>
            <a:picLocks noChangeAspect="1"/>
          </p:cNvPicPr>
          <p:nvPr/>
        </p:nvPicPr>
        <p:blipFill>
          <a:blip r:embed="rId4"/>
          <a:stretch>
            <a:fillRect/>
          </a:stretch>
        </p:blipFill>
        <p:spPr>
          <a:xfrm>
            <a:off x="1609725" y="4568825"/>
            <a:ext cx="3201988" cy="2332038"/>
          </a:xfrm>
          <a:prstGeom prst="rect">
            <a:avLst/>
          </a:prstGeom>
          <a:noFill/>
          <a:ln w="9525">
            <a:noFill/>
          </a:ln>
        </p:spPr>
      </p:pic>
      <p:pic>
        <p:nvPicPr>
          <p:cNvPr id="1400838" name="Picture 7" descr="DSCN3885"/>
          <p:cNvPicPr>
            <a:picLocks noChangeAspect="1"/>
          </p:cNvPicPr>
          <p:nvPr/>
        </p:nvPicPr>
        <p:blipFill>
          <a:blip r:embed="rId5"/>
          <a:stretch>
            <a:fillRect/>
          </a:stretch>
        </p:blipFill>
        <p:spPr>
          <a:xfrm>
            <a:off x="4584700" y="1581150"/>
            <a:ext cx="3386138" cy="2247900"/>
          </a:xfrm>
          <a:prstGeom prst="rect">
            <a:avLst/>
          </a:prstGeom>
          <a:noFill/>
          <a:ln w="28575" cap="flat" cmpd="sng">
            <a:solidFill>
              <a:srgbClr val="000000"/>
            </a:solidFill>
            <a:prstDash val="solid"/>
            <a:miter/>
            <a:headEnd type="none" w="med" len="med"/>
            <a:tailEnd type="none" w="med" len="med"/>
          </a:ln>
        </p:spPr>
      </p:pic>
      <p:pic>
        <p:nvPicPr>
          <p:cNvPr id="1400839" name="图片 1400838"/>
          <p:cNvPicPr>
            <a:picLocks noChangeAspect="1"/>
          </p:cNvPicPr>
          <p:nvPr/>
        </p:nvPicPr>
        <p:blipFill>
          <a:blip r:embed="rId6">
            <a:clrChange>
              <a:clrFrom>
                <a:srgbClr val="FFFFFF"/>
              </a:clrFrom>
              <a:clrTo>
                <a:srgbClr val="FFFFFF">
                  <a:alpha val="0"/>
                </a:srgbClr>
              </a:clrTo>
            </a:clrChange>
          </a:blip>
          <a:stretch>
            <a:fillRect/>
          </a:stretch>
        </p:blipFill>
        <p:spPr>
          <a:xfrm>
            <a:off x="3943985" y="2555875"/>
            <a:ext cx="4196715" cy="4165600"/>
          </a:xfrm>
          <a:prstGeom prst="rect">
            <a:avLst/>
          </a:prstGeom>
          <a:noFill/>
          <a:ln w="9525">
            <a:noFill/>
          </a:ln>
        </p:spPr>
      </p:pic>
      <p:sp>
        <p:nvSpPr>
          <p:cNvPr id="1400840" name="矩形 1400839"/>
          <p:cNvSpPr/>
          <p:nvPr/>
        </p:nvSpPr>
        <p:spPr>
          <a:xfrm>
            <a:off x="6994525" y="787718"/>
            <a:ext cx="2621280" cy="460375"/>
          </a:xfrm>
          <a:prstGeom prst="rect">
            <a:avLst/>
          </a:prstGeom>
          <a:noFill/>
          <a:ln w="9525">
            <a:noFill/>
          </a:ln>
        </p:spPr>
        <p:txBody>
          <a:bodyPr wrap="none" anchor="t" anchorCtr="0">
            <a:spAutoFit/>
          </a:bodyPr>
          <a:p>
            <a:pPr>
              <a:buFont typeface="Wingdings" panose="05000000000000000000" pitchFamily="2" charset="2"/>
            </a:pPr>
            <a:r>
              <a:rPr lang="zh-CN" altLang="en-US" sz="2400" dirty="0">
                <a:latin typeface="Arial" panose="020B0604020202020204" pitchFamily="34" charset="0"/>
                <a:ea typeface="宋体" panose="02010600030101010101" pitchFamily="2" charset="-122"/>
              </a:rPr>
              <a:t>形形色色的计算机</a:t>
            </a:r>
            <a:endParaRPr lang="zh-CN" altLang="en-US" sz="2400" dirty="0">
              <a:latin typeface="Arial" panose="020B0604020202020204" pitchFamily="34" charset="0"/>
              <a:ea typeface="宋体" panose="02010600030101010101" pitchFamily="2" charset="-122"/>
            </a:endParaRPr>
          </a:p>
        </p:txBody>
      </p:sp>
      <p:sp>
        <p:nvSpPr>
          <p:cNvPr id="2" name="Text Box 16"/>
          <p:cNvSpPr txBox="1"/>
          <p:nvPr/>
        </p:nvSpPr>
        <p:spPr>
          <a:xfrm>
            <a:off x="374968" y="211455"/>
            <a:ext cx="3005137" cy="822325"/>
          </a:xfrm>
          <a:prstGeom prst="rect">
            <a:avLst/>
          </a:prstGeom>
          <a:solidFill>
            <a:schemeClr val="bg2">
              <a:alpha val="64000"/>
            </a:schemeClr>
          </a:solid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计算机是什么</a:t>
            </a:r>
            <a:r>
              <a:rPr lang="en-US" altLang="zh-CN" sz="2000">
                <a:solidFill>
                  <a:srgbClr val="FF0000"/>
                </a:solidFill>
                <a:latin typeface="Arial" panose="020B0604020202020204" pitchFamily="34" charset="0"/>
                <a:ea typeface="华文中宋" panose="02010600040101010101" pitchFamily="2" charset="-122"/>
              </a:rPr>
              <a:t>?</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(2) </a:t>
            </a:r>
            <a:r>
              <a:rPr lang="zh-CN" altLang="en-US" sz="2000" dirty="0">
                <a:solidFill>
                  <a:srgbClr val="FF0000"/>
                </a:solidFill>
                <a:latin typeface="Arial" panose="020B0604020202020204" pitchFamily="34" charset="0"/>
                <a:ea typeface="华文中宋" panose="02010600040101010101" pitchFamily="2" charset="-122"/>
              </a:rPr>
              <a:t>各种应用中的计算机</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7">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02883" name="图片 1402882"/>
          <p:cNvPicPr>
            <a:picLocks noChangeAspect="1"/>
          </p:cNvPicPr>
          <p:nvPr/>
        </p:nvPicPr>
        <p:blipFill>
          <a:blip r:embed="rId1"/>
          <a:stretch>
            <a:fillRect/>
          </a:stretch>
        </p:blipFill>
        <p:spPr>
          <a:xfrm>
            <a:off x="2709863" y="2552700"/>
            <a:ext cx="6788150" cy="4124325"/>
          </a:xfrm>
          <a:prstGeom prst="rect">
            <a:avLst/>
          </a:prstGeom>
          <a:noFill/>
          <a:ln w="76200" cap="flat" cmpd="sng">
            <a:solidFill>
              <a:schemeClr val="accent2"/>
            </a:solidFill>
            <a:prstDash val="solid"/>
            <a:miter/>
            <a:headEnd type="none" w="med" len="med"/>
            <a:tailEnd type="none" w="med" len="med"/>
          </a:ln>
        </p:spPr>
      </p:pic>
      <p:sp>
        <p:nvSpPr>
          <p:cNvPr id="1402884" name="矩形 1402883" descr="白色大理石"/>
          <p:cNvSpPr/>
          <p:nvPr/>
        </p:nvSpPr>
        <p:spPr>
          <a:xfrm>
            <a:off x="4137025" y="1987550"/>
            <a:ext cx="4343400" cy="4318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a:r>
              <a:rPr lang="zh-CN" altLang="en-US" sz="3600">
                <a:blipFill rotWithShape="0">
                  <a:blip r:embed="rId2"/>
                </a:blipFill>
                <a:latin typeface="宋体" panose="02010600030101010101" pitchFamily="2" charset="-122"/>
                <a:ea typeface="宋体" panose="02010600030101010101" pitchFamily="2" charset="-122"/>
              </a:rPr>
              <a:t>软件正在占领全世界 </a:t>
            </a:r>
            <a:endParaRPr lang="zh-CN" altLang="en-US" sz="3600">
              <a:blipFill rotWithShape="0">
                <a:blip r:embed="rId2"/>
              </a:blipFill>
              <a:latin typeface="宋体" panose="02010600030101010101" pitchFamily="2" charset="-122"/>
              <a:ea typeface="宋体" panose="02010600030101010101" pitchFamily="2" charset="-122"/>
            </a:endParaRPr>
          </a:p>
        </p:txBody>
      </p:sp>
      <p:sp>
        <p:nvSpPr>
          <p:cNvPr id="1402885" name="矩形 1402884"/>
          <p:cNvSpPr/>
          <p:nvPr/>
        </p:nvSpPr>
        <p:spPr>
          <a:xfrm>
            <a:off x="0" y="2419033"/>
            <a:ext cx="2621280" cy="460375"/>
          </a:xfrm>
          <a:prstGeom prst="rect">
            <a:avLst/>
          </a:prstGeom>
          <a:noFill/>
          <a:ln w="9525">
            <a:noFill/>
          </a:ln>
        </p:spPr>
        <p:txBody>
          <a:bodyPr wrap="none" anchor="t" anchorCtr="0">
            <a:spAutoFit/>
          </a:bodyPr>
          <a:p>
            <a:pPr>
              <a:buFont typeface="Wingdings" panose="05000000000000000000" pitchFamily="2" charset="2"/>
            </a:pPr>
            <a:r>
              <a:rPr lang="zh-CN" altLang="en-US" sz="2400" dirty="0">
                <a:latin typeface="Arial" panose="020B0604020202020204" pitchFamily="34" charset="0"/>
                <a:ea typeface="宋体" panose="02010600030101010101" pitchFamily="2" charset="-122"/>
              </a:rPr>
              <a:t>形形色色的计算机</a:t>
            </a:r>
            <a:endParaRPr lang="zh-CN" altLang="en-US" sz="2400" dirty="0">
              <a:latin typeface="Arial" panose="020B0604020202020204" pitchFamily="34" charset="0"/>
              <a:ea typeface="宋体" panose="02010600030101010101" pitchFamily="2" charset="-122"/>
            </a:endParaRPr>
          </a:p>
        </p:txBody>
      </p:sp>
      <p:sp>
        <p:nvSpPr>
          <p:cNvPr id="1402886" name="Text Box 16"/>
          <p:cNvSpPr txBox="1"/>
          <p:nvPr/>
        </p:nvSpPr>
        <p:spPr>
          <a:xfrm>
            <a:off x="1687513" y="0"/>
            <a:ext cx="3935730" cy="829945"/>
          </a:xfrm>
          <a:prstGeom prst="rect">
            <a:avLst/>
          </a:prstGeom>
          <a:noFill/>
          <a:ln w="9525">
            <a:noFill/>
          </a:ln>
        </p:spPr>
        <p:txBody>
          <a:bodyPr wrap="none">
            <a:spAutoFit/>
          </a:bodyPr>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计算机是什么</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(3)</a:t>
            </a:r>
            <a:r>
              <a:rPr lang="zh-CN" altLang="en-US" sz="2000" dirty="0">
                <a:solidFill>
                  <a:schemeClr val="bg1"/>
                </a:solidFill>
                <a:latin typeface="Arial" panose="020B0604020202020204" pitchFamily="34" charset="0"/>
                <a:ea typeface="华文中宋" panose="02010600040101010101" pitchFamily="2" charset="-122"/>
              </a:rPr>
              <a:t>计算机除了硬件，还包括软件</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sp>
        <p:nvSpPr>
          <p:cNvPr id="2" name="Text Box 16"/>
          <p:cNvSpPr txBox="1"/>
          <p:nvPr/>
        </p:nvSpPr>
        <p:spPr>
          <a:xfrm>
            <a:off x="163513" y="264160"/>
            <a:ext cx="3951287" cy="822325"/>
          </a:xfrm>
          <a:prstGeom prst="rect">
            <a:avLst/>
          </a:prstGeom>
          <a:gradFill>
            <a:gsLst>
              <a:gs pos="0">
                <a:srgbClr val="FE4444"/>
              </a:gs>
              <a:gs pos="100000">
                <a:srgbClr val="832B2B"/>
              </a:gs>
            </a:gsLst>
            <a:lin ang="5400000" scaled="0"/>
          </a:gradFill>
          <a:ln w="9525">
            <a:noFill/>
          </a:ln>
        </p:spPr>
        <p:txBody>
          <a:bodyPr wrap="none">
            <a:spAutoFit/>
          </a:bodyPr>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计算机是什么</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(3)</a:t>
            </a:r>
            <a:r>
              <a:rPr lang="zh-CN" altLang="en-US" sz="2000" dirty="0">
                <a:solidFill>
                  <a:schemeClr val="bg1"/>
                </a:solidFill>
                <a:latin typeface="Arial" panose="020B0604020202020204" pitchFamily="34" charset="0"/>
                <a:ea typeface="华文中宋" panose="02010600040101010101" pitchFamily="2" charset="-122"/>
              </a:rPr>
              <a:t>计算机除了硬件，还包括软件</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04930" name="组合 1404929"/>
          <p:cNvGrpSpPr/>
          <p:nvPr/>
        </p:nvGrpSpPr>
        <p:grpSpPr>
          <a:xfrm>
            <a:off x="3420745" y="5228590"/>
            <a:ext cx="8537575" cy="516646"/>
            <a:chOff x="641" y="3220"/>
            <a:chExt cx="4590" cy="334"/>
          </a:xfrm>
        </p:grpSpPr>
        <p:sp>
          <p:nvSpPr>
            <p:cNvPr id="1404931" name="立方体 1404930"/>
            <p:cNvSpPr/>
            <p:nvPr/>
          </p:nvSpPr>
          <p:spPr>
            <a:xfrm>
              <a:off x="641" y="3220"/>
              <a:ext cx="4419" cy="293"/>
            </a:xfrm>
            <a:prstGeom prst="cube">
              <a:avLst>
                <a:gd name="adj" fmla="val 25000"/>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32" name="文本框 1404931"/>
            <p:cNvSpPr txBox="1"/>
            <p:nvPr/>
          </p:nvSpPr>
          <p:spPr>
            <a:xfrm>
              <a:off x="956" y="3316"/>
              <a:ext cx="4275" cy="238"/>
            </a:xfrm>
            <a:prstGeom prst="rect">
              <a:avLst/>
            </a:prstGeom>
            <a:noFill/>
            <a:ln w="12700">
              <a:noFill/>
            </a:ln>
          </p:spPr>
          <p:txBody>
            <a:bodyPr wrap="square" anchor="t" anchorCtr="0">
              <a:spAutoFit/>
            </a:bodyPr>
            <a:p>
              <a:r>
                <a:rPr lang="zh-CN" altLang="en-US" dirty="0">
                  <a:latin typeface="Arial" panose="020B0604020202020204" pitchFamily="34" charset="0"/>
                  <a:ea typeface="宋体" panose="02010600030101010101" pitchFamily="2" charset="-122"/>
                </a:rPr>
                <a:t>操作系统</a:t>
              </a:r>
              <a:r>
                <a:rPr lang="en-US" altLang="zh-CN">
                  <a:latin typeface="Arial" panose="020B0604020202020204" pitchFamily="34" charset="0"/>
                  <a:ea typeface="宋体" panose="02010600030101010101" pitchFamily="2" charset="-122"/>
                </a:rPr>
                <a:t>OS:</a:t>
              </a:r>
              <a:r>
                <a:rPr lang="zh-CN" altLang="en-US" dirty="0">
                  <a:latin typeface="Arial" panose="020B0604020202020204" pitchFamily="34" charset="0"/>
                  <a:ea typeface="宋体" panose="02010600030101010101" pitchFamily="2" charset="-122"/>
                </a:rPr>
                <a:t>分时</a:t>
              </a:r>
              <a:r>
                <a:rPr lang="en-US" altLang="zh-CN">
                  <a:latin typeface="Arial" panose="020B0604020202020204" pitchFamily="34" charset="0"/>
                  <a:ea typeface="宋体" panose="02010600030101010101" pitchFamily="2" charset="-122"/>
                </a:rPr>
                <a:t>OS,</a:t>
              </a:r>
              <a:r>
                <a:rPr lang="zh-CN" altLang="en-US" dirty="0">
                  <a:latin typeface="Arial" panose="020B0604020202020204" pitchFamily="34" charset="0"/>
                  <a:ea typeface="宋体" panose="02010600030101010101" pitchFamily="2" charset="-122"/>
                </a:rPr>
                <a:t>实时</a:t>
              </a:r>
              <a:r>
                <a:rPr lang="en-US" altLang="zh-CN">
                  <a:latin typeface="Arial" panose="020B0604020202020204" pitchFamily="34" charset="0"/>
                  <a:ea typeface="宋体" panose="02010600030101010101" pitchFamily="2" charset="-122"/>
                </a:rPr>
                <a:t>OS, </a:t>
              </a:r>
              <a:r>
                <a:rPr lang="zh-CN" altLang="en-US" dirty="0">
                  <a:latin typeface="Arial" panose="020B0604020202020204" pitchFamily="34" charset="0"/>
                  <a:ea typeface="宋体" panose="02010600030101010101" pitchFamily="2" charset="-122"/>
                </a:rPr>
                <a:t>网络</a:t>
              </a:r>
              <a:r>
                <a:rPr lang="en-US" altLang="zh-CN">
                  <a:latin typeface="Arial" panose="020B0604020202020204" pitchFamily="34" charset="0"/>
                  <a:ea typeface="宋体" panose="02010600030101010101" pitchFamily="2" charset="-122"/>
                </a:rPr>
                <a:t>OS,</a:t>
              </a:r>
              <a:r>
                <a:rPr lang="zh-CN" altLang="en-US" dirty="0">
                  <a:latin typeface="Arial" panose="020B0604020202020204" pitchFamily="34" charset="0"/>
                  <a:ea typeface="宋体" panose="02010600030101010101" pitchFamily="2" charset="-122"/>
                </a:rPr>
                <a:t>并行</a:t>
              </a:r>
              <a:r>
                <a:rPr lang="en-US" altLang="zh-CN">
                  <a:latin typeface="Arial" panose="020B0604020202020204" pitchFamily="34" charset="0"/>
                  <a:ea typeface="宋体" panose="02010600030101010101" pitchFamily="2" charset="-122"/>
                </a:rPr>
                <a:t>OS, </a:t>
              </a:r>
              <a:r>
                <a:rPr lang="zh-CN" altLang="en-US" dirty="0">
                  <a:latin typeface="Arial" panose="020B0604020202020204" pitchFamily="34" charset="0"/>
                  <a:ea typeface="宋体" panose="02010600030101010101" pitchFamily="2" charset="-122"/>
                </a:rPr>
                <a:t>移动</a:t>
              </a:r>
              <a:r>
                <a:rPr lang="en-US" altLang="zh-CN">
                  <a:latin typeface="Arial" panose="020B0604020202020204" pitchFamily="34" charset="0"/>
                  <a:ea typeface="宋体" panose="02010600030101010101" pitchFamily="2" charset="-122"/>
                </a:rPr>
                <a:t>OS,</a:t>
              </a:r>
              <a:r>
                <a:rPr lang="zh-CN" altLang="en-US" dirty="0">
                  <a:latin typeface="Arial" panose="020B0604020202020204" pitchFamily="34" charset="0"/>
                  <a:ea typeface="宋体" panose="02010600030101010101" pitchFamily="2" charset="-122"/>
                </a:rPr>
                <a:t>云</a:t>
              </a:r>
              <a:r>
                <a:rPr lang="en-US" altLang="zh-CN">
                  <a:latin typeface="Arial" panose="020B0604020202020204" pitchFamily="34" charset="0"/>
                  <a:ea typeface="宋体" panose="02010600030101010101" pitchFamily="2" charset="-122"/>
                </a:rPr>
                <a:t>OS, …</a:t>
              </a:r>
              <a:endParaRPr lang="en-US" altLang="zh-CN">
                <a:latin typeface="Arial" panose="020B0604020202020204" pitchFamily="34" charset="0"/>
                <a:ea typeface="宋体" panose="02010600030101010101" pitchFamily="2" charset="-122"/>
              </a:endParaRPr>
            </a:p>
          </p:txBody>
        </p:sp>
      </p:grpSp>
      <p:grpSp>
        <p:nvGrpSpPr>
          <p:cNvPr id="1404933" name="组合 1404932"/>
          <p:cNvGrpSpPr/>
          <p:nvPr/>
        </p:nvGrpSpPr>
        <p:grpSpPr>
          <a:xfrm>
            <a:off x="3418840" y="4826000"/>
            <a:ext cx="8228965" cy="500146"/>
            <a:chOff x="2160" y="3372"/>
            <a:chExt cx="2146" cy="323"/>
          </a:xfrm>
        </p:grpSpPr>
        <p:sp>
          <p:nvSpPr>
            <p:cNvPr id="1404934" name="立方体 1404933"/>
            <p:cNvSpPr/>
            <p:nvPr/>
          </p:nvSpPr>
          <p:spPr>
            <a:xfrm>
              <a:off x="2160" y="3372"/>
              <a:ext cx="2146" cy="294"/>
            </a:xfrm>
            <a:prstGeom prst="cube">
              <a:avLst>
                <a:gd name="adj" fmla="val 25000"/>
              </a:avLst>
            </a:prstGeom>
            <a:solidFill>
              <a:srgbClr val="EAEAEA"/>
            </a:solidFill>
            <a:ln w="12700" cap="flat" cmpd="sng">
              <a:solidFill>
                <a:schemeClr val="bg2"/>
              </a:solidFill>
              <a:prstDash val="solid"/>
              <a:miter/>
              <a:headEnd type="none" w="med" len="med"/>
              <a:tailEnd type="none" w="med" len="med"/>
            </a:ln>
          </p:spPr>
          <p:txBody>
            <a:bodyPr/>
            <a:p>
              <a:endParaRPr lang="zh-CN" altLang="en-US"/>
            </a:p>
          </p:txBody>
        </p:sp>
        <p:sp>
          <p:nvSpPr>
            <p:cNvPr id="1404935" name="文本框 1404934"/>
            <p:cNvSpPr txBox="1"/>
            <p:nvPr/>
          </p:nvSpPr>
          <p:spPr>
            <a:xfrm>
              <a:off x="2187" y="3457"/>
              <a:ext cx="2082" cy="238"/>
            </a:xfrm>
            <a:prstGeom prst="rect">
              <a:avLst/>
            </a:prstGeom>
            <a:noFill/>
            <a:ln w="12700">
              <a:noFill/>
            </a:ln>
          </p:spPr>
          <p:txBody>
            <a:bodyPr wrap="square" anchor="t" anchorCtr="0">
              <a:spAutoFit/>
            </a:bodyPr>
            <a:p>
              <a:pPr algn="ctr"/>
              <a:r>
                <a:rPr lang="zh-CN" altLang="en-US" dirty="0">
                  <a:latin typeface="宋体" panose="02010600030101010101" pitchFamily="2" charset="-122"/>
                  <a:ea typeface="宋体" panose="02010600030101010101" pitchFamily="2" charset="-122"/>
                </a:rPr>
                <a:t>中间件，如应用服务器</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消息中间件</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流程中间件</a:t>
              </a:r>
              <a:r>
                <a:rPr lang="en-US" altLang="zh-CN">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服务中间件</a:t>
              </a:r>
              <a:r>
                <a:rPr lang="en-US" altLang="zh-CN">
                  <a:latin typeface="宋体" panose="02010600030101010101" pitchFamily="2" charset="-122"/>
                  <a:ea typeface="宋体" panose="02010600030101010101" pitchFamily="2" charset="-122"/>
                </a:rPr>
                <a:t>,…</a:t>
              </a:r>
              <a:endParaRPr lang="en-US" altLang="zh-CN">
                <a:latin typeface="宋体" panose="02010600030101010101" pitchFamily="2" charset="-122"/>
                <a:ea typeface="宋体" panose="02010600030101010101" pitchFamily="2" charset="-122"/>
              </a:endParaRPr>
            </a:p>
          </p:txBody>
        </p:sp>
      </p:grpSp>
      <p:grpSp>
        <p:nvGrpSpPr>
          <p:cNvPr id="1404936" name="组合 1404935"/>
          <p:cNvGrpSpPr/>
          <p:nvPr/>
        </p:nvGrpSpPr>
        <p:grpSpPr>
          <a:xfrm>
            <a:off x="3406140" y="5835650"/>
            <a:ext cx="8260715" cy="857287"/>
            <a:chOff x="632" y="3397"/>
            <a:chExt cx="4441" cy="554"/>
          </a:xfrm>
        </p:grpSpPr>
        <p:grpSp>
          <p:nvGrpSpPr>
            <p:cNvPr id="1404937" name="组合 1404936"/>
            <p:cNvGrpSpPr/>
            <p:nvPr/>
          </p:nvGrpSpPr>
          <p:grpSpPr>
            <a:xfrm>
              <a:off x="632" y="3641"/>
              <a:ext cx="4441" cy="310"/>
              <a:chOff x="483" y="3820"/>
              <a:chExt cx="3998" cy="310"/>
            </a:xfrm>
          </p:grpSpPr>
          <p:sp>
            <p:nvSpPr>
              <p:cNvPr id="1404938" name="立方体 1404937"/>
              <p:cNvSpPr/>
              <p:nvPr/>
            </p:nvSpPr>
            <p:spPr>
              <a:xfrm>
                <a:off x="483" y="3820"/>
                <a:ext cx="3998" cy="294"/>
              </a:xfrm>
              <a:prstGeom prst="cube">
                <a:avLst>
                  <a:gd name="adj" fmla="val 25000"/>
                </a:avLst>
              </a:prstGeom>
              <a:solidFill>
                <a:schemeClr val="tx1"/>
              </a:solidFill>
              <a:ln w="12700" cap="flat" cmpd="sng">
                <a:solidFill>
                  <a:schemeClr val="bg2"/>
                </a:solidFill>
                <a:prstDash val="solid"/>
                <a:miter/>
                <a:headEnd type="none" w="med" len="med"/>
                <a:tailEnd type="none" w="med" len="med"/>
              </a:ln>
            </p:spPr>
            <p:txBody>
              <a:bodyPr/>
              <a:p>
                <a:endParaRPr lang="zh-CN" altLang="en-US"/>
              </a:p>
            </p:txBody>
          </p:sp>
          <p:sp>
            <p:nvSpPr>
              <p:cNvPr id="1404939" name="文本框 1404938"/>
              <p:cNvSpPr txBox="1"/>
              <p:nvPr/>
            </p:nvSpPr>
            <p:spPr>
              <a:xfrm>
                <a:off x="2184" y="3872"/>
                <a:ext cx="824" cy="258"/>
              </a:xfrm>
              <a:prstGeom prst="rect">
                <a:avLst/>
              </a:prstGeom>
              <a:noFill/>
              <a:ln w="12700">
                <a:noFill/>
              </a:ln>
            </p:spPr>
            <p:txBody>
              <a:bodyPr wrap="square" anchor="t" anchorCtr="0">
                <a:spAutoFit/>
              </a:bodyPr>
              <a:p>
                <a:r>
                  <a:rPr lang="zh-CN" altLang="en-US" sz="2000" dirty="0">
                    <a:solidFill>
                      <a:schemeClr val="bg1"/>
                    </a:solidFill>
                    <a:latin typeface="宋体" panose="02010600030101010101" pitchFamily="2" charset="-122"/>
                    <a:ea typeface="宋体" panose="02010600030101010101" pitchFamily="2" charset="-122"/>
                  </a:rPr>
                  <a:t>硬件</a:t>
                </a:r>
                <a:r>
                  <a:rPr lang="en-US" altLang="zh-CN" sz="2000">
                    <a:solidFill>
                      <a:schemeClr val="bg1"/>
                    </a:solidFill>
                    <a:latin typeface="宋体" panose="02010600030101010101" pitchFamily="2" charset="-122"/>
                    <a:ea typeface="宋体" panose="02010600030101010101" pitchFamily="2" charset="-122"/>
                  </a:rPr>
                  <a:t>(</a:t>
                </a:r>
                <a:r>
                  <a:rPr lang="zh-CN" altLang="en-US" sz="2000" dirty="0">
                    <a:solidFill>
                      <a:schemeClr val="bg1"/>
                    </a:solidFill>
                    <a:latin typeface="宋体" panose="02010600030101010101" pitchFamily="2" charset="-122"/>
                    <a:ea typeface="宋体" panose="02010600030101010101" pitchFamily="2" charset="-122"/>
                  </a:rPr>
                  <a:t>裸机</a:t>
                </a:r>
                <a:r>
                  <a:rPr lang="en-US" altLang="zh-CN" sz="2000">
                    <a:solidFill>
                      <a:schemeClr val="bg1"/>
                    </a:solidFill>
                    <a:latin typeface="宋体" panose="02010600030101010101" pitchFamily="2" charset="-122"/>
                    <a:ea typeface="宋体" panose="02010600030101010101" pitchFamily="2" charset="-122"/>
                  </a:rPr>
                  <a:t>)</a:t>
                </a:r>
                <a:endParaRPr lang="en-US" altLang="zh-CN" sz="2000">
                  <a:solidFill>
                    <a:schemeClr val="bg1"/>
                  </a:solidFill>
                  <a:latin typeface="宋体" panose="02010600030101010101" pitchFamily="2" charset="-122"/>
                  <a:ea typeface="宋体" panose="02010600030101010101" pitchFamily="2" charset="-122"/>
                </a:endParaRPr>
              </a:p>
            </p:txBody>
          </p:sp>
        </p:grpSp>
        <p:grpSp>
          <p:nvGrpSpPr>
            <p:cNvPr id="1404940" name="组合 1404939"/>
            <p:cNvGrpSpPr/>
            <p:nvPr/>
          </p:nvGrpSpPr>
          <p:grpSpPr>
            <a:xfrm>
              <a:off x="634" y="3397"/>
              <a:ext cx="2130" cy="310"/>
              <a:chOff x="2160" y="3372"/>
              <a:chExt cx="2146" cy="310"/>
            </a:xfrm>
          </p:grpSpPr>
          <p:sp>
            <p:nvSpPr>
              <p:cNvPr id="1404941" name="立方体 1404940"/>
              <p:cNvSpPr/>
              <p:nvPr/>
            </p:nvSpPr>
            <p:spPr>
              <a:xfrm>
                <a:off x="2160" y="3372"/>
                <a:ext cx="2146" cy="294"/>
              </a:xfrm>
              <a:prstGeom prst="cube">
                <a:avLst>
                  <a:gd name="adj" fmla="val 25000"/>
                </a:avLst>
              </a:prstGeom>
              <a:solidFill>
                <a:schemeClr val="tx1"/>
              </a:solidFill>
              <a:ln w="12700" cap="flat" cmpd="sng">
                <a:solidFill>
                  <a:schemeClr val="bg2"/>
                </a:solidFill>
                <a:prstDash val="solid"/>
                <a:miter/>
                <a:headEnd type="none" w="med" len="med"/>
                <a:tailEnd type="none" w="med" len="med"/>
              </a:ln>
            </p:spPr>
            <p:txBody>
              <a:bodyPr/>
              <a:p>
                <a:endParaRPr lang="zh-CN" altLang="en-US"/>
              </a:p>
            </p:txBody>
          </p:sp>
          <p:sp>
            <p:nvSpPr>
              <p:cNvPr id="1404942" name="文本框 1404941"/>
              <p:cNvSpPr txBox="1"/>
              <p:nvPr/>
            </p:nvSpPr>
            <p:spPr>
              <a:xfrm>
                <a:off x="2216" y="3424"/>
                <a:ext cx="1970" cy="258"/>
              </a:xfrm>
              <a:prstGeom prst="rect">
                <a:avLst/>
              </a:prstGeom>
              <a:noFill/>
              <a:ln w="12700">
                <a:noFill/>
              </a:ln>
            </p:spPr>
            <p:txBody>
              <a:bodyPr wrap="square" anchor="t" anchorCtr="0">
                <a:spAutoFit/>
              </a:bodyPr>
              <a:p>
                <a:r>
                  <a:rPr lang="zh-CN" altLang="en-US" sz="2000" dirty="0">
                    <a:solidFill>
                      <a:schemeClr val="bg1"/>
                    </a:solidFill>
                    <a:latin typeface="宋体" panose="02010600030101010101" pitchFamily="2" charset="-122"/>
                    <a:ea typeface="宋体" panose="02010600030101010101" pitchFamily="2" charset="-122"/>
                  </a:rPr>
                  <a:t>嵌入式</a:t>
                </a:r>
                <a:r>
                  <a:rPr lang="en-US" altLang="zh-CN" sz="2000">
                    <a:solidFill>
                      <a:schemeClr val="bg1"/>
                    </a:solidFill>
                    <a:latin typeface="宋体" panose="02010600030101010101" pitchFamily="2" charset="-122"/>
                    <a:ea typeface="宋体" panose="02010600030101010101" pitchFamily="2" charset="-122"/>
                  </a:rPr>
                  <a:t>/</a:t>
                </a:r>
                <a:r>
                  <a:rPr lang="zh-CN" altLang="en-US" sz="2000" dirty="0">
                    <a:solidFill>
                      <a:schemeClr val="bg1"/>
                    </a:solidFill>
                    <a:latin typeface="宋体" panose="02010600030101010101" pitchFamily="2" charset="-122"/>
                    <a:ea typeface="宋体" panose="02010600030101010101" pitchFamily="2" charset="-122"/>
                  </a:rPr>
                  <a:t>移动式</a:t>
                </a:r>
                <a:r>
                  <a:rPr lang="en-US" altLang="zh-CN" sz="2000">
                    <a:solidFill>
                      <a:schemeClr val="bg1"/>
                    </a:solidFill>
                    <a:latin typeface="宋体" panose="02010600030101010101" pitchFamily="2" charset="-122"/>
                    <a:ea typeface="宋体" panose="02010600030101010101" pitchFamily="2" charset="-122"/>
                  </a:rPr>
                  <a:t>(</a:t>
                </a:r>
                <a:r>
                  <a:rPr lang="zh-CN" altLang="en-US" sz="2000" dirty="0">
                    <a:solidFill>
                      <a:schemeClr val="bg1"/>
                    </a:solidFill>
                    <a:latin typeface="宋体" panose="02010600030101010101" pitchFamily="2" charset="-122"/>
                    <a:ea typeface="宋体" panose="02010600030101010101" pitchFamily="2" charset="-122"/>
                  </a:rPr>
                  <a:t>设备裸机</a:t>
                </a:r>
                <a:r>
                  <a:rPr lang="en-US" altLang="zh-CN" sz="2000">
                    <a:solidFill>
                      <a:schemeClr val="bg1"/>
                    </a:solidFill>
                    <a:latin typeface="宋体" panose="02010600030101010101" pitchFamily="2" charset="-122"/>
                    <a:ea typeface="宋体" panose="02010600030101010101" pitchFamily="2" charset="-122"/>
                  </a:rPr>
                  <a:t>)</a:t>
                </a:r>
                <a:endParaRPr lang="en-US" altLang="zh-CN" sz="2000">
                  <a:solidFill>
                    <a:schemeClr val="bg1"/>
                  </a:solidFill>
                  <a:latin typeface="宋体" panose="02010600030101010101" pitchFamily="2" charset="-122"/>
                  <a:ea typeface="宋体" panose="02010600030101010101" pitchFamily="2" charset="-122"/>
                </a:endParaRPr>
              </a:p>
            </p:txBody>
          </p:sp>
        </p:grpSp>
        <p:grpSp>
          <p:nvGrpSpPr>
            <p:cNvPr id="1404943" name="组合 1404942"/>
            <p:cNvGrpSpPr/>
            <p:nvPr/>
          </p:nvGrpSpPr>
          <p:grpSpPr>
            <a:xfrm>
              <a:off x="2927" y="3402"/>
              <a:ext cx="2146" cy="310"/>
              <a:chOff x="2160" y="3372"/>
              <a:chExt cx="2146" cy="310"/>
            </a:xfrm>
          </p:grpSpPr>
          <p:sp>
            <p:nvSpPr>
              <p:cNvPr id="1404944" name="立方体 1404943"/>
              <p:cNvSpPr/>
              <p:nvPr/>
            </p:nvSpPr>
            <p:spPr>
              <a:xfrm>
                <a:off x="2160" y="3372"/>
                <a:ext cx="2146" cy="294"/>
              </a:xfrm>
              <a:prstGeom prst="cube">
                <a:avLst>
                  <a:gd name="adj" fmla="val 25000"/>
                </a:avLst>
              </a:prstGeom>
              <a:solidFill>
                <a:schemeClr val="tx1"/>
              </a:solidFill>
              <a:ln w="12700" cap="flat" cmpd="sng">
                <a:solidFill>
                  <a:schemeClr val="bg2"/>
                </a:solidFill>
                <a:prstDash val="solid"/>
                <a:miter/>
                <a:headEnd type="none" w="med" len="med"/>
                <a:tailEnd type="none" w="med" len="med"/>
              </a:ln>
            </p:spPr>
            <p:txBody>
              <a:bodyPr/>
              <a:p>
                <a:endParaRPr lang="zh-CN" altLang="en-US"/>
              </a:p>
            </p:txBody>
          </p:sp>
          <p:sp>
            <p:nvSpPr>
              <p:cNvPr id="1404945" name="文本框 1404944"/>
              <p:cNvSpPr txBox="1"/>
              <p:nvPr/>
            </p:nvSpPr>
            <p:spPr>
              <a:xfrm>
                <a:off x="2216" y="3424"/>
                <a:ext cx="1955" cy="258"/>
              </a:xfrm>
              <a:prstGeom prst="rect">
                <a:avLst/>
              </a:prstGeom>
              <a:noFill/>
              <a:ln w="12700">
                <a:noFill/>
              </a:ln>
            </p:spPr>
            <p:txBody>
              <a:bodyPr wrap="square" anchor="t" anchorCtr="0">
                <a:spAutoFit/>
              </a:bodyPr>
              <a:p>
                <a:r>
                  <a:rPr lang="zh-CN" altLang="en-US" sz="2000" dirty="0">
                    <a:solidFill>
                      <a:schemeClr val="bg1"/>
                    </a:solidFill>
                    <a:latin typeface="宋体" panose="02010600030101010101" pitchFamily="2" charset="-122"/>
                    <a:ea typeface="宋体" panose="02010600030101010101" pitchFamily="2" charset="-122"/>
                  </a:rPr>
                  <a:t>网络化</a:t>
                </a:r>
                <a:r>
                  <a:rPr lang="en-US" altLang="zh-CN" sz="2000">
                    <a:solidFill>
                      <a:schemeClr val="bg1"/>
                    </a:solidFill>
                    <a:latin typeface="宋体" panose="02010600030101010101" pitchFamily="2" charset="-122"/>
                    <a:ea typeface="宋体" panose="02010600030101010101" pitchFamily="2" charset="-122"/>
                  </a:rPr>
                  <a:t>/</a:t>
                </a:r>
                <a:r>
                  <a:rPr lang="zh-CN" altLang="en-US" sz="2000" dirty="0">
                    <a:solidFill>
                      <a:schemeClr val="bg1"/>
                    </a:solidFill>
                    <a:latin typeface="宋体" panose="02010600030101010101" pitchFamily="2" charset="-122"/>
                    <a:ea typeface="宋体" panose="02010600030101010101" pitchFamily="2" charset="-122"/>
                  </a:rPr>
                  <a:t>互联化</a:t>
                </a:r>
                <a:r>
                  <a:rPr lang="en-US" altLang="zh-CN" sz="2000">
                    <a:solidFill>
                      <a:schemeClr val="bg1"/>
                    </a:solidFill>
                    <a:latin typeface="宋体" panose="02010600030101010101" pitchFamily="2" charset="-122"/>
                    <a:ea typeface="宋体" panose="02010600030101010101" pitchFamily="2" charset="-122"/>
                  </a:rPr>
                  <a:t>—</a:t>
                </a:r>
                <a:r>
                  <a:rPr lang="zh-CN" altLang="en-US" sz="2000" dirty="0">
                    <a:solidFill>
                      <a:schemeClr val="bg1"/>
                    </a:solidFill>
                    <a:latin typeface="宋体" panose="02010600030101010101" pitchFamily="2" charset="-122"/>
                    <a:ea typeface="宋体" panose="02010600030101010101" pitchFamily="2" charset="-122"/>
                  </a:rPr>
                  <a:t>其他硬件</a:t>
                </a:r>
                <a:endParaRPr lang="zh-CN" altLang="en-US" sz="2000" dirty="0">
                  <a:solidFill>
                    <a:schemeClr val="bg1"/>
                  </a:solidFill>
                  <a:latin typeface="宋体" panose="02010600030101010101" pitchFamily="2" charset="-122"/>
                  <a:ea typeface="宋体" panose="02010600030101010101" pitchFamily="2" charset="-122"/>
                </a:endParaRPr>
              </a:p>
            </p:txBody>
          </p:sp>
        </p:grpSp>
      </p:grpSp>
      <p:sp>
        <p:nvSpPr>
          <p:cNvPr id="1404946" name="直接连接符 1404945"/>
          <p:cNvSpPr/>
          <p:nvPr/>
        </p:nvSpPr>
        <p:spPr>
          <a:xfrm>
            <a:off x="2999740" y="5759450"/>
            <a:ext cx="7870825" cy="0"/>
          </a:xfrm>
          <a:prstGeom prst="line">
            <a:avLst/>
          </a:prstGeom>
          <a:ln w="38100" cap="flat" cmpd="sng">
            <a:solidFill>
              <a:schemeClr val="accent2"/>
            </a:solidFill>
            <a:prstDash val="sysDot"/>
            <a:headEnd type="none" w="med" len="med"/>
            <a:tailEnd type="none" w="med" len="med"/>
          </a:ln>
        </p:spPr>
      </p:sp>
      <p:grpSp>
        <p:nvGrpSpPr>
          <p:cNvPr id="1404947" name="组合 1404946"/>
          <p:cNvGrpSpPr/>
          <p:nvPr/>
        </p:nvGrpSpPr>
        <p:grpSpPr>
          <a:xfrm>
            <a:off x="4488815" y="4405630"/>
            <a:ext cx="1675765" cy="488950"/>
            <a:chOff x="655" y="3305"/>
            <a:chExt cx="901" cy="316"/>
          </a:xfrm>
        </p:grpSpPr>
        <p:sp>
          <p:nvSpPr>
            <p:cNvPr id="1404948" name="立方体 1404947"/>
            <p:cNvSpPr/>
            <p:nvPr/>
          </p:nvSpPr>
          <p:spPr>
            <a:xfrm>
              <a:off x="655" y="3305"/>
              <a:ext cx="901" cy="316"/>
            </a:xfrm>
            <a:prstGeom prst="cube">
              <a:avLst>
                <a:gd name="adj" fmla="val 24917"/>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1404949" name="文本框 1404948"/>
            <p:cNvSpPr txBox="1"/>
            <p:nvPr/>
          </p:nvSpPr>
          <p:spPr>
            <a:xfrm>
              <a:off x="678" y="3406"/>
              <a:ext cx="755" cy="198"/>
            </a:xfrm>
            <a:prstGeom prst="rect">
              <a:avLst/>
            </a:prstGeom>
            <a:noFill/>
            <a:ln w="12700">
              <a:noFill/>
            </a:ln>
          </p:spPr>
          <p:txBody>
            <a:bodyPr wrap="square" anchor="t" anchorCtr="0">
              <a:spAutoFit/>
            </a:bodyPr>
            <a:p>
              <a:pPr>
                <a:lnSpc>
                  <a:spcPct val="70000"/>
                </a:lnSpc>
              </a:pPr>
              <a:r>
                <a:rPr lang="zh-CN" altLang="en-US" sz="2000" dirty="0">
                  <a:latin typeface="宋体" panose="02010600030101010101" pitchFamily="2" charset="-122"/>
                  <a:ea typeface="宋体" panose="02010600030101010101" pitchFamily="2" charset="-122"/>
                </a:rPr>
                <a:t>工具软件</a:t>
              </a:r>
              <a:endParaRPr lang="zh-CN" altLang="en-US" sz="2000" dirty="0">
                <a:latin typeface="宋体" panose="02010600030101010101" pitchFamily="2" charset="-122"/>
                <a:ea typeface="宋体" panose="02010600030101010101" pitchFamily="2" charset="-122"/>
              </a:endParaRPr>
            </a:p>
          </p:txBody>
        </p:sp>
      </p:grpSp>
      <p:grpSp>
        <p:nvGrpSpPr>
          <p:cNvPr id="1404950" name="组合 1404949"/>
          <p:cNvGrpSpPr/>
          <p:nvPr/>
        </p:nvGrpSpPr>
        <p:grpSpPr>
          <a:xfrm>
            <a:off x="5836920" y="4410075"/>
            <a:ext cx="2173605" cy="479425"/>
            <a:chOff x="1326" y="2771"/>
            <a:chExt cx="1169" cy="326"/>
          </a:xfrm>
        </p:grpSpPr>
        <p:sp>
          <p:nvSpPr>
            <p:cNvPr id="1404951" name="立方体 1404950"/>
            <p:cNvSpPr/>
            <p:nvPr/>
          </p:nvSpPr>
          <p:spPr>
            <a:xfrm>
              <a:off x="1326" y="2771"/>
              <a:ext cx="1169" cy="326"/>
            </a:xfrm>
            <a:prstGeom prst="cube">
              <a:avLst>
                <a:gd name="adj" fmla="val 25000"/>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1404952" name="文本框 1404951"/>
            <p:cNvSpPr txBox="1"/>
            <p:nvPr/>
          </p:nvSpPr>
          <p:spPr>
            <a:xfrm>
              <a:off x="1331" y="2876"/>
              <a:ext cx="1075" cy="209"/>
            </a:xfrm>
            <a:prstGeom prst="rect">
              <a:avLst/>
            </a:prstGeom>
            <a:noFill/>
            <a:ln w="12700">
              <a:noFill/>
            </a:ln>
          </p:spPr>
          <p:txBody>
            <a:bodyPr wrap="square" anchor="t" anchorCtr="0">
              <a:spAutoFit/>
            </a:bodyPr>
            <a:p>
              <a:pPr>
                <a:lnSpc>
                  <a:spcPct val="70000"/>
                </a:lnSpc>
              </a:pPr>
              <a:r>
                <a:rPr lang="zh-CN" altLang="en-US" sz="2000" dirty="0">
                  <a:latin typeface="宋体" panose="02010600030101010101" pitchFamily="2" charset="-122"/>
                  <a:ea typeface="宋体" panose="02010600030101010101" pitchFamily="2" charset="-122"/>
                </a:rPr>
                <a:t>语言处理系统</a:t>
              </a:r>
              <a:endParaRPr lang="zh-CN" altLang="en-US" sz="2000" dirty="0">
                <a:latin typeface="宋体" panose="02010600030101010101" pitchFamily="2" charset="-122"/>
                <a:ea typeface="宋体" panose="02010600030101010101" pitchFamily="2" charset="-122"/>
              </a:endParaRPr>
            </a:p>
          </p:txBody>
        </p:sp>
      </p:grpSp>
      <p:grpSp>
        <p:nvGrpSpPr>
          <p:cNvPr id="1404953" name="组合 1404952"/>
          <p:cNvGrpSpPr/>
          <p:nvPr/>
        </p:nvGrpSpPr>
        <p:grpSpPr>
          <a:xfrm>
            <a:off x="7637145" y="4411345"/>
            <a:ext cx="2593975" cy="474980"/>
            <a:chOff x="2979" y="2768"/>
            <a:chExt cx="1395" cy="293"/>
          </a:xfrm>
        </p:grpSpPr>
        <p:sp>
          <p:nvSpPr>
            <p:cNvPr id="1404954" name="立方体 1404953"/>
            <p:cNvSpPr/>
            <p:nvPr/>
          </p:nvSpPr>
          <p:spPr>
            <a:xfrm>
              <a:off x="2979" y="2768"/>
              <a:ext cx="1395" cy="293"/>
            </a:xfrm>
            <a:prstGeom prst="cube">
              <a:avLst>
                <a:gd name="adj" fmla="val 25000"/>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1404955" name="文本框 1404954"/>
            <p:cNvSpPr txBox="1"/>
            <p:nvPr/>
          </p:nvSpPr>
          <p:spPr>
            <a:xfrm>
              <a:off x="3019" y="2865"/>
              <a:ext cx="1235" cy="189"/>
            </a:xfrm>
            <a:prstGeom prst="rect">
              <a:avLst/>
            </a:prstGeom>
            <a:noFill/>
            <a:ln w="12700">
              <a:noFill/>
            </a:ln>
          </p:spPr>
          <p:txBody>
            <a:bodyPr wrap="square" anchor="t" anchorCtr="0">
              <a:spAutoFit/>
            </a:bodyPr>
            <a:p>
              <a:pPr>
                <a:lnSpc>
                  <a:spcPct val="70000"/>
                </a:lnSpc>
              </a:pPr>
              <a:r>
                <a:rPr lang="zh-CN" altLang="en-US" sz="2000" dirty="0">
                  <a:latin typeface="宋体" panose="02010600030101010101" pitchFamily="2" charset="-122"/>
                  <a:ea typeface="宋体" panose="02010600030101010101" pitchFamily="2" charset="-122"/>
                </a:rPr>
                <a:t>数据库管理系统</a:t>
              </a:r>
              <a:endParaRPr lang="zh-CN" altLang="en-US" sz="2000" dirty="0">
                <a:latin typeface="宋体" panose="02010600030101010101" pitchFamily="2" charset="-122"/>
                <a:ea typeface="宋体" panose="02010600030101010101" pitchFamily="2" charset="-122"/>
              </a:endParaRPr>
            </a:p>
          </p:txBody>
        </p:sp>
      </p:grpSp>
      <p:grpSp>
        <p:nvGrpSpPr>
          <p:cNvPr id="1404956" name="组合 1404955"/>
          <p:cNvGrpSpPr/>
          <p:nvPr/>
        </p:nvGrpSpPr>
        <p:grpSpPr>
          <a:xfrm>
            <a:off x="3341370" y="3991610"/>
            <a:ext cx="2793365" cy="455295"/>
            <a:chOff x="567" y="1978"/>
            <a:chExt cx="1502" cy="294"/>
          </a:xfrm>
        </p:grpSpPr>
        <p:sp>
          <p:nvSpPr>
            <p:cNvPr id="1404957" name="立方体 1404956"/>
            <p:cNvSpPr/>
            <p:nvPr/>
          </p:nvSpPr>
          <p:spPr>
            <a:xfrm>
              <a:off x="599" y="1978"/>
              <a:ext cx="1451"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58" name="文本框 1404957"/>
            <p:cNvSpPr txBox="1"/>
            <p:nvPr/>
          </p:nvSpPr>
          <p:spPr>
            <a:xfrm>
              <a:off x="567" y="2070"/>
              <a:ext cx="1502" cy="178"/>
            </a:xfrm>
            <a:prstGeom prst="rect">
              <a:avLst/>
            </a:prstGeom>
            <a:noFill/>
            <a:ln w="12700">
              <a:noFill/>
            </a:ln>
          </p:spPr>
          <p:txBody>
            <a:bodyPr>
              <a:spAutoFit/>
            </a:bodyPr>
            <a:p>
              <a:r>
                <a:rPr lang="zh-CN" altLang="en-US" sz="1200" dirty="0">
                  <a:latin typeface="Arial" panose="020B0604020202020204" pitchFamily="34" charset="0"/>
                  <a:ea typeface="宋体" panose="02010600030101010101" pitchFamily="2" charset="-122"/>
                </a:rPr>
                <a:t>计算机辅助设计与制造软件</a:t>
              </a:r>
              <a:r>
                <a:rPr lang="en-US" altLang="zh-CN" sz="1200" err="1">
                  <a:latin typeface="Arial" panose="020B0604020202020204" pitchFamily="34" charset="0"/>
                  <a:ea typeface="宋体" panose="02010600030101010101" pitchFamily="2" charset="-122"/>
                </a:rPr>
                <a:t>CAx</a:t>
              </a:r>
              <a:endParaRPr lang="en-US" altLang="zh-CN" sz="1200">
                <a:latin typeface="Arial" panose="020B0604020202020204" pitchFamily="34" charset="0"/>
                <a:ea typeface="宋体" panose="02010600030101010101" pitchFamily="2" charset="-122"/>
              </a:endParaRPr>
            </a:p>
          </p:txBody>
        </p:sp>
      </p:grpSp>
      <p:grpSp>
        <p:nvGrpSpPr>
          <p:cNvPr id="1404959" name="组合 1404958"/>
          <p:cNvGrpSpPr/>
          <p:nvPr/>
        </p:nvGrpSpPr>
        <p:grpSpPr>
          <a:xfrm>
            <a:off x="3388995" y="3597910"/>
            <a:ext cx="2700655" cy="455295"/>
            <a:chOff x="1637" y="2993"/>
            <a:chExt cx="1410" cy="294"/>
          </a:xfrm>
        </p:grpSpPr>
        <p:sp>
          <p:nvSpPr>
            <p:cNvPr id="1404960" name="立方体 1404959"/>
            <p:cNvSpPr/>
            <p:nvPr/>
          </p:nvSpPr>
          <p:spPr>
            <a:xfrm>
              <a:off x="1637" y="2993"/>
              <a:ext cx="1410"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61" name="文本框 1404960"/>
            <p:cNvSpPr txBox="1"/>
            <p:nvPr/>
          </p:nvSpPr>
          <p:spPr>
            <a:xfrm>
              <a:off x="1637" y="3121"/>
              <a:ext cx="1302" cy="156"/>
            </a:xfrm>
            <a:prstGeom prst="rect">
              <a:avLst/>
            </a:prstGeom>
            <a:noFill/>
            <a:ln w="12700">
              <a:noFill/>
            </a:ln>
          </p:spPr>
          <p:txBody>
            <a:bodyPr wrap="square" anchor="t" anchorCtr="0">
              <a:spAutoFit/>
            </a:bodyPr>
            <a:p>
              <a:pPr>
                <a:lnSpc>
                  <a:spcPct val="70000"/>
                </a:lnSpc>
              </a:pPr>
              <a:r>
                <a:rPr lang="zh-CN" altLang="en-US" sz="1400" dirty="0">
                  <a:latin typeface="Arial" panose="020B0604020202020204" pitchFamily="34" charset="0"/>
                  <a:ea typeface="宋体" panose="02010600030101010101" pitchFamily="2" charset="-122"/>
                </a:rPr>
                <a:t>企业管理软件</a:t>
              </a:r>
              <a:r>
                <a:rPr lang="en-US" altLang="zh-CN" sz="1400">
                  <a:latin typeface="Arial" panose="020B0604020202020204" pitchFamily="34" charset="0"/>
                  <a:ea typeface="宋体" panose="02010600030101010101" pitchFamily="2" charset="-122"/>
                </a:rPr>
                <a:t>ERP&amp;SCM</a:t>
              </a:r>
              <a:endParaRPr lang="en-US" altLang="zh-CN" sz="1400">
                <a:latin typeface="Arial" panose="020B0604020202020204" pitchFamily="34" charset="0"/>
                <a:ea typeface="宋体" panose="02010600030101010101" pitchFamily="2" charset="-122"/>
              </a:endParaRPr>
            </a:p>
          </p:txBody>
        </p:sp>
      </p:grpSp>
      <p:grpSp>
        <p:nvGrpSpPr>
          <p:cNvPr id="1404962" name="组合 1404961"/>
          <p:cNvGrpSpPr/>
          <p:nvPr/>
        </p:nvGrpSpPr>
        <p:grpSpPr>
          <a:xfrm>
            <a:off x="5589270" y="4004310"/>
            <a:ext cx="2793365" cy="455295"/>
            <a:chOff x="567" y="1978"/>
            <a:chExt cx="1502" cy="294"/>
          </a:xfrm>
        </p:grpSpPr>
        <p:sp>
          <p:nvSpPr>
            <p:cNvPr id="1404963" name="立方体 1404962"/>
            <p:cNvSpPr/>
            <p:nvPr/>
          </p:nvSpPr>
          <p:spPr>
            <a:xfrm>
              <a:off x="599" y="1978"/>
              <a:ext cx="1451"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64" name="文本框 1404963"/>
            <p:cNvSpPr txBox="1"/>
            <p:nvPr/>
          </p:nvSpPr>
          <p:spPr>
            <a:xfrm>
              <a:off x="567" y="2070"/>
              <a:ext cx="1502" cy="178"/>
            </a:xfrm>
            <a:prstGeom prst="rect">
              <a:avLst/>
            </a:prstGeom>
            <a:noFill/>
            <a:ln w="12700">
              <a:noFill/>
            </a:ln>
          </p:spPr>
          <p:txBody>
            <a:bodyPr>
              <a:spAutoFit/>
            </a:bodyPr>
            <a:p>
              <a:pPr algn="ctr"/>
              <a:r>
                <a:rPr lang="zh-CN" altLang="en-US" sz="1200" dirty="0">
                  <a:latin typeface="Arial" panose="020B0604020202020204" pitchFamily="34" charset="0"/>
                  <a:ea typeface="宋体" panose="02010600030101010101" pitchFamily="2" charset="-122"/>
                </a:rPr>
                <a:t>电子商务各类软件，网上购物</a:t>
              </a:r>
              <a:endParaRPr lang="zh-CN" altLang="en-US" sz="1200" dirty="0">
                <a:latin typeface="Arial" panose="020B0604020202020204" pitchFamily="34" charset="0"/>
                <a:ea typeface="宋体" panose="02010600030101010101" pitchFamily="2" charset="-122"/>
              </a:endParaRPr>
            </a:p>
          </p:txBody>
        </p:sp>
      </p:grpSp>
      <p:grpSp>
        <p:nvGrpSpPr>
          <p:cNvPr id="1404965" name="组合 1404964"/>
          <p:cNvGrpSpPr/>
          <p:nvPr/>
        </p:nvGrpSpPr>
        <p:grpSpPr>
          <a:xfrm>
            <a:off x="5636895" y="3597910"/>
            <a:ext cx="2713355" cy="455295"/>
            <a:chOff x="1637" y="2993"/>
            <a:chExt cx="1416" cy="294"/>
          </a:xfrm>
        </p:grpSpPr>
        <p:sp>
          <p:nvSpPr>
            <p:cNvPr id="1404966" name="立方体 1404965"/>
            <p:cNvSpPr/>
            <p:nvPr/>
          </p:nvSpPr>
          <p:spPr>
            <a:xfrm>
              <a:off x="1637" y="2993"/>
              <a:ext cx="1410"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67" name="文本框 1404966"/>
            <p:cNvSpPr txBox="1"/>
            <p:nvPr/>
          </p:nvSpPr>
          <p:spPr>
            <a:xfrm>
              <a:off x="1637" y="3116"/>
              <a:ext cx="1416" cy="156"/>
            </a:xfrm>
            <a:prstGeom prst="rect">
              <a:avLst/>
            </a:prstGeom>
            <a:noFill/>
            <a:ln w="12700">
              <a:noFill/>
            </a:ln>
          </p:spPr>
          <p:txBody>
            <a:bodyPr wrap="square" anchor="t" anchorCtr="0">
              <a:spAutoFit/>
            </a:bodyPr>
            <a:p>
              <a:pPr>
                <a:lnSpc>
                  <a:spcPct val="70000"/>
                </a:lnSpc>
              </a:pPr>
              <a:r>
                <a:rPr lang="zh-CN" altLang="en-US" sz="1400" dirty="0">
                  <a:latin typeface="Arial" panose="020B0604020202020204" pitchFamily="34" charset="0"/>
                  <a:ea typeface="宋体" panose="02010600030101010101" pitchFamily="2" charset="-122"/>
                </a:rPr>
                <a:t>各类在线与非在线娱乐软件</a:t>
              </a:r>
              <a:endParaRPr lang="zh-CN" altLang="en-US" sz="1400" dirty="0">
                <a:latin typeface="Arial" panose="020B0604020202020204" pitchFamily="34" charset="0"/>
                <a:ea typeface="宋体" panose="02010600030101010101" pitchFamily="2" charset="-122"/>
              </a:endParaRPr>
            </a:p>
          </p:txBody>
        </p:sp>
      </p:grpSp>
      <p:grpSp>
        <p:nvGrpSpPr>
          <p:cNvPr id="1404968" name="组合 1404967"/>
          <p:cNvGrpSpPr/>
          <p:nvPr/>
        </p:nvGrpSpPr>
        <p:grpSpPr>
          <a:xfrm>
            <a:off x="7837170" y="4004310"/>
            <a:ext cx="3103880" cy="455295"/>
            <a:chOff x="567" y="1978"/>
            <a:chExt cx="1502" cy="294"/>
          </a:xfrm>
        </p:grpSpPr>
        <p:sp>
          <p:nvSpPr>
            <p:cNvPr id="1404969" name="立方体 1404968"/>
            <p:cNvSpPr/>
            <p:nvPr/>
          </p:nvSpPr>
          <p:spPr>
            <a:xfrm>
              <a:off x="599" y="1978"/>
              <a:ext cx="1451"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70" name="文本框 1404969"/>
            <p:cNvSpPr txBox="1"/>
            <p:nvPr/>
          </p:nvSpPr>
          <p:spPr>
            <a:xfrm>
              <a:off x="567" y="2070"/>
              <a:ext cx="1502" cy="178"/>
            </a:xfrm>
            <a:prstGeom prst="rect">
              <a:avLst/>
            </a:prstGeom>
            <a:noFill/>
            <a:ln w="12700">
              <a:noFill/>
            </a:ln>
          </p:spPr>
          <p:txBody>
            <a:bodyPr>
              <a:spAutoFit/>
            </a:bodyPr>
            <a:p>
              <a:pPr algn="ctr"/>
              <a:r>
                <a:rPr lang="zh-CN" altLang="en-US" sz="1200" dirty="0">
                  <a:latin typeface="Arial" panose="020B0604020202020204" pitchFamily="34" charset="0"/>
                  <a:ea typeface="宋体" panose="02010600030101010101" pitchFamily="2" charset="-122"/>
                </a:rPr>
                <a:t>计算类软件</a:t>
              </a:r>
              <a:r>
                <a:rPr lang="en-US" altLang="zh-CN" sz="1200">
                  <a:latin typeface="Arial" panose="020B0604020202020204" pitchFamily="34" charset="0"/>
                  <a:ea typeface="宋体" panose="02010600030101010101" pitchFamily="2" charset="-122"/>
                </a:rPr>
                <a:t>-</a:t>
              </a:r>
              <a:r>
                <a:rPr lang="zh-CN" altLang="en-US" sz="1200" dirty="0">
                  <a:latin typeface="Arial" panose="020B0604020202020204" pitchFamily="34" charset="0"/>
                  <a:ea typeface="宋体" panose="02010600030101010101" pitchFamily="2" charset="-122"/>
                </a:rPr>
                <a:t>生物计算、化学计算等</a:t>
              </a:r>
              <a:endParaRPr lang="zh-CN" altLang="en-US" sz="1200" dirty="0">
                <a:latin typeface="Arial" panose="020B0604020202020204" pitchFamily="34" charset="0"/>
                <a:ea typeface="宋体" panose="02010600030101010101" pitchFamily="2" charset="-122"/>
              </a:endParaRPr>
            </a:p>
          </p:txBody>
        </p:sp>
      </p:grpSp>
      <p:grpSp>
        <p:nvGrpSpPr>
          <p:cNvPr id="1404971" name="组合 1404970"/>
          <p:cNvGrpSpPr/>
          <p:nvPr/>
        </p:nvGrpSpPr>
        <p:grpSpPr>
          <a:xfrm>
            <a:off x="7884795" y="3597910"/>
            <a:ext cx="3013075" cy="455295"/>
            <a:chOff x="1637" y="2993"/>
            <a:chExt cx="1410" cy="294"/>
          </a:xfrm>
        </p:grpSpPr>
        <p:sp>
          <p:nvSpPr>
            <p:cNvPr id="1404972" name="立方体 1404971"/>
            <p:cNvSpPr/>
            <p:nvPr/>
          </p:nvSpPr>
          <p:spPr>
            <a:xfrm>
              <a:off x="1637" y="2993"/>
              <a:ext cx="1410"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73" name="文本框 1404972"/>
            <p:cNvSpPr txBox="1"/>
            <p:nvPr/>
          </p:nvSpPr>
          <p:spPr>
            <a:xfrm>
              <a:off x="1637" y="3121"/>
              <a:ext cx="1400" cy="156"/>
            </a:xfrm>
            <a:prstGeom prst="rect">
              <a:avLst/>
            </a:prstGeom>
            <a:noFill/>
            <a:ln w="12700">
              <a:noFill/>
            </a:ln>
          </p:spPr>
          <p:txBody>
            <a:bodyPr wrap="square" anchor="t" anchorCtr="0">
              <a:spAutoFit/>
            </a:bodyPr>
            <a:p>
              <a:pPr>
                <a:lnSpc>
                  <a:spcPct val="70000"/>
                </a:lnSpc>
              </a:pPr>
              <a:r>
                <a:rPr lang="zh-CN" altLang="en-US" sz="1400" dirty="0">
                  <a:latin typeface="Arial" panose="020B0604020202020204" pitchFamily="34" charset="0"/>
                  <a:ea typeface="宋体" panose="02010600030101010101" pitchFamily="2" charset="-122"/>
                </a:rPr>
                <a:t>嵌入类软件</a:t>
              </a:r>
              <a:r>
                <a:rPr lang="en-US" altLang="zh-CN" sz="1400">
                  <a:latin typeface="Arial" panose="020B0604020202020204" pitchFamily="34" charset="0"/>
                  <a:ea typeface="宋体" panose="02010600030101010101" pitchFamily="2" charset="-122"/>
                </a:rPr>
                <a:t>-</a:t>
              </a:r>
              <a:r>
                <a:rPr lang="zh-CN" altLang="en-US" sz="1400" dirty="0">
                  <a:latin typeface="Arial" panose="020B0604020202020204" pitchFamily="34" charset="0"/>
                  <a:ea typeface="宋体" panose="02010600030101010101" pitchFamily="2" charset="-122"/>
                </a:rPr>
                <a:t>车辆、机床等设备</a:t>
              </a:r>
              <a:endParaRPr lang="zh-CN" altLang="en-US" sz="1400" dirty="0">
                <a:latin typeface="Arial" panose="020B0604020202020204" pitchFamily="34" charset="0"/>
                <a:ea typeface="宋体" panose="02010600030101010101" pitchFamily="2" charset="-122"/>
              </a:endParaRPr>
            </a:p>
          </p:txBody>
        </p:sp>
      </p:grpSp>
      <p:grpSp>
        <p:nvGrpSpPr>
          <p:cNvPr id="1404974" name="组合 1404973"/>
          <p:cNvGrpSpPr/>
          <p:nvPr/>
        </p:nvGrpSpPr>
        <p:grpSpPr>
          <a:xfrm>
            <a:off x="4844415" y="2332990"/>
            <a:ext cx="1590675" cy="1197610"/>
            <a:chOff x="272" y="1058"/>
            <a:chExt cx="855" cy="774"/>
          </a:xfrm>
        </p:grpSpPr>
        <p:sp>
          <p:nvSpPr>
            <p:cNvPr id="20" name="AutoShape 39"/>
            <p:cNvSpPr>
              <a:spLocks noChangeArrowheads="1"/>
            </p:cNvSpPr>
            <p:nvPr/>
          </p:nvSpPr>
          <p:spPr bwMode="gray">
            <a:xfrm>
              <a:off x="272" y="1058"/>
              <a:ext cx="855" cy="77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21" name="Oval 40"/>
            <p:cNvSpPr>
              <a:spLocks noChangeArrowheads="1"/>
            </p:cNvSpPr>
            <p:nvPr/>
          </p:nvSpPr>
          <p:spPr bwMode="gray">
            <a:xfrm>
              <a:off x="343" y="1122"/>
              <a:ext cx="713" cy="647"/>
            </a:xfrm>
            <a:prstGeom prst="ellipse">
              <a:avLst/>
            </a:prstGeom>
            <a:solidFill>
              <a:srgbClr val="003366"/>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6" name="Text Box 84"/>
            <p:cNvSpPr txBox="1">
              <a:spLocks noChangeArrowheads="1"/>
            </p:cNvSpPr>
            <p:nvPr/>
          </p:nvSpPr>
          <p:spPr bwMode="auto">
            <a:xfrm>
              <a:off x="345" y="1282"/>
              <a:ext cx="707" cy="337"/>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云</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404978" name="组合 1404977"/>
          <p:cNvGrpSpPr/>
          <p:nvPr/>
        </p:nvGrpSpPr>
        <p:grpSpPr>
          <a:xfrm>
            <a:off x="6300470" y="2332990"/>
            <a:ext cx="1589405" cy="1197610"/>
            <a:chOff x="1508" y="1059"/>
            <a:chExt cx="855" cy="774"/>
          </a:xfrm>
        </p:grpSpPr>
        <p:sp>
          <p:nvSpPr>
            <p:cNvPr id="14" name="AutoShape 39"/>
            <p:cNvSpPr>
              <a:spLocks noChangeArrowheads="1"/>
            </p:cNvSpPr>
            <p:nvPr/>
          </p:nvSpPr>
          <p:spPr bwMode="gray">
            <a:xfrm>
              <a:off x="1508" y="1059"/>
              <a:ext cx="855" cy="77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5" name="Oval 40"/>
            <p:cNvSpPr>
              <a:spLocks noChangeArrowheads="1"/>
            </p:cNvSpPr>
            <p:nvPr/>
          </p:nvSpPr>
          <p:spPr bwMode="gray">
            <a:xfrm>
              <a:off x="1579" y="1123"/>
              <a:ext cx="713" cy="645"/>
            </a:xfrm>
            <a:prstGeom prst="ellipse">
              <a:avLst/>
            </a:prstGeom>
            <a:solidFill>
              <a:srgbClr val="008000"/>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2" name="Text Box 84"/>
            <p:cNvSpPr txBox="1">
              <a:spLocks noChangeArrowheads="1"/>
            </p:cNvSpPr>
            <p:nvPr/>
          </p:nvSpPr>
          <p:spPr bwMode="auto">
            <a:xfrm>
              <a:off x="1581" y="1148"/>
              <a:ext cx="708" cy="337"/>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大数据</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404982" name="组合 1404981"/>
          <p:cNvGrpSpPr/>
          <p:nvPr/>
        </p:nvGrpSpPr>
        <p:grpSpPr>
          <a:xfrm>
            <a:off x="3390265" y="2332990"/>
            <a:ext cx="1590675" cy="1197610"/>
            <a:chOff x="2642" y="1059"/>
            <a:chExt cx="855" cy="774"/>
          </a:xfrm>
        </p:grpSpPr>
        <p:sp>
          <p:nvSpPr>
            <p:cNvPr id="3" name="AutoShape 39"/>
            <p:cNvSpPr>
              <a:spLocks noChangeArrowheads="1"/>
            </p:cNvSpPr>
            <p:nvPr/>
          </p:nvSpPr>
          <p:spPr bwMode="gray">
            <a:xfrm>
              <a:off x="2642" y="1059"/>
              <a:ext cx="855" cy="77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404984" name="Oval 40"/>
            <p:cNvSpPr/>
            <p:nvPr/>
          </p:nvSpPr>
          <p:spPr>
            <a:xfrm>
              <a:off x="2713" y="1123"/>
              <a:ext cx="713" cy="647"/>
            </a:xfrm>
            <a:prstGeom prst="ellipse">
              <a:avLst/>
            </a:prstGeom>
            <a:solidFill>
              <a:srgbClr val="666699"/>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4" name="Text Box 84"/>
            <p:cNvSpPr txBox="1">
              <a:spLocks noChangeArrowheads="1"/>
            </p:cNvSpPr>
            <p:nvPr/>
          </p:nvSpPr>
          <p:spPr bwMode="auto">
            <a:xfrm>
              <a:off x="2715" y="1283"/>
              <a:ext cx="709" cy="337"/>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服务</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404986" name="组合 1404985"/>
          <p:cNvGrpSpPr/>
          <p:nvPr/>
        </p:nvGrpSpPr>
        <p:grpSpPr>
          <a:xfrm>
            <a:off x="7755890" y="2332355"/>
            <a:ext cx="1590675" cy="1198245"/>
            <a:chOff x="3753" y="1058"/>
            <a:chExt cx="855" cy="775"/>
          </a:xfrm>
        </p:grpSpPr>
        <p:grpSp>
          <p:nvGrpSpPr>
            <p:cNvPr id="1404987" name="Group 38"/>
            <p:cNvGrpSpPr/>
            <p:nvPr/>
          </p:nvGrpSpPr>
          <p:grpSpPr>
            <a:xfrm>
              <a:off x="3753" y="1058"/>
              <a:ext cx="855" cy="775"/>
              <a:chOff x="1474" y="2024"/>
              <a:chExt cx="1661" cy="1661"/>
            </a:xfrm>
          </p:grpSpPr>
          <p:sp>
            <p:nvSpPr>
              <p:cNvPr id="5" name="AutoShape 39"/>
              <p:cNvSpPr>
                <a:spLocks noChangeArrowheads="1"/>
              </p:cNvSpPr>
              <p:nvPr/>
            </p:nvSpPr>
            <p:spPr bwMode="gray">
              <a:xfrm>
                <a:off x="1471" y="2024"/>
                <a:ext cx="1664"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404989" name="Oval 40"/>
              <p:cNvSpPr/>
              <p:nvPr/>
            </p:nvSpPr>
            <p:spPr>
              <a:xfrm>
                <a:off x="1610" y="2179"/>
                <a:ext cx="1387" cy="1387"/>
              </a:xfrm>
              <a:prstGeom prst="ellipse">
                <a:avLst/>
              </a:prstGeom>
              <a:solidFill>
                <a:srgbClr val="336699"/>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grpSp>
        <p:sp>
          <p:nvSpPr>
            <p:cNvPr id="6" name="Text Box 84"/>
            <p:cNvSpPr txBox="1">
              <a:spLocks noChangeArrowheads="1"/>
            </p:cNvSpPr>
            <p:nvPr/>
          </p:nvSpPr>
          <p:spPr bwMode="auto">
            <a:xfrm>
              <a:off x="3842" y="1282"/>
              <a:ext cx="707" cy="338"/>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智能</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404991" name="组合 1404990"/>
          <p:cNvGrpSpPr/>
          <p:nvPr/>
        </p:nvGrpSpPr>
        <p:grpSpPr>
          <a:xfrm>
            <a:off x="9211945" y="2332355"/>
            <a:ext cx="1589405" cy="1198245"/>
            <a:chOff x="3753" y="1058"/>
            <a:chExt cx="855" cy="775"/>
          </a:xfrm>
        </p:grpSpPr>
        <p:grpSp>
          <p:nvGrpSpPr>
            <p:cNvPr id="1404992" name="Group 38"/>
            <p:cNvGrpSpPr/>
            <p:nvPr/>
          </p:nvGrpSpPr>
          <p:grpSpPr>
            <a:xfrm>
              <a:off x="3753" y="1058"/>
              <a:ext cx="855" cy="775"/>
              <a:chOff x="1474" y="2024"/>
              <a:chExt cx="1661" cy="1661"/>
            </a:xfrm>
          </p:grpSpPr>
          <p:sp>
            <p:nvSpPr>
              <p:cNvPr id="7" name="AutoShape 39"/>
              <p:cNvSpPr>
                <a:spLocks noChangeArrowheads="1"/>
              </p:cNvSpPr>
              <p:nvPr/>
            </p:nvSpPr>
            <p:spPr bwMode="gray">
              <a:xfrm>
                <a:off x="1471" y="2024"/>
                <a:ext cx="1664"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404994" name="Oval 40"/>
              <p:cNvSpPr/>
              <p:nvPr/>
            </p:nvSpPr>
            <p:spPr>
              <a:xfrm>
                <a:off x="1610" y="2179"/>
                <a:ext cx="1387" cy="1387"/>
              </a:xfrm>
              <a:prstGeom prst="ellipse">
                <a:avLst/>
              </a:prstGeom>
              <a:solidFill>
                <a:srgbClr val="336699"/>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grpSp>
        <p:sp>
          <p:nvSpPr>
            <p:cNvPr id="8" name="Text Box 84"/>
            <p:cNvSpPr txBox="1">
              <a:spLocks noChangeArrowheads="1"/>
            </p:cNvSpPr>
            <p:nvPr/>
          </p:nvSpPr>
          <p:spPr bwMode="auto">
            <a:xfrm>
              <a:off x="3842" y="1282"/>
              <a:ext cx="707" cy="338"/>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移动</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405007" name="组合 1405006"/>
          <p:cNvGrpSpPr/>
          <p:nvPr/>
        </p:nvGrpSpPr>
        <p:grpSpPr>
          <a:xfrm>
            <a:off x="3411220" y="1796415"/>
            <a:ext cx="8211820" cy="499604"/>
            <a:chOff x="747" y="1119"/>
            <a:chExt cx="4415" cy="323"/>
          </a:xfrm>
        </p:grpSpPr>
        <p:sp>
          <p:nvSpPr>
            <p:cNvPr id="1404997" name="立方体 1404996"/>
            <p:cNvSpPr/>
            <p:nvPr/>
          </p:nvSpPr>
          <p:spPr>
            <a:xfrm>
              <a:off x="747" y="1119"/>
              <a:ext cx="4415" cy="294"/>
            </a:xfrm>
            <a:prstGeom prst="cube">
              <a:avLst>
                <a:gd name="adj" fmla="val 25000"/>
              </a:avLst>
            </a:prstGeom>
            <a:solidFill>
              <a:srgbClr val="EAEAEA"/>
            </a:solidFill>
            <a:ln w="12700" cap="flat" cmpd="sng">
              <a:solidFill>
                <a:schemeClr val="bg2"/>
              </a:solidFill>
              <a:prstDash val="solid"/>
              <a:miter/>
              <a:headEnd type="none" w="med" len="med"/>
              <a:tailEnd type="none" w="med" len="med"/>
            </a:ln>
          </p:spPr>
          <p:txBody>
            <a:bodyPr/>
            <a:p>
              <a:endParaRPr lang="zh-CN" altLang="en-US"/>
            </a:p>
          </p:txBody>
        </p:sp>
        <p:sp>
          <p:nvSpPr>
            <p:cNvPr id="1404998" name="文本框 1404997"/>
            <p:cNvSpPr txBox="1"/>
            <p:nvPr/>
          </p:nvSpPr>
          <p:spPr>
            <a:xfrm>
              <a:off x="885" y="1204"/>
              <a:ext cx="4065" cy="238"/>
            </a:xfrm>
            <a:prstGeom prst="rect">
              <a:avLst/>
            </a:prstGeom>
            <a:noFill/>
            <a:ln w="12700">
              <a:noFill/>
            </a:ln>
          </p:spPr>
          <p:txBody>
            <a:bodyPr>
              <a:spAutoFit/>
            </a:bodyPr>
            <a:p>
              <a:pPr algn="ctr"/>
              <a:r>
                <a:rPr lang="zh-CN" altLang="en-US" dirty="0">
                  <a:latin typeface="宋体" panose="02010600030101010101" pitchFamily="2" charset="-122"/>
                  <a:ea typeface="宋体" panose="02010600030101010101" pitchFamily="2" charset="-122"/>
                </a:rPr>
                <a:t>各行业、各领域企业的计算系统；面向家庭、社会和政府的计算系统</a:t>
              </a:r>
              <a:endParaRPr lang="zh-CN" altLang="en-US" dirty="0">
                <a:latin typeface="宋体" panose="02010600030101010101" pitchFamily="2" charset="-122"/>
                <a:ea typeface="宋体" panose="02010600030101010101" pitchFamily="2" charset="-122"/>
              </a:endParaRPr>
            </a:p>
          </p:txBody>
        </p:sp>
      </p:grpSp>
      <p:sp>
        <p:nvSpPr>
          <p:cNvPr id="1404999" name="左大括号 1404998"/>
          <p:cNvSpPr/>
          <p:nvPr/>
        </p:nvSpPr>
        <p:spPr>
          <a:xfrm>
            <a:off x="3225165" y="1690370"/>
            <a:ext cx="215265" cy="2853055"/>
          </a:xfrm>
          <a:prstGeom prst="leftBrace">
            <a:avLst>
              <a:gd name="adj1" fmla="val 132543"/>
              <a:gd name="adj2" fmla="val 50000"/>
            </a:avLst>
          </a:prstGeom>
          <a:noFill/>
          <a:ln w="38100" cap="flat" cmpd="sng">
            <a:solidFill>
              <a:srgbClr val="FF0000"/>
            </a:solidFill>
            <a:prstDash val="solid"/>
            <a:headEnd type="none" w="med" len="med"/>
            <a:tailEnd type="none" w="med" len="med"/>
          </a:ln>
        </p:spPr>
        <p:txBody>
          <a:bodyPr/>
          <a:p>
            <a:endParaRPr lang="zh-CN" altLang="en-US"/>
          </a:p>
        </p:txBody>
      </p:sp>
      <p:sp>
        <p:nvSpPr>
          <p:cNvPr id="1405000" name="左大括号 1404999"/>
          <p:cNvSpPr/>
          <p:nvPr/>
        </p:nvSpPr>
        <p:spPr>
          <a:xfrm>
            <a:off x="3185795" y="4483100"/>
            <a:ext cx="247015" cy="1252855"/>
          </a:xfrm>
          <a:prstGeom prst="leftBrace">
            <a:avLst>
              <a:gd name="adj1" fmla="val 50751"/>
              <a:gd name="adj2" fmla="val 50000"/>
            </a:avLst>
          </a:prstGeom>
          <a:noFill/>
          <a:ln w="38100" cap="flat" cmpd="sng">
            <a:solidFill>
              <a:schemeClr val="accent2"/>
            </a:solidFill>
            <a:prstDash val="solid"/>
            <a:headEnd type="none" w="med" len="med"/>
            <a:tailEnd type="none" w="med" len="med"/>
          </a:ln>
        </p:spPr>
        <p:txBody>
          <a:bodyPr/>
          <a:p>
            <a:endParaRPr lang="zh-CN" altLang="en-US"/>
          </a:p>
        </p:txBody>
      </p:sp>
      <p:sp>
        <p:nvSpPr>
          <p:cNvPr id="1405001" name="文本框 1405000"/>
          <p:cNvSpPr txBox="1"/>
          <p:nvPr/>
        </p:nvSpPr>
        <p:spPr>
          <a:xfrm>
            <a:off x="2529840" y="4690110"/>
            <a:ext cx="899795" cy="706755"/>
          </a:xfrm>
          <a:prstGeom prst="rect">
            <a:avLst/>
          </a:prstGeom>
          <a:noFill/>
          <a:ln w="9525">
            <a:noFill/>
          </a:ln>
        </p:spPr>
        <p:txBody>
          <a:bodyPr wrap="square">
            <a:spAutoFit/>
          </a:bodyPr>
          <a:p>
            <a:r>
              <a:rPr lang="zh-CN" altLang="en-US" sz="2000" dirty="0">
                <a:latin typeface="Arial" panose="020B0604020202020204" pitchFamily="34" charset="0"/>
                <a:ea typeface="宋体" panose="02010600030101010101" pitchFamily="2" charset="-122"/>
              </a:rPr>
              <a:t>系统软件</a:t>
            </a:r>
            <a:endParaRPr lang="zh-CN" altLang="en-US" sz="2000" dirty="0">
              <a:latin typeface="Arial" panose="020B0604020202020204" pitchFamily="34" charset="0"/>
              <a:ea typeface="宋体" panose="02010600030101010101" pitchFamily="2" charset="-122"/>
            </a:endParaRPr>
          </a:p>
        </p:txBody>
      </p:sp>
      <p:sp>
        <p:nvSpPr>
          <p:cNvPr id="1405002" name="文本框 1405001"/>
          <p:cNvSpPr txBox="1"/>
          <p:nvPr/>
        </p:nvSpPr>
        <p:spPr>
          <a:xfrm>
            <a:off x="2574290" y="2696210"/>
            <a:ext cx="899795" cy="706755"/>
          </a:xfrm>
          <a:prstGeom prst="rect">
            <a:avLst/>
          </a:prstGeom>
          <a:noFill/>
          <a:ln w="9525">
            <a:noFill/>
          </a:ln>
        </p:spPr>
        <p:txBody>
          <a:bodyPr wrap="square">
            <a:spAutoFit/>
          </a:bodyPr>
          <a:p>
            <a:r>
              <a:rPr lang="zh-CN" altLang="en-US" sz="2000" dirty="0">
                <a:latin typeface="Arial" panose="020B0604020202020204" pitchFamily="34" charset="0"/>
                <a:ea typeface="宋体" panose="02010600030101010101" pitchFamily="2" charset="-122"/>
              </a:rPr>
              <a:t>应用软件</a:t>
            </a:r>
            <a:endParaRPr lang="zh-CN" altLang="en-US" sz="2000" dirty="0">
              <a:latin typeface="Arial" panose="020B0604020202020204" pitchFamily="34" charset="0"/>
              <a:ea typeface="宋体" panose="02010600030101010101" pitchFamily="2" charset="-122"/>
            </a:endParaRPr>
          </a:p>
        </p:txBody>
      </p:sp>
      <p:sp>
        <p:nvSpPr>
          <p:cNvPr id="1405004" name="矩形 1405003"/>
          <p:cNvSpPr/>
          <p:nvPr/>
        </p:nvSpPr>
        <p:spPr>
          <a:xfrm>
            <a:off x="119063" y="1356678"/>
            <a:ext cx="3729037" cy="570865"/>
          </a:xfrm>
          <a:prstGeom prst="rect">
            <a:avLst/>
          </a:prstGeom>
          <a:noFill/>
          <a:ln w="9525">
            <a:noFill/>
          </a:ln>
        </p:spPr>
        <p:txBody>
          <a:bodyPr>
            <a:spAutoFit/>
          </a:bodyPr>
          <a:p>
            <a:pPr>
              <a:lnSpc>
                <a:spcPct val="130000"/>
              </a:lnSpc>
              <a:buFont typeface="Wingdings" panose="05000000000000000000" pitchFamily="2" charset="2"/>
            </a:pPr>
            <a:r>
              <a:rPr lang="zh-CN" altLang="en-US" sz="2400" dirty="0">
                <a:solidFill>
                  <a:srgbClr val="000000"/>
                </a:solidFill>
                <a:latin typeface="Arial" panose="020B0604020202020204" pitchFamily="34" charset="0"/>
                <a:ea typeface="宋体" panose="02010600030101010101" pitchFamily="2" charset="-122"/>
              </a:rPr>
              <a:t>计算机：  硬件 </a:t>
            </a:r>
            <a:r>
              <a:rPr lang="en-US" altLang="zh-CN" sz="2400">
                <a:solidFill>
                  <a:srgbClr val="000000"/>
                </a:solidFill>
                <a:latin typeface="Arial" panose="020B0604020202020204" pitchFamily="34" charset="0"/>
                <a:ea typeface="宋体" panose="02010600030101010101" pitchFamily="2" charset="-122"/>
              </a:rPr>
              <a:t>vs. </a:t>
            </a:r>
            <a:r>
              <a:rPr lang="zh-CN" altLang="en-US" sz="2400" dirty="0">
                <a:solidFill>
                  <a:srgbClr val="000000"/>
                </a:solidFill>
                <a:latin typeface="Arial" panose="020B0604020202020204" pitchFamily="34" charset="0"/>
                <a:ea typeface="宋体" panose="02010600030101010101" pitchFamily="2" charset="-122"/>
              </a:rPr>
              <a:t>软件</a:t>
            </a:r>
            <a:endParaRPr lang="zh-CN" altLang="en-US" sz="2400" b="0" dirty="0">
              <a:latin typeface="Arial" panose="020B0604020202020204" pitchFamily="34" charset="0"/>
              <a:ea typeface="宋体" panose="02010600030101010101" pitchFamily="2" charset="-122"/>
            </a:endParaRPr>
          </a:p>
        </p:txBody>
      </p:sp>
      <p:sp>
        <p:nvSpPr>
          <p:cNvPr id="1405005" name="Text Box 16"/>
          <p:cNvSpPr txBox="1"/>
          <p:nvPr/>
        </p:nvSpPr>
        <p:spPr>
          <a:xfrm>
            <a:off x="421323" y="129540"/>
            <a:ext cx="2919730" cy="829945"/>
          </a:xfrm>
          <a:prstGeom prst="rect">
            <a:avLst/>
          </a:prstGeom>
          <a:gradFill>
            <a:gsLst>
              <a:gs pos="0">
                <a:srgbClr val="E30000"/>
              </a:gs>
              <a:gs pos="100000">
                <a:srgbClr val="760303"/>
              </a:gs>
            </a:gsLst>
            <a:lin ang="5400000" scaled="0"/>
          </a:gradFill>
          <a:ln w="9525">
            <a:noFill/>
          </a:ln>
        </p:spPr>
        <p:txBody>
          <a:bodyPr wrap="none">
            <a:spAutoFit/>
          </a:bodyPr>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计算机是什么</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(4)</a:t>
            </a:r>
            <a:r>
              <a:rPr lang="zh-CN" altLang="en-US" sz="2000" dirty="0">
                <a:solidFill>
                  <a:schemeClr val="bg1"/>
                </a:solidFill>
                <a:latin typeface="Arial" panose="020B0604020202020204" pitchFamily="34" charset="0"/>
                <a:ea typeface="华文中宋" panose="02010600040101010101" pitchFamily="2" charset="-122"/>
              </a:rPr>
              <a:t>都有哪些硬件和软件</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9" name="图片 8"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4936"/>
                                        </p:tgtEl>
                                        <p:attrNameLst>
                                          <p:attrName>style.visibility</p:attrName>
                                        </p:attrNameLst>
                                      </p:cBhvr>
                                      <p:to>
                                        <p:strVal val="visible"/>
                                      </p:to>
                                    </p:set>
                                    <p:anim calcmode="lin" valueType="num">
                                      <p:cBhvr additive="base">
                                        <p:cTn id="7" dur="500" fill="hold"/>
                                        <p:tgtEl>
                                          <p:spTgt spid="1404936"/>
                                        </p:tgtEl>
                                        <p:attrNameLst>
                                          <p:attrName>ppt_x</p:attrName>
                                        </p:attrNameLst>
                                      </p:cBhvr>
                                      <p:tavLst>
                                        <p:tav tm="0">
                                          <p:val>
                                            <p:strVal val="#ppt_x"/>
                                          </p:val>
                                        </p:tav>
                                        <p:tav tm="100000">
                                          <p:val>
                                            <p:strVal val="#ppt_x"/>
                                          </p:val>
                                        </p:tav>
                                      </p:tavLst>
                                    </p:anim>
                                    <p:anim calcmode="lin" valueType="num">
                                      <p:cBhvr additive="base">
                                        <p:cTn id="8" dur="500" fill="hold"/>
                                        <p:tgtEl>
                                          <p:spTgt spid="14049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04946"/>
                                        </p:tgtEl>
                                        <p:attrNameLst>
                                          <p:attrName>style.visibility</p:attrName>
                                        </p:attrNameLst>
                                      </p:cBhvr>
                                      <p:to>
                                        <p:strVal val="visible"/>
                                      </p:to>
                                    </p:set>
                                    <p:anim calcmode="lin" valueType="num">
                                      <p:cBhvr additive="base">
                                        <p:cTn id="11" dur="500" fill="hold"/>
                                        <p:tgtEl>
                                          <p:spTgt spid="1404946"/>
                                        </p:tgtEl>
                                        <p:attrNameLst>
                                          <p:attrName>ppt_x</p:attrName>
                                        </p:attrNameLst>
                                      </p:cBhvr>
                                      <p:tavLst>
                                        <p:tav tm="0">
                                          <p:val>
                                            <p:strVal val="#ppt_x"/>
                                          </p:val>
                                        </p:tav>
                                        <p:tav tm="100000">
                                          <p:val>
                                            <p:strVal val="#ppt_x"/>
                                          </p:val>
                                        </p:tav>
                                      </p:tavLst>
                                    </p:anim>
                                    <p:anim calcmode="lin" valueType="num">
                                      <p:cBhvr additive="base">
                                        <p:cTn id="12" dur="500" fill="hold"/>
                                        <p:tgtEl>
                                          <p:spTgt spid="140494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04930"/>
                                        </p:tgtEl>
                                        <p:attrNameLst>
                                          <p:attrName>style.visibility</p:attrName>
                                        </p:attrNameLst>
                                      </p:cBhvr>
                                      <p:to>
                                        <p:strVal val="visible"/>
                                      </p:to>
                                    </p:set>
                                    <p:anim calcmode="lin" valueType="num">
                                      <p:cBhvr additive="base">
                                        <p:cTn id="17" dur="500" fill="hold"/>
                                        <p:tgtEl>
                                          <p:spTgt spid="1404930"/>
                                        </p:tgtEl>
                                        <p:attrNameLst>
                                          <p:attrName>ppt_x</p:attrName>
                                        </p:attrNameLst>
                                      </p:cBhvr>
                                      <p:tavLst>
                                        <p:tav tm="0">
                                          <p:val>
                                            <p:strVal val="#ppt_x"/>
                                          </p:val>
                                        </p:tav>
                                        <p:tav tm="100000">
                                          <p:val>
                                            <p:strVal val="#ppt_x"/>
                                          </p:val>
                                        </p:tav>
                                      </p:tavLst>
                                    </p:anim>
                                    <p:anim calcmode="lin" valueType="num">
                                      <p:cBhvr additive="base">
                                        <p:cTn id="18" dur="500" fill="hold"/>
                                        <p:tgtEl>
                                          <p:spTgt spid="140493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04933"/>
                                        </p:tgtEl>
                                        <p:attrNameLst>
                                          <p:attrName>style.visibility</p:attrName>
                                        </p:attrNameLst>
                                      </p:cBhvr>
                                      <p:to>
                                        <p:strVal val="visible"/>
                                      </p:to>
                                    </p:set>
                                    <p:anim calcmode="lin" valueType="num">
                                      <p:cBhvr additive="base">
                                        <p:cTn id="21" dur="500" fill="hold"/>
                                        <p:tgtEl>
                                          <p:spTgt spid="1404933"/>
                                        </p:tgtEl>
                                        <p:attrNameLst>
                                          <p:attrName>ppt_x</p:attrName>
                                        </p:attrNameLst>
                                      </p:cBhvr>
                                      <p:tavLst>
                                        <p:tav tm="0">
                                          <p:val>
                                            <p:strVal val="#ppt_x"/>
                                          </p:val>
                                        </p:tav>
                                        <p:tav tm="100000">
                                          <p:val>
                                            <p:strVal val="#ppt_x"/>
                                          </p:val>
                                        </p:tav>
                                      </p:tavLst>
                                    </p:anim>
                                    <p:anim calcmode="lin" valueType="num">
                                      <p:cBhvr additive="base">
                                        <p:cTn id="22" dur="500" fill="hold"/>
                                        <p:tgtEl>
                                          <p:spTgt spid="140493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04947"/>
                                        </p:tgtEl>
                                        <p:attrNameLst>
                                          <p:attrName>style.visibility</p:attrName>
                                        </p:attrNameLst>
                                      </p:cBhvr>
                                      <p:to>
                                        <p:strVal val="visible"/>
                                      </p:to>
                                    </p:set>
                                    <p:anim calcmode="lin" valueType="num">
                                      <p:cBhvr additive="base">
                                        <p:cTn id="25" dur="500" fill="hold"/>
                                        <p:tgtEl>
                                          <p:spTgt spid="1404947"/>
                                        </p:tgtEl>
                                        <p:attrNameLst>
                                          <p:attrName>ppt_x</p:attrName>
                                        </p:attrNameLst>
                                      </p:cBhvr>
                                      <p:tavLst>
                                        <p:tav tm="0">
                                          <p:val>
                                            <p:strVal val="#ppt_x"/>
                                          </p:val>
                                        </p:tav>
                                        <p:tav tm="100000">
                                          <p:val>
                                            <p:strVal val="#ppt_x"/>
                                          </p:val>
                                        </p:tav>
                                      </p:tavLst>
                                    </p:anim>
                                    <p:anim calcmode="lin" valueType="num">
                                      <p:cBhvr additive="base">
                                        <p:cTn id="26" dur="500" fill="hold"/>
                                        <p:tgtEl>
                                          <p:spTgt spid="140494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04950"/>
                                        </p:tgtEl>
                                        <p:attrNameLst>
                                          <p:attrName>style.visibility</p:attrName>
                                        </p:attrNameLst>
                                      </p:cBhvr>
                                      <p:to>
                                        <p:strVal val="visible"/>
                                      </p:to>
                                    </p:set>
                                    <p:anim calcmode="lin" valueType="num">
                                      <p:cBhvr additive="base">
                                        <p:cTn id="29" dur="500" fill="hold"/>
                                        <p:tgtEl>
                                          <p:spTgt spid="1404950"/>
                                        </p:tgtEl>
                                        <p:attrNameLst>
                                          <p:attrName>ppt_x</p:attrName>
                                        </p:attrNameLst>
                                      </p:cBhvr>
                                      <p:tavLst>
                                        <p:tav tm="0">
                                          <p:val>
                                            <p:strVal val="#ppt_x"/>
                                          </p:val>
                                        </p:tav>
                                        <p:tav tm="100000">
                                          <p:val>
                                            <p:strVal val="#ppt_x"/>
                                          </p:val>
                                        </p:tav>
                                      </p:tavLst>
                                    </p:anim>
                                    <p:anim calcmode="lin" valueType="num">
                                      <p:cBhvr additive="base">
                                        <p:cTn id="30" dur="500" fill="hold"/>
                                        <p:tgtEl>
                                          <p:spTgt spid="140495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04953"/>
                                        </p:tgtEl>
                                        <p:attrNameLst>
                                          <p:attrName>style.visibility</p:attrName>
                                        </p:attrNameLst>
                                      </p:cBhvr>
                                      <p:to>
                                        <p:strVal val="visible"/>
                                      </p:to>
                                    </p:set>
                                    <p:anim calcmode="lin" valueType="num">
                                      <p:cBhvr additive="base">
                                        <p:cTn id="33" dur="500" fill="hold"/>
                                        <p:tgtEl>
                                          <p:spTgt spid="1404953"/>
                                        </p:tgtEl>
                                        <p:attrNameLst>
                                          <p:attrName>ppt_x</p:attrName>
                                        </p:attrNameLst>
                                      </p:cBhvr>
                                      <p:tavLst>
                                        <p:tav tm="0">
                                          <p:val>
                                            <p:strVal val="#ppt_x"/>
                                          </p:val>
                                        </p:tav>
                                        <p:tav tm="100000">
                                          <p:val>
                                            <p:strVal val="#ppt_x"/>
                                          </p:val>
                                        </p:tav>
                                      </p:tavLst>
                                    </p:anim>
                                    <p:anim calcmode="lin" valueType="num">
                                      <p:cBhvr additive="base">
                                        <p:cTn id="34" dur="500" fill="hold"/>
                                        <p:tgtEl>
                                          <p:spTgt spid="140495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05000"/>
                                        </p:tgtEl>
                                        <p:attrNameLst>
                                          <p:attrName>style.visibility</p:attrName>
                                        </p:attrNameLst>
                                      </p:cBhvr>
                                      <p:to>
                                        <p:strVal val="visible"/>
                                      </p:to>
                                    </p:set>
                                    <p:anim calcmode="lin" valueType="num">
                                      <p:cBhvr additive="base">
                                        <p:cTn id="37" dur="500" fill="hold"/>
                                        <p:tgtEl>
                                          <p:spTgt spid="1405000"/>
                                        </p:tgtEl>
                                        <p:attrNameLst>
                                          <p:attrName>ppt_x</p:attrName>
                                        </p:attrNameLst>
                                      </p:cBhvr>
                                      <p:tavLst>
                                        <p:tav tm="0">
                                          <p:val>
                                            <p:strVal val="#ppt_x"/>
                                          </p:val>
                                        </p:tav>
                                        <p:tav tm="100000">
                                          <p:val>
                                            <p:strVal val="#ppt_x"/>
                                          </p:val>
                                        </p:tav>
                                      </p:tavLst>
                                    </p:anim>
                                    <p:anim calcmode="lin" valueType="num">
                                      <p:cBhvr additive="base">
                                        <p:cTn id="38" dur="500" fill="hold"/>
                                        <p:tgtEl>
                                          <p:spTgt spid="140500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05001"/>
                                        </p:tgtEl>
                                        <p:attrNameLst>
                                          <p:attrName>style.visibility</p:attrName>
                                        </p:attrNameLst>
                                      </p:cBhvr>
                                      <p:to>
                                        <p:strVal val="visible"/>
                                      </p:to>
                                    </p:set>
                                    <p:anim calcmode="lin" valueType="num">
                                      <p:cBhvr additive="base">
                                        <p:cTn id="41" dur="500" fill="hold"/>
                                        <p:tgtEl>
                                          <p:spTgt spid="1405001"/>
                                        </p:tgtEl>
                                        <p:attrNameLst>
                                          <p:attrName>ppt_x</p:attrName>
                                        </p:attrNameLst>
                                      </p:cBhvr>
                                      <p:tavLst>
                                        <p:tav tm="0">
                                          <p:val>
                                            <p:strVal val="#ppt_x"/>
                                          </p:val>
                                        </p:tav>
                                        <p:tav tm="100000">
                                          <p:val>
                                            <p:strVal val="#ppt_x"/>
                                          </p:val>
                                        </p:tav>
                                      </p:tavLst>
                                    </p:anim>
                                    <p:anim calcmode="lin" valueType="num">
                                      <p:cBhvr additive="base">
                                        <p:cTn id="42" dur="500" fill="hold"/>
                                        <p:tgtEl>
                                          <p:spTgt spid="140500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04956"/>
                                        </p:tgtEl>
                                        <p:attrNameLst>
                                          <p:attrName>style.visibility</p:attrName>
                                        </p:attrNameLst>
                                      </p:cBhvr>
                                      <p:to>
                                        <p:strVal val="visible"/>
                                      </p:to>
                                    </p:set>
                                    <p:anim calcmode="lin" valueType="num">
                                      <p:cBhvr additive="base">
                                        <p:cTn id="47" dur="500" fill="hold"/>
                                        <p:tgtEl>
                                          <p:spTgt spid="1404956"/>
                                        </p:tgtEl>
                                        <p:attrNameLst>
                                          <p:attrName>ppt_x</p:attrName>
                                        </p:attrNameLst>
                                      </p:cBhvr>
                                      <p:tavLst>
                                        <p:tav tm="0">
                                          <p:val>
                                            <p:strVal val="#ppt_x"/>
                                          </p:val>
                                        </p:tav>
                                        <p:tav tm="100000">
                                          <p:val>
                                            <p:strVal val="#ppt_x"/>
                                          </p:val>
                                        </p:tav>
                                      </p:tavLst>
                                    </p:anim>
                                    <p:anim calcmode="lin" valueType="num">
                                      <p:cBhvr additive="base">
                                        <p:cTn id="48" dur="500" fill="hold"/>
                                        <p:tgtEl>
                                          <p:spTgt spid="140495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04959"/>
                                        </p:tgtEl>
                                        <p:attrNameLst>
                                          <p:attrName>style.visibility</p:attrName>
                                        </p:attrNameLst>
                                      </p:cBhvr>
                                      <p:to>
                                        <p:strVal val="visible"/>
                                      </p:to>
                                    </p:set>
                                    <p:anim calcmode="lin" valueType="num">
                                      <p:cBhvr additive="base">
                                        <p:cTn id="51" dur="500" fill="hold"/>
                                        <p:tgtEl>
                                          <p:spTgt spid="1404959"/>
                                        </p:tgtEl>
                                        <p:attrNameLst>
                                          <p:attrName>ppt_x</p:attrName>
                                        </p:attrNameLst>
                                      </p:cBhvr>
                                      <p:tavLst>
                                        <p:tav tm="0">
                                          <p:val>
                                            <p:strVal val="#ppt_x"/>
                                          </p:val>
                                        </p:tav>
                                        <p:tav tm="100000">
                                          <p:val>
                                            <p:strVal val="#ppt_x"/>
                                          </p:val>
                                        </p:tav>
                                      </p:tavLst>
                                    </p:anim>
                                    <p:anim calcmode="lin" valueType="num">
                                      <p:cBhvr additive="base">
                                        <p:cTn id="52" dur="500" fill="hold"/>
                                        <p:tgtEl>
                                          <p:spTgt spid="140495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04962"/>
                                        </p:tgtEl>
                                        <p:attrNameLst>
                                          <p:attrName>style.visibility</p:attrName>
                                        </p:attrNameLst>
                                      </p:cBhvr>
                                      <p:to>
                                        <p:strVal val="visible"/>
                                      </p:to>
                                    </p:set>
                                    <p:anim calcmode="lin" valueType="num">
                                      <p:cBhvr additive="base">
                                        <p:cTn id="55" dur="500" fill="hold"/>
                                        <p:tgtEl>
                                          <p:spTgt spid="1404962"/>
                                        </p:tgtEl>
                                        <p:attrNameLst>
                                          <p:attrName>ppt_x</p:attrName>
                                        </p:attrNameLst>
                                      </p:cBhvr>
                                      <p:tavLst>
                                        <p:tav tm="0">
                                          <p:val>
                                            <p:strVal val="#ppt_x"/>
                                          </p:val>
                                        </p:tav>
                                        <p:tav tm="100000">
                                          <p:val>
                                            <p:strVal val="#ppt_x"/>
                                          </p:val>
                                        </p:tav>
                                      </p:tavLst>
                                    </p:anim>
                                    <p:anim calcmode="lin" valueType="num">
                                      <p:cBhvr additive="base">
                                        <p:cTn id="56" dur="500" fill="hold"/>
                                        <p:tgtEl>
                                          <p:spTgt spid="140496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404965"/>
                                        </p:tgtEl>
                                        <p:attrNameLst>
                                          <p:attrName>style.visibility</p:attrName>
                                        </p:attrNameLst>
                                      </p:cBhvr>
                                      <p:to>
                                        <p:strVal val="visible"/>
                                      </p:to>
                                    </p:set>
                                    <p:anim calcmode="lin" valueType="num">
                                      <p:cBhvr additive="base">
                                        <p:cTn id="59" dur="500" fill="hold"/>
                                        <p:tgtEl>
                                          <p:spTgt spid="1404965"/>
                                        </p:tgtEl>
                                        <p:attrNameLst>
                                          <p:attrName>ppt_x</p:attrName>
                                        </p:attrNameLst>
                                      </p:cBhvr>
                                      <p:tavLst>
                                        <p:tav tm="0">
                                          <p:val>
                                            <p:strVal val="#ppt_x"/>
                                          </p:val>
                                        </p:tav>
                                        <p:tav tm="100000">
                                          <p:val>
                                            <p:strVal val="#ppt_x"/>
                                          </p:val>
                                        </p:tav>
                                      </p:tavLst>
                                    </p:anim>
                                    <p:anim calcmode="lin" valueType="num">
                                      <p:cBhvr additive="base">
                                        <p:cTn id="60" dur="500" fill="hold"/>
                                        <p:tgtEl>
                                          <p:spTgt spid="140496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404968"/>
                                        </p:tgtEl>
                                        <p:attrNameLst>
                                          <p:attrName>style.visibility</p:attrName>
                                        </p:attrNameLst>
                                      </p:cBhvr>
                                      <p:to>
                                        <p:strVal val="visible"/>
                                      </p:to>
                                    </p:set>
                                    <p:anim calcmode="lin" valueType="num">
                                      <p:cBhvr additive="base">
                                        <p:cTn id="63" dur="500" fill="hold"/>
                                        <p:tgtEl>
                                          <p:spTgt spid="1404968"/>
                                        </p:tgtEl>
                                        <p:attrNameLst>
                                          <p:attrName>ppt_x</p:attrName>
                                        </p:attrNameLst>
                                      </p:cBhvr>
                                      <p:tavLst>
                                        <p:tav tm="0">
                                          <p:val>
                                            <p:strVal val="#ppt_x"/>
                                          </p:val>
                                        </p:tav>
                                        <p:tav tm="100000">
                                          <p:val>
                                            <p:strVal val="#ppt_x"/>
                                          </p:val>
                                        </p:tav>
                                      </p:tavLst>
                                    </p:anim>
                                    <p:anim calcmode="lin" valueType="num">
                                      <p:cBhvr additive="base">
                                        <p:cTn id="64" dur="500" fill="hold"/>
                                        <p:tgtEl>
                                          <p:spTgt spid="140496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404971"/>
                                        </p:tgtEl>
                                        <p:attrNameLst>
                                          <p:attrName>style.visibility</p:attrName>
                                        </p:attrNameLst>
                                      </p:cBhvr>
                                      <p:to>
                                        <p:strVal val="visible"/>
                                      </p:to>
                                    </p:set>
                                    <p:anim calcmode="lin" valueType="num">
                                      <p:cBhvr additive="base">
                                        <p:cTn id="67" dur="500" fill="hold"/>
                                        <p:tgtEl>
                                          <p:spTgt spid="1404971"/>
                                        </p:tgtEl>
                                        <p:attrNameLst>
                                          <p:attrName>ppt_x</p:attrName>
                                        </p:attrNameLst>
                                      </p:cBhvr>
                                      <p:tavLst>
                                        <p:tav tm="0">
                                          <p:val>
                                            <p:strVal val="#ppt_x"/>
                                          </p:val>
                                        </p:tav>
                                        <p:tav tm="100000">
                                          <p:val>
                                            <p:strVal val="#ppt_x"/>
                                          </p:val>
                                        </p:tav>
                                      </p:tavLst>
                                    </p:anim>
                                    <p:anim calcmode="lin" valueType="num">
                                      <p:cBhvr additive="base">
                                        <p:cTn id="68" dur="500" fill="hold"/>
                                        <p:tgtEl>
                                          <p:spTgt spid="140497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404974"/>
                                        </p:tgtEl>
                                        <p:attrNameLst>
                                          <p:attrName>style.visibility</p:attrName>
                                        </p:attrNameLst>
                                      </p:cBhvr>
                                      <p:to>
                                        <p:strVal val="visible"/>
                                      </p:to>
                                    </p:set>
                                    <p:anim calcmode="lin" valueType="num">
                                      <p:cBhvr additive="base">
                                        <p:cTn id="71" dur="500" fill="hold"/>
                                        <p:tgtEl>
                                          <p:spTgt spid="1404974"/>
                                        </p:tgtEl>
                                        <p:attrNameLst>
                                          <p:attrName>ppt_x</p:attrName>
                                        </p:attrNameLst>
                                      </p:cBhvr>
                                      <p:tavLst>
                                        <p:tav tm="0">
                                          <p:val>
                                            <p:strVal val="#ppt_x"/>
                                          </p:val>
                                        </p:tav>
                                        <p:tav tm="100000">
                                          <p:val>
                                            <p:strVal val="#ppt_x"/>
                                          </p:val>
                                        </p:tav>
                                      </p:tavLst>
                                    </p:anim>
                                    <p:anim calcmode="lin" valueType="num">
                                      <p:cBhvr additive="base">
                                        <p:cTn id="72" dur="500" fill="hold"/>
                                        <p:tgtEl>
                                          <p:spTgt spid="140497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404978"/>
                                        </p:tgtEl>
                                        <p:attrNameLst>
                                          <p:attrName>style.visibility</p:attrName>
                                        </p:attrNameLst>
                                      </p:cBhvr>
                                      <p:to>
                                        <p:strVal val="visible"/>
                                      </p:to>
                                    </p:set>
                                    <p:anim calcmode="lin" valueType="num">
                                      <p:cBhvr additive="base">
                                        <p:cTn id="75" dur="500" fill="hold"/>
                                        <p:tgtEl>
                                          <p:spTgt spid="1404978"/>
                                        </p:tgtEl>
                                        <p:attrNameLst>
                                          <p:attrName>ppt_x</p:attrName>
                                        </p:attrNameLst>
                                      </p:cBhvr>
                                      <p:tavLst>
                                        <p:tav tm="0">
                                          <p:val>
                                            <p:strVal val="#ppt_x"/>
                                          </p:val>
                                        </p:tav>
                                        <p:tav tm="100000">
                                          <p:val>
                                            <p:strVal val="#ppt_x"/>
                                          </p:val>
                                        </p:tav>
                                      </p:tavLst>
                                    </p:anim>
                                    <p:anim calcmode="lin" valueType="num">
                                      <p:cBhvr additive="base">
                                        <p:cTn id="76" dur="500" fill="hold"/>
                                        <p:tgtEl>
                                          <p:spTgt spid="140497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404982"/>
                                        </p:tgtEl>
                                        <p:attrNameLst>
                                          <p:attrName>style.visibility</p:attrName>
                                        </p:attrNameLst>
                                      </p:cBhvr>
                                      <p:to>
                                        <p:strVal val="visible"/>
                                      </p:to>
                                    </p:set>
                                    <p:anim calcmode="lin" valueType="num">
                                      <p:cBhvr additive="base">
                                        <p:cTn id="79" dur="500" fill="hold"/>
                                        <p:tgtEl>
                                          <p:spTgt spid="1404982"/>
                                        </p:tgtEl>
                                        <p:attrNameLst>
                                          <p:attrName>ppt_x</p:attrName>
                                        </p:attrNameLst>
                                      </p:cBhvr>
                                      <p:tavLst>
                                        <p:tav tm="0">
                                          <p:val>
                                            <p:strVal val="#ppt_x"/>
                                          </p:val>
                                        </p:tav>
                                        <p:tav tm="100000">
                                          <p:val>
                                            <p:strVal val="#ppt_x"/>
                                          </p:val>
                                        </p:tav>
                                      </p:tavLst>
                                    </p:anim>
                                    <p:anim calcmode="lin" valueType="num">
                                      <p:cBhvr additive="base">
                                        <p:cTn id="80" dur="500" fill="hold"/>
                                        <p:tgtEl>
                                          <p:spTgt spid="140498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04986"/>
                                        </p:tgtEl>
                                        <p:attrNameLst>
                                          <p:attrName>style.visibility</p:attrName>
                                        </p:attrNameLst>
                                      </p:cBhvr>
                                      <p:to>
                                        <p:strVal val="visible"/>
                                      </p:to>
                                    </p:set>
                                    <p:anim calcmode="lin" valueType="num">
                                      <p:cBhvr additive="base">
                                        <p:cTn id="83" dur="500" fill="hold"/>
                                        <p:tgtEl>
                                          <p:spTgt spid="1404986"/>
                                        </p:tgtEl>
                                        <p:attrNameLst>
                                          <p:attrName>ppt_x</p:attrName>
                                        </p:attrNameLst>
                                      </p:cBhvr>
                                      <p:tavLst>
                                        <p:tav tm="0">
                                          <p:val>
                                            <p:strVal val="#ppt_x"/>
                                          </p:val>
                                        </p:tav>
                                        <p:tav tm="100000">
                                          <p:val>
                                            <p:strVal val="#ppt_x"/>
                                          </p:val>
                                        </p:tav>
                                      </p:tavLst>
                                    </p:anim>
                                    <p:anim calcmode="lin" valueType="num">
                                      <p:cBhvr additive="base">
                                        <p:cTn id="84" dur="500" fill="hold"/>
                                        <p:tgtEl>
                                          <p:spTgt spid="140498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404991"/>
                                        </p:tgtEl>
                                        <p:attrNameLst>
                                          <p:attrName>style.visibility</p:attrName>
                                        </p:attrNameLst>
                                      </p:cBhvr>
                                      <p:to>
                                        <p:strVal val="visible"/>
                                      </p:to>
                                    </p:set>
                                    <p:anim calcmode="lin" valueType="num">
                                      <p:cBhvr additive="base">
                                        <p:cTn id="87" dur="500" fill="hold"/>
                                        <p:tgtEl>
                                          <p:spTgt spid="1404991"/>
                                        </p:tgtEl>
                                        <p:attrNameLst>
                                          <p:attrName>ppt_x</p:attrName>
                                        </p:attrNameLst>
                                      </p:cBhvr>
                                      <p:tavLst>
                                        <p:tav tm="0">
                                          <p:val>
                                            <p:strVal val="#ppt_x"/>
                                          </p:val>
                                        </p:tav>
                                        <p:tav tm="100000">
                                          <p:val>
                                            <p:strVal val="#ppt_x"/>
                                          </p:val>
                                        </p:tav>
                                      </p:tavLst>
                                    </p:anim>
                                    <p:anim calcmode="lin" valueType="num">
                                      <p:cBhvr additive="base">
                                        <p:cTn id="88" dur="500" fill="hold"/>
                                        <p:tgtEl>
                                          <p:spTgt spid="1404991"/>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405007"/>
                                        </p:tgtEl>
                                        <p:attrNameLst>
                                          <p:attrName>style.visibility</p:attrName>
                                        </p:attrNameLst>
                                      </p:cBhvr>
                                      <p:to>
                                        <p:strVal val="visible"/>
                                      </p:to>
                                    </p:set>
                                    <p:anim calcmode="lin" valueType="num">
                                      <p:cBhvr additive="base">
                                        <p:cTn id="91" dur="500" fill="hold"/>
                                        <p:tgtEl>
                                          <p:spTgt spid="1405007"/>
                                        </p:tgtEl>
                                        <p:attrNameLst>
                                          <p:attrName>ppt_x</p:attrName>
                                        </p:attrNameLst>
                                      </p:cBhvr>
                                      <p:tavLst>
                                        <p:tav tm="0">
                                          <p:val>
                                            <p:strVal val="#ppt_x"/>
                                          </p:val>
                                        </p:tav>
                                        <p:tav tm="100000">
                                          <p:val>
                                            <p:strVal val="#ppt_x"/>
                                          </p:val>
                                        </p:tav>
                                      </p:tavLst>
                                    </p:anim>
                                    <p:anim calcmode="lin" valueType="num">
                                      <p:cBhvr additive="base">
                                        <p:cTn id="92" dur="500" fill="hold"/>
                                        <p:tgtEl>
                                          <p:spTgt spid="1405007"/>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404999"/>
                                        </p:tgtEl>
                                        <p:attrNameLst>
                                          <p:attrName>style.visibility</p:attrName>
                                        </p:attrNameLst>
                                      </p:cBhvr>
                                      <p:to>
                                        <p:strVal val="visible"/>
                                      </p:to>
                                    </p:set>
                                    <p:anim calcmode="lin" valueType="num">
                                      <p:cBhvr additive="base">
                                        <p:cTn id="95" dur="500" fill="hold"/>
                                        <p:tgtEl>
                                          <p:spTgt spid="1404999"/>
                                        </p:tgtEl>
                                        <p:attrNameLst>
                                          <p:attrName>ppt_x</p:attrName>
                                        </p:attrNameLst>
                                      </p:cBhvr>
                                      <p:tavLst>
                                        <p:tav tm="0">
                                          <p:val>
                                            <p:strVal val="#ppt_x"/>
                                          </p:val>
                                        </p:tav>
                                        <p:tav tm="100000">
                                          <p:val>
                                            <p:strVal val="#ppt_x"/>
                                          </p:val>
                                        </p:tav>
                                      </p:tavLst>
                                    </p:anim>
                                    <p:anim calcmode="lin" valueType="num">
                                      <p:cBhvr additive="base">
                                        <p:cTn id="96" dur="500" fill="hold"/>
                                        <p:tgtEl>
                                          <p:spTgt spid="140499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405002"/>
                                        </p:tgtEl>
                                        <p:attrNameLst>
                                          <p:attrName>style.visibility</p:attrName>
                                        </p:attrNameLst>
                                      </p:cBhvr>
                                      <p:to>
                                        <p:strVal val="visible"/>
                                      </p:to>
                                    </p:set>
                                    <p:anim calcmode="lin" valueType="num">
                                      <p:cBhvr additive="base">
                                        <p:cTn id="99" dur="500" fill="hold"/>
                                        <p:tgtEl>
                                          <p:spTgt spid="1405002"/>
                                        </p:tgtEl>
                                        <p:attrNameLst>
                                          <p:attrName>ppt_x</p:attrName>
                                        </p:attrNameLst>
                                      </p:cBhvr>
                                      <p:tavLst>
                                        <p:tav tm="0">
                                          <p:val>
                                            <p:strVal val="#ppt_x"/>
                                          </p:val>
                                        </p:tav>
                                        <p:tav tm="100000">
                                          <p:val>
                                            <p:strVal val="#ppt_x"/>
                                          </p:val>
                                        </p:tav>
                                      </p:tavLst>
                                    </p:anim>
                                    <p:anim calcmode="lin" valueType="num">
                                      <p:cBhvr additive="base">
                                        <p:cTn id="100" dur="500" fill="hold"/>
                                        <p:tgtEl>
                                          <p:spTgt spid="14050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5001" grpId="0"/>
      <p:bldP spid="14050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28" name="Text Box 9"/>
          <p:cNvSpPr txBox="1"/>
          <p:nvPr/>
        </p:nvSpPr>
        <p:spPr>
          <a:xfrm>
            <a:off x="528955" y="1608455"/>
            <a:ext cx="10880090" cy="1889760"/>
          </a:xfrm>
          <a:prstGeom prst="rect">
            <a:avLst/>
          </a:prstGeom>
          <a:noFill/>
          <a:ln w="9525">
            <a:noFill/>
          </a:ln>
        </p:spPr>
        <p:txBody>
          <a:bodyPr wrap="square" anchor="t" anchorCtr="0">
            <a:spAutoFit/>
          </a:bodyPr>
          <a:p>
            <a:pPr>
              <a:lnSpc>
                <a:spcPct val="130000"/>
              </a:lnSpc>
              <a:buClr>
                <a:srgbClr val="FF5050"/>
              </a:buClr>
              <a:buFont typeface="Wingdings" panose="05000000000000000000" pitchFamily="2" charset="2"/>
              <a:buChar char="l"/>
            </a:pPr>
            <a:r>
              <a:rPr lang="en-US" altLang="zh-CN" sz="2400" dirty="0">
                <a:latin typeface="Times New Roman" panose="02020603050405020304" pitchFamily="18" charset="0"/>
                <a:ea typeface="楷体" panose="02010609060101010101" charset="-122"/>
                <a:cs typeface="Times New Roman" panose="02020603050405020304" pitchFamily="18" charset="0"/>
              </a:rPr>
              <a:t>“</a:t>
            </a:r>
            <a:r>
              <a:rPr lang="zh-CN" altLang="en-US" sz="2400" dirty="0">
                <a:latin typeface="Times New Roman" panose="02020603050405020304" pitchFamily="18" charset="0"/>
                <a:ea typeface="楷体" panose="02010609060101010101" charset="-122"/>
                <a:cs typeface="Times New Roman" panose="02020603050405020304" pitchFamily="18" charset="0"/>
              </a:rPr>
              <a:t>计算机</a:t>
            </a:r>
            <a:r>
              <a:rPr lang="en-US" altLang="zh-CN" sz="2400" dirty="0">
                <a:latin typeface="Times New Roman" panose="02020603050405020304" pitchFamily="18" charset="0"/>
                <a:ea typeface="楷体" panose="02010609060101010101" charset="-122"/>
                <a:cs typeface="Times New Roman" panose="02020603050405020304" pitchFamily="18" charset="0"/>
              </a:rPr>
              <a:t>”</a:t>
            </a:r>
            <a:r>
              <a:rPr lang="zh-CN" altLang="en-US" sz="2400" dirty="0">
                <a:latin typeface="Times New Roman" panose="02020603050405020304" pitchFamily="18" charset="0"/>
                <a:ea typeface="楷体" panose="02010609060101010101" charset="-122"/>
                <a:cs typeface="Times New Roman" panose="02020603050405020304" pitchFamily="18" charset="0"/>
              </a:rPr>
              <a:t>的思</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维</a:t>
            </a:r>
            <a:r>
              <a:rPr lang="en-US" altLang="zh-CN" sz="24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rPr>
              <a:t>计算机是如何工作的</a:t>
            </a:r>
            <a:r>
              <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rPr>
              <a:t>计算机的功能是如何越来越强大的</a:t>
            </a:r>
            <a:r>
              <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rPr>
              <a:t>?</a:t>
            </a:r>
            <a:endPar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a:lnSpc>
                <a:spcPct val="130000"/>
              </a:lnSpc>
              <a:buClr>
                <a:srgbClr val="FF5050"/>
              </a:buClr>
              <a:buFont typeface="Wingdings" panose="05000000000000000000" pitchFamily="2" charset="2"/>
              <a:buChar char="l"/>
            </a:pPr>
            <a:r>
              <a:rPr lang="zh-CN" altLang="en-US" sz="2400" dirty="0">
                <a:latin typeface="Times New Roman" panose="02020603050405020304" pitchFamily="18" charset="0"/>
                <a:ea typeface="楷体" panose="02010609060101010101" charset="-122"/>
                <a:cs typeface="Times New Roman" panose="02020603050405020304" pitchFamily="18" charset="0"/>
              </a:rPr>
              <a:t>利用计算机的思</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维</a:t>
            </a:r>
            <a:r>
              <a:rPr lang="en-US" altLang="zh-CN" sz="24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rPr>
              <a:t>现实世界的各种事物如何利用计算机来进行控制和处理</a:t>
            </a:r>
            <a:r>
              <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rPr>
              <a:t>?  </a:t>
            </a:r>
            <a:endPar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a:lnSpc>
                <a:spcPct val="130000"/>
              </a:lnSpc>
              <a:buClr>
                <a:srgbClr val="0066FF"/>
              </a:buClr>
              <a:buFont typeface="Wingdings" panose="05000000000000000000" pitchFamily="2" charset="2"/>
              <a:buChar char="u"/>
            </a:pPr>
            <a:r>
              <a:rPr lang="zh-CN" altLang="en-US" sz="2400" dirty="0">
                <a:latin typeface="Times New Roman" panose="02020603050405020304" pitchFamily="18" charset="0"/>
                <a:ea typeface="楷体" panose="02010609060101010101" charset="-122"/>
                <a:cs typeface="Times New Roman" panose="02020603050405020304" pitchFamily="18" charset="0"/>
              </a:rPr>
              <a:t>计算思维</a:t>
            </a:r>
            <a:r>
              <a:rPr lang="en-US" altLang="zh-CN" sz="2400" dirty="0">
                <a:latin typeface="Times New Roman" panose="02020603050405020304" pitchFamily="18" charset="0"/>
                <a:ea typeface="楷体" panose="02010609060101010101" charset="-122"/>
                <a:cs typeface="Times New Roman" panose="02020603050405020304" pitchFamily="18" charset="0"/>
              </a:rPr>
              <a:t>(Computational Think</a:t>
            </a:r>
            <a:r>
              <a:rPr lang="en-US" altLang="zh-CN" sz="2400" dirty="0">
                <a:solidFill>
                  <a:schemeClr val="tx1"/>
                </a:solidFill>
                <a:latin typeface="Times New Roman" panose="02020603050405020304" pitchFamily="18" charset="0"/>
                <a:ea typeface="楷体" panose="02010609060101010101" charset="-122"/>
                <a:cs typeface="Times New Roman" panose="02020603050405020304" pitchFamily="18" charset="0"/>
              </a:rPr>
              <a:t>ing)</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rPr>
              <a:t>是运用计算机科学的基础概念去求解问题、设计系统和理解人类行为，其本质是抽象和自动化，</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即在不同层面进行抽象，以及将这些抽象“机器化”</a:t>
            </a:r>
            <a:r>
              <a:rPr lang="en-US" altLang="en-US"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rPr>
              <a:t>----from </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rPr>
              <a:t>周以真</a:t>
            </a:r>
            <a:r>
              <a:rPr lang="zh-CN" altLang="en-US" dirty="0">
                <a:solidFill>
                  <a:schemeClr val="tx1"/>
                </a:solidFill>
                <a:latin typeface="Times New Roman" panose="02020603050405020304" pitchFamily="18" charset="0"/>
                <a:ea typeface="宋体" panose="02010600030101010101" pitchFamily="2" charset="-122"/>
              </a:rPr>
              <a:t>。</a:t>
            </a:r>
            <a:endParaRPr lang="zh-CN" altLang="en-US" dirty="0">
              <a:solidFill>
                <a:schemeClr val="tx1"/>
              </a:solidFill>
              <a:latin typeface="Times New Roman" panose="02020603050405020304" pitchFamily="18" charset="0"/>
              <a:ea typeface="宋体" panose="02010600030101010101" pitchFamily="2" charset="-122"/>
            </a:endParaRPr>
          </a:p>
        </p:txBody>
      </p:sp>
      <p:grpSp>
        <p:nvGrpSpPr>
          <p:cNvPr id="17409" name="Group 2"/>
          <p:cNvGrpSpPr/>
          <p:nvPr/>
        </p:nvGrpSpPr>
        <p:grpSpPr>
          <a:xfrm>
            <a:off x="1703388" y="3661728"/>
            <a:ext cx="8086725" cy="2457450"/>
            <a:chOff x="335" y="2508"/>
            <a:chExt cx="5094" cy="1548"/>
          </a:xfrm>
        </p:grpSpPr>
        <p:grpSp>
          <p:nvGrpSpPr>
            <p:cNvPr id="17410" name="Group 3"/>
            <p:cNvGrpSpPr/>
            <p:nvPr/>
          </p:nvGrpSpPr>
          <p:grpSpPr>
            <a:xfrm>
              <a:off x="1189" y="2917"/>
              <a:ext cx="4240" cy="1139"/>
              <a:chOff x="690" y="2735"/>
              <a:chExt cx="4240" cy="1139"/>
            </a:xfrm>
          </p:grpSpPr>
          <p:sp>
            <p:nvSpPr>
              <p:cNvPr id="17411" name="Freeform 4"/>
              <p:cNvSpPr/>
              <p:nvPr/>
            </p:nvSpPr>
            <p:spPr>
              <a:xfrm>
                <a:off x="732" y="2736"/>
                <a:ext cx="4174" cy="1098"/>
              </a:xfrm>
              <a:custGeom>
                <a:avLst/>
                <a:gdLst/>
                <a:ahLst/>
                <a:cxnLst>
                  <a:cxn ang="0">
                    <a:pos x="0" y="1098"/>
                  </a:cxn>
                  <a:cxn ang="0">
                    <a:pos x="1" y="768"/>
                  </a:cxn>
                  <a:cxn ang="0">
                    <a:pos x="871" y="768"/>
                  </a:cxn>
                  <a:cxn ang="0">
                    <a:pos x="871" y="423"/>
                  </a:cxn>
                  <a:cxn ang="0">
                    <a:pos x="1653" y="423"/>
                  </a:cxn>
                  <a:cxn ang="0">
                    <a:pos x="1653" y="0"/>
                  </a:cxn>
                  <a:cxn ang="0">
                    <a:pos x="4109" y="0"/>
                  </a:cxn>
                  <a:cxn ang="0">
                    <a:pos x="4099" y="1098"/>
                  </a:cxn>
                  <a:cxn ang="0">
                    <a:pos x="0" y="1098"/>
                  </a:cxn>
                </a:cxnLst>
                <a:pathLst>
                  <a:path w="4240" h="1098">
                    <a:moveTo>
                      <a:pt x="0" y="1098"/>
                    </a:moveTo>
                    <a:lnTo>
                      <a:pt x="1" y="768"/>
                    </a:lnTo>
                    <a:lnTo>
                      <a:pt x="899" y="768"/>
                    </a:lnTo>
                    <a:lnTo>
                      <a:pt x="899" y="423"/>
                    </a:lnTo>
                    <a:lnTo>
                      <a:pt x="1706" y="423"/>
                    </a:lnTo>
                    <a:lnTo>
                      <a:pt x="1706" y="0"/>
                    </a:lnTo>
                    <a:lnTo>
                      <a:pt x="4240" y="0"/>
                    </a:lnTo>
                    <a:lnTo>
                      <a:pt x="4230" y="1098"/>
                    </a:lnTo>
                    <a:lnTo>
                      <a:pt x="0" y="1098"/>
                    </a:lnTo>
                    <a:close/>
                  </a:path>
                </a:pathLst>
              </a:custGeom>
              <a:solidFill>
                <a:srgbClr val="DDDDFF"/>
              </a:solidFill>
              <a:ln w="9525" cap="flat" cmpd="sng">
                <a:solidFill>
                  <a:schemeClr val="tx1"/>
                </a:solidFill>
                <a:prstDash val="solid"/>
                <a:round/>
                <a:headEnd type="none" w="med" len="med"/>
                <a:tailEnd type="none" w="med" len="med"/>
              </a:ln>
            </p:spPr>
            <p:txBody>
              <a:bodyPr/>
              <a:p>
                <a:endParaRPr lang="zh-CN" altLang="en-US"/>
              </a:p>
            </p:txBody>
          </p:sp>
          <p:sp>
            <p:nvSpPr>
              <p:cNvPr id="17412" name="Text Box 5"/>
              <p:cNvSpPr txBox="1"/>
              <p:nvPr/>
            </p:nvSpPr>
            <p:spPr>
              <a:xfrm>
                <a:off x="690" y="3525"/>
                <a:ext cx="2055" cy="349"/>
              </a:xfrm>
              <a:prstGeom prst="rect">
                <a:avLst/>
              </a:prstGeom>
              <a:noFill/>
              <a:ln w="9525">
                <a:noFill/>
              </a:ln>
            </p:spPr>
            <p:txBody>
              <a:bodyPr wrap="none" anchor="t" anchorCtr="0">
                <a:spAutoFit/>
              </a:bodyPr>
              <a:p>
                <a:pPr eaLnBrk="0" hangingPunct="0"/>
                <a:r>
                  <a:rPr lang="zh-CN" altLang="en-US" dirty="0">
                    <a:latin typeface="宋体" panose="02010600030101010101" pitchFamily="2" charset="-122"/>
                    <a:ea typeface="宋体" panose="02010600030101010101" pitchFamily="2" charset="-122"/>
                  </a:rPr>
                  <a:t>“</a:t>
                </a:r>
                <a:r>
                  <a:rPr lang="zh-CN" altLang="en-US" dirty="0">
                    <a:latin typeface="Arial" panose="020B0604020202020204" pitchFamily="34" charset="0"/>
                    <a:ea typeface="宋体" panose="02010600030101010101" pitchFamily="2" charset="-122"/>
                  </a:rPr>
                  <a:t>看山是山，看水是水</a:t>
                </a:r>
                <a:r>
                  <a:rPr lang="zh-CN" altLang="en-US" dirty="0">
                    <a:latin typeface="宋体" panose="02010600030101010101" pitchFamily="2" charset="-122"/>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a:p>
                <a:pPr eaLnBrk="0" hangingPunct="0"/>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Arial" panose="020B0604020202020204" pitchFamily="34" charset="0"/>
                    <a:ea typeface="宋体" panose="02010600030101010101" pitchFamily="2" charset="-122"/>
                  </a:rPr>
                  <a:t>昨夜西风凋碧树，独上高楼，望尽天涯路</a:t>
                </a:r>
                <a:r>
                  <a:rPr lang="en-US" altLang="zh-CN" sz="1200" dirty="0">
                    <a:solidFill>
                      <a:srgbClr val="FF0000"/>
                    </a:solidFill>
                    <a:latin typeface="宋体" panose="02010600030101010101" pitchFamily="2" charset="-122"/>
                    <a:ea typeface="宋体" panose="02010600030101010101" pitchFamily="2" charset="-122"/>
                  </a:rPr>
                  <a:t>”</a:t>
                </a:r>
                <a:endParaRPr lang="en-US" altLang="zh-CN" sz="1200" dirty="0">
                  <a:solidFill>
                    <a:srgbClr val="FF0000"/>
                  </a:solidFill>
                  <a:latin typeface="Arial" panose="020B0604020202020204" pitchFamily="34" charset="0"/>
                  <a:ea typeface="宋体" panose="02010600030101010101" pitchFamily="2" charset="-122"/>
                </a:endParaRPr>
              </a:p>
            </p:txBody>
          </p:sp>
          <p:sp>
            <p:nvSpPr>
              <p:cNvPr id="17413" name="Text Box 6"/>
              <p:cNvSpPr txBox="1"/>
              <p:nvPr/>
            </p:nvSpPr>
            <p:spPr>
              <a:xfrm>
                <a:off x="1612" y="3147"/>
                <a:ext cx="2007" cy="349"/>
              </a:xfrm>
              <a:prstGeom prst="rect">
                <a:avLst/>
              </a:prstGeom>
              <a:noFill/>
              <a:ln w="9525">
                <a:noFill/>
              </a:ln>
            </p:spPr>
            <p:txBody>
              <a:bodyPr wrap="none" anchor="t" anchorCtr="0">
                <a:spAutoFit/>
              </a:bodyPr>
              <a:p>
                <a:pPr eaLnBrk="0" hangingPunct="0"/>
                <a:r>
                  <a:rPr lang="zh-CN" altLang="en-US" dirty="0">
                    <a:latin typeface="宋体" panose="02010600030101010101" pitchFamily="2" charset="-122"/>
                    <a:ea typeface="宋体" panose="02010600030101010101" pitchFamily="2" charset="-122"/>
                  </a:rPr>
                  <a:t>“</a:t>
                </a:r>
                <a:r>
                  <a:rPr lang="zh-CN" altLang="en-US" dirty="0">
                    <a:latin typeface="Arial" panose="020B0604020202020204" pitchFamily="34" charset="0"/>
                    <a:ea typeface="宋体" panose="02010600030101010101" pitchFamily="2" charset="-122"/>
                  </a:rPr>
                  <a:t>看山不是山，看水不是水</a:t>
                </a:r>
                <a:r>
                  <a:rPr lang="zh-CN" altLang="en-US" dirty="0">
                    <a:latin typeface="宋体" panose="02010600030101010101" pitchFamily="2" charset="-122"/>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a:p>
                <a:pPr eaLnBrk="0" hangingPunct="0"/>
                <a:r>
                  <a:rPr lang="zh-CN" altLang="en-US"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Arial" panose="020B0604020202020204" pitchFamily="34" charset="0"/>
                    <a:ea typeface="宋体" panose="02010600030101010101" pitchFamily="2" charset="-122"/>
                  </a:rPr>
                  <a:t>衣带渐宽终不悔，为伊销得人憔悴</a:t>
                </a:r>
                <a:r>
                  <a:rPr lang="en-US" altLang="zh-CN" sz="1200" dirty="0">
                    <a:solidFill>
                      <a:srgbClr val="FF0000"/>
                    </a:solidFill>
                    <a:latin typeface="宋体" panose="02010600030101010101" pitchFamily="2" charset="-122"/>
                    <a:ea typeface="宋体" panose="02010600030101010101" pitchFamily="2" charset="-122"/>
                  </a:rPr>
                  <a:t>”</a:t>
                </a:r>
                <a:endParaRPr lang="en-US" altLang="zh-CN" sz="1200" dirty="0">
                  <a:solidFill>
                    <a:srgbClr val="FF0000"/>
                  </a:solidFill>
                  <a:latin typeface="Arial" panose="020B0604020202020204" pitchFamily="34" charset="0"/>
                  <a:ea typeface="宋体" panose="02010600030101010101" pitchFamily="2" charset="-122"/>
                </a:endParaRPr>
              </a:p>
            </p:txBody>
          </p:sp>
          <p:sp>
            <p:nvSpPr>
              <p:cNvPr id="17414" name="Text Box 7"/>
              <p:cNvSpPr txBox="1"/>
              <p:nvPr/>
            </p:nvSpPr>
            <p:spPr>
              <a:xfrm>
                <a:off x="2441" y="2735"/>
                <a:ext cx="2443" cy="349"/>
              </a:xfrm>
              <a:prstGeom prst="rect">
                <a:avLst/>
              </a:prstGeom>
              <a:noFill/>
              <a:ln w="9525">
                <a:noFill/>
              </a:ln>
            </p:spPr>
            <p:txBody>
              <a:bodyPr wrap="none" anchor="t" anchorCtr="0">
                <a:spAutoFit/>
              </a:bodyPr>
              <a:p>
                <a:pPr eaLnBrk="0" hangingPunct="0"/>
                <a:r>
                  <a:rPr lang="zh-CN" altLang="en-US" dirty="0">
                    <a:latin typeface="宋体" panose="02010600030101010101" pitchFamily="2" charset="-122"/>
                    <a:ea typeface="宋体" panose="02010600030101010101" pitchFamily="2" charset="-122"/>
                  </a:rPr>
                  <a:t>“</a:t>
                </a:r>
                <a:r>
                  <a:rPr lang="zh-CN" altLang="en-US" dirty="0">
                    <a:latin typeface="Arial" panose="020B0604020202020204" pitchFamily="34" charset="0"/>
                    <a:ea typeface="宋体" panose="02010600030101010101" pitchFamily="2" charset="-122"/>
                  </a:rPr>
                  <a:t>看山还是山，看水还是水</a:t>
                </a:r>
                <a:r>
                  <a:rPr lang="zh-CN" altLang="en-US" dirty="0">
                    <a:latin typeface="宋体" panose="02010600030101010101" pitchFamily="2" charset="-122"/>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a:p>
                <a:pPr eaLnBrk="0" hangingPunct="0"/>
                <a:r>
                  <a:rPr lang="zh-CN" altLang="en-US"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Arial" panose="020B0604020202020204" pitchFamily="34" charset="0"/>
                    <a:ea typeface="宋体" panose="02010600030101010101" pitchFamily="2" charset="-122"/>
                  </a:rPr>
                  <a:t>众里寻她千百度，蓦然回首，那人却在灯火阑珊处</a:t>
                </a:r>
                <a:r>
                  <a:rPr lang="en-US" altLang="zh-CN" sz="1200" dirty="0">
                    <a:solidFill>
                      <a:srgbClr val="FF0000"/>
                    </a:solidFill>
                    <a:latin typeface="宋体" panose="02010600030101010101" pitchFamily="2" charset="-122"/>
                    <a:ea typeface="宋体" panose="02010600030101010101" pitchFamily="2" charset="-122"/>
                  </a:rPr>
                  <a:t>”</a:t>
                </a:r>
                <a:endParaRPr lang="en-US" altLang="zh-CN" sz="1200" dirty="0">
                  <a:solidFill>
                    <a:srgbClr val="FF0000"/>
                  </a:solidFill>
                  <a:latin typeface="Arial" panose="020B0604020202020204" pitchFamily="34" charset="0"/>
                  <a:ea typeface="宋体" panose="02010600030101010101" pitchFamily="2" charset="-122"/>
                </a:endParaRPr>
              </a:p>
            </p:txBody>
          </p:sp>
          <p:sp>
            <p:nvSpPr>
              <p:cNvPr id="17415" name="Text Box 8"/>
              <p:cNvSpPr txBox="1"/>
              <p:nvPr/>
            </p:nvSpPr>
            <p:spPr>
              <a:xfrm>
                <a:off x="3890" y="3583"/>
                <a:ext cx="1040" cy="250"/>
              </a:xfrm>
              <a:prstGeom prst="rect">
                <a:avLst/>
              </a:prstGeom>
              <a:noFill/>
              <a:ln w="9525">
                <a:noFill/>
              </a:ln>
            </p:spPr>
            <p:txBody>
              <a:bodyPr anchor="t" anchorCtr="0">
                <a:spAutoFit/>
              </a:bodyPr>
              <a:p>
                <a:pPr eaLnBrk="0" hangingPunct="0"/>
                <a:r>
                  <a:rPr lang="en-US" altLang="zh-CN" sz="1000" dirty="0">
                    <a:latin typeface="Arial" panose="020B0604020202020204" pitchFamily="34" charset="0"/>
                    <a:ea typeface="宋体" panose="02010600030101010101" pitchFamily="2" charset="-122"/>
                  </a:rPr>
                  <a:t>From </a:t>
                </a:r>
                <a:r>
                  <a:rPr lang="zh-CN" altLang="en-US" sz="1000" dirty="0">
                    <a:latin typeface="Arial" panose="020B0604020202020204" pitchFamily="34" charset="0"/>
                    <a:ea typeface="宋体" panose="02010600030101010101" pitchFamily="2" charset="-122"/>
                  </a:rPr>
                  <a:t>王国维</a:t>
                </a:r>
                <a:r>
                  <a:rPr lang="zh-CN" altLang="en-US" sz="1000" dirty="0">
                    <a:latin typeface="宋体" panose="02010600030101010101" pitchFamily="2" charset="-122"/>
                    <a:ea typeface="宋体" panose="02010600030101010101" pitchFamily="2" charset="-122"/>
                  </a:rPr>
                  <a:t>“</a:t>
                </a:r>
                <a:r>
                  <a:rPr lang="zh-CN" altLang="en-US" sz="1000" dirty="0">
                    <a:latin typeface="Arial" panose="020B0604020202020204" pitchFamily="34" charset="0"/>
                    <a:ea typeface="宋体" panose="02010600030101010101" pitchFamily="2" charset="-122"/>
                  </a:rPr>
                  <a:t>人间词话</a:t>
                </a:r>
                <a:r>
                  <a:rPr lang="en-US" altLang="zh-CN" sz="1000" dirty="0">
                    <a:latin typeface="宋体" panose="02010600030101010101" pitchFamily="2" charset="-122"/>
                    <a:ea typeface="宋体" panose="02010600030101010101" pitchFamily="2" charset="-122"/>
                  </a:rPr>
                  <a:t>”</a:t>
                </a:r>
                <a:r>
                  <a:rPr lang="zh-CN" altLang="en-US" sz="1000" dirty="0">
                    <a:latin typeface="Arial" panose="020B0604020202020204" pitchFamily="34" charset="0"/>
                    <a:ea typeface="宋体" panose="02010600030101010101" pitchFamily="2" charset="-122"/>
                  </a:rPr>
                  <a:t>关于</a:t>
                </a:r>
                <a:r>
                  <a:rPr lang="zh-CN" altLang="en-US" sz="1000" dirty="0">
                    <a:latin typeface="宋体" panose="02010600030101010101" pitchFamily="2" charset="-122"/>
                    <a:ea typeface="宋体" panose="02010600030101010101" pitchFamily="2" charset="-122"/>
                  </a:rPr>
                  <a:t>“</a:t>
                </a:r>
                <a:r>
                  <a:rPr lang="zh-CN" altLang="en-US" sz="1000" dirty="0">
                    <a:latin typeface="Arial" panose="020B0604020202020204" pitchFamily="34" charset="0"/>
                    <a:ea typeface="宋体" panose="02010600030101010101" pitchFamily="2" charset="-122"/>
                  </a:rPr>
                  <a:t>境界</a:t>
                </a:r>
                <a:r>
                  <a:rPr lang="zh-CN" altLang="en-US" sz="1000" dirty="0">
                    <a:latin typeface="宋体" panose="02010600030101010101" pitchFamily="2" charset="-122"/>
                    <a:ea typeface="宋体" panose="02010600030101010101" pitchFamily="2" charset="-122"/>
                  </a:rPr>
                  <a:t>”</a:t>
                </a:r>
                <a:r>
                  <a:rPr lang="zh-CN" altLang="en-US" sz="1000" dirty="0">
                    <a:latin typeface="Arial" panose="020B0604020202020204" pitchFamily="34" charset="0"/>
                    <a:ea typeface="宋体" panose="02010600030101010101" pitchFamily="2" charset="-122"/>
                  </a:rPr>
                  <a:t>的阐述</a:t>
                </a:r>
                <a:endParaRPr lang="en-US" altLang="zh-CN" sz="1000" dirty="0">
                  <a:latin typeface="Arial" panose="020B0604020202020204" pitchFamily="34" charset="0"/>
                  <a:ea typeface="宋体" panose="02010600030101010101" pitchFamily="2" charset="-122"/>
                </a:endParaRPr>
              </a:p>
            </p:txBody>
          </p:sp>
        </p:grpSp>
        <p:sp>
          <p:nvSpPr>
            <p:cNvPr id="17416" name="Text Box 9"/>
            <p:cNvSpPr txBox="1"/>
            <p:nvPr/>
          </p:nvSpPr>
          <p:spPr>
            <a:xfrm>
              <a:off x="1032" y="3297"/>
              <a:ext cx="1022" cy="582"/>
            </a:xfrm>
            <a:prstGeom prst="rect">
              <a:avLst/>
            </a:prstGeom>
            <a:noFill/>
            <a:ln w="9525">
              <a:noFill/>
            </a:ln>
          </p:spPr>
          <p:txBody>
            <a:bodyPr anchor="t" anchorCtr="0">
              <a:spAutoFit/>
            </a:bodyPr>
            <a:p>
              <a:pPr eaLnBrk="0" hangingPunct="0"/>
              <a:r>
                <a:rPr lang="zh-CN" altLang="en-US" dirty="0">
                  <a:solidFill>
                    <a:srgbClr val="0000CC"/>
                  </a:solidFill>
                  <a:latin typeface="Arial" panose="020B0604020202020204" pitchFamily="34" charset="0"/>
                  <a:ea typeface="宋体" panose="02010600030101010101" pitchFamily="2" charset="-122"/>
                </a:rPr>
                <a:t>贯通，看得远，才能认识准确</a:t>
              </a:r>
              <a:endParaRPr lang="zh-CN" altLang="en-US" dirty="0">
                <a:solidFill>
                  <a:srgbClr val="0000CC"/>
                </a:solidFill>
                <a:latin typeface="Arial" panose="020B0604020202020204" pitchFamily="34" charset="0"/>
                <a:ea typeface="宋体" panose="02010600030101010101" pitchFamily="2" charset="-122"/>
              </a:endParaRPr>
            </a:p>
          </p:txBody>
        </p:sp>
        <p:sp>
          <p:nvSpPr>
            <p:cNvPr id="17417" name="Text Box 10"/>
            <p:cNvSpPr txBox="1"/>
            <p:nvPr/>
          </p:nvSpPr>
          <p:spPr>
            <a:xfrm>
              <a:off x="1973" y="2874"/>
              <a:ext cx="1034" cy="582"/>
            </a:xfrm>
            <a:prstGeom prst="rect">
              <a:avLst/>
            </a:prstGeom>
            <a:noFill/>
            <a:ln w="9525">
              <a:noFill/>
            </a:ln>
          </p:spPr>
          <p:txBody>
            <a:bodyPr anchor="t" anchorCtr="0">
              <a:spAutoFit/>
            </a:bodyPr>
            <a:p>
              <a:pPr eaLnBrk="0" hangingPunct="0"/>
              <a:r>
                <a:rPr lang="zh-CN" altLang="en-US" dirty="0">
                  <a:solidFill>
                    <a:srgbClr val="0000CC"/>
                  </a:solidFill>
                  <a:latin typeface="Arial" panose="020B0604020202020204" pitchFamily="34" charset="0"/>
                  <a:ea typeface="宋体" panose="02010600030101010101" pitchFamily="2" charset="-122"/>
                </a:rPr>
                <a:t>浮想联翩，由此及彼，才能发现</a:t>
              </a:r>
              <a:endParaRPr lang="en-US" altLang="zh-CN" dirty="0">
                <a:solidFill>
                  <a:srgbClr val="0000CC"/>
                </a:solidFill>
                <a:latin typeface="Arial" panose="020B0604020202020204" pitchFamily="34" charset="0"/>
                <a:ea typeface="宋体" panose="02010600030101010101" pitchFamily="2" charset="-122"/>
              </a:endParaRPr>
            </a:p>
          </p:txBody>
        </p:sp>
        <p:sp>
          <p:nvSpPr>
            <p:cNvPr id="17418" name="Text Box 11"/>
            <p:cNvSpPr txBox="1"/>
            <p:nvPr/>
          </p:nvSpPr>
          <p:spPr>
            <a:xfrm>
              <a:off x="2903" y="2525"/>
              <a:ext cx="1765" cy="407"/>
            </a:xfrm>
            <a:prstGeom prst="rect">
              <a:avLst/>
            </a:prstGeom>
            <a:noFill/>
            <a:ln w="9525">
              <a:noFill/>
            </a:ln>
          </p:spPr>
          <p:txBody>
            <a:bodyPr anchor="t" anchorCtr="0">
              <a:spAutoFit/>
            </a:bodyPr>
            <a:p>
              <a:pPr eaLnBrk="0" hangingPunct="0"/>
              <a:r>
                <a:rPr lang="zh-CN" altLang="en-US" dirty="0">
                  <a:solidFill>
                    <a:srgbClr val="0000CC"/>
                  </a:solidFill>
                  <a:latin typeface="Arial" panose="020B0604020202020204" pitchFamily="34" charset="0"/>
                  <a:ea typeface="宋体" panose="02010600030101010101" pitchFamily="2" charset="-122"/>
                </a:rPr>
                <a:t>不断训练，不断理解，才能找出本质，才能创新</a:t>
              </a:r>
              <a:endParaRPr lang="en-US" altLang="zh-CN" dirty="0">
                <a:solidFill>
                  <a:srgbClr val="0000CC"/>
                </a:solidFill>
                <a:latin typeface="Arial" panose="020B0604020202020204" pitchFamily="34" charset="0"/>
                <a:ea typeface="宋体" panose="02010600030101010101" pitchFamily="2" charset="-122"/>
              </a:endParaRPr>
            </a:p>
          </p:txBody>
        </p:sp>
        <p:grpSp>
          <p:nvGrpSpPr>
            <p:cNvPr id="17419" name="Group 12"/>
            <p:cNvGrpSpPr/>
            <p:nvPr/>
          </p:nvGrpSpPr>
          <p:grpSpPr>
            <a:xfrm>
              <a:off x="1097" y="2946"/>
              <a:ext cx="869" cy="372"/>
              <a:chOff x="606" y="2748"/>
              <a:chExt cx="869" cy="372"/>
            </a:xfrm>
          </p:grpSpPr>
          <p:sp>
            <p:nvSpPr>
              <p:cNvPr id="17420" name="Oval 13"/>
              <p:cNvSpPr/>
              <p:nvPr/>
            </p:nvSpPr>
            <p:spPr>
              <a:xfrm>
                <a:off x="606" y="2748"/>
                <a:ext cx="822" cy="372"/>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nchorCtr="0"/>
              <a:p>
                <a:pPr eaLnBrk="0" hangingPunct="0"/>
                <a:endParaRPr lang="zh-CN" altLang="en-US" dirty="0">
                  <a:latin typeface="Arial" panose="020B0604020202020204" pitchFamily="34" charset="0"/>
                  <a:ea typeface="宋体" panose="02010600030101010101" pitchFamily="2" charset="-122"/>
                </a:endParaRPr>
              </a:p>
            </p:txBody>
          </p:sp>
          <p:sp>
            <p:nvSpPr>
              <p:cNvPr id="17421" name="Text Box 14"/>
              <p:cNvSpPr txBox="1"/>
              <p:nvPr/>
            </p:nvSpPr>
            <p:spPr>
              <a:xfrm>
                <a:off x="632" y="2833"/>
                <a:ext cx="843" cy="233"/>
              </a:xfrm>
              <a:prstGeom prst="rect">
                <a:avLst/>
              </a:prstGeom>
              <a:noFill/>
              <a:ln w="9525">
                <a:noFill/>
              </a:ln>
            </p:spPr>
            <p:txBody>
              <a:bodyPr wrap="none" anchor="t" anchorCtr="0">
                <a:spAutoFit/>
              </a:bodyPr>
              <a:p>
                <a:pPr eaLnBrk="0" hangingPunct="0"/>
                <a:r>
                  <a:rPr lang="zh-CN" altLang="en-US" dirty="0">
                    <a:latin typeface="Arial" panose="020B0604020202020204" pitchFamily="34" charset="0"/>
                    <a:ea typeface="宋体" panose="02010600030101010101" pitchFamily="2" charset="-122"/>
                  </a:rPr>
                  <a:t>联想与贯通</a:t>
                </a:r>
                <a:endParaRPr lang="en-US" altLang="zh-CN" dirty="0">
                  <a:latin typeface="Arial" panose="020B0604020202020204" pitchFamily="34" charset="0"/>
                  <a:ea typeface="宋体" panose="02010600030101010101" pitchFamily="2" charset="-122"/>
                </a:endParaRPr>
              </a:p>
            </p:txBody>
          </p:sp>
        </p:grpSp>
        <p:grpSp>
          <p:nvGrpSpPr>
            <p:cNvPr id="17422" name="Group 15"/>
            <p:cNvGrpSpPr/>
            <p:nvPr/>
          </p:nvGrpSpPr>
          <p:grpSpPr>
            <a:xfrm>
              <a:off x="2009" y="2508"/>
              <a:ext cx="869" cy="372"/>
              <a:chOff x="1510" y="2326"/>
              <a:chExt cx="869" cy="372"/>
            </a:xfrm>
          </p:grpSpPr>
          <p:sp>
            <p:nvSpPr>
              <p:cNvPr id="17423" name="Oval 16"/>
              <p:cNvSpPr/>
              <p:nvPr/>
            </p:nvSpPr>
            <p:spPr>
              <a:xfrm>
                <a:off x="1510" y="2326"/>
                <a:ext cx="822" cy="372"/>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en-US" dirty="0">
                  <a:latin typeface="Arial" panose="020B0604020202020204" pitchFamily="34" charset="0"/>
                  <a:ea typeface="宋体" panose="02010600030101010101" pitchFamily="2" charset="-122"/>
                </a:endParaRPr>
              </a:p>
            </p:txBody>
          </p:sp>
          <p:sp>
            <p:nvSpPr>
              <p:cNvPr id="17424" name="Text Box 17"/>
              <p:cNvSpPr txBox="1"/>
              <p:nvPr/>
            </p:nvSpPr>
            <p:spPr>
              <a:xfrm>
                <a:off x="1536" y="2411"/>
                <a:ext cx="843" cy="233"/>
              </a:xfrm>
              <a:prstGeom prst="rect">
                <a:avLst/>
              </a:prstGeom>
              <a:noFill/>
              <a:ln w="9525">
                <a:noFill/>
              </a:ln>
            </p:spPr>
            <p:txBody>
              <a:bodyPr wrap="none" anchor="t" anchorCtr="0">
                <a:spAutoFit/>
              </a:bodyPr>
              <a:p>
                <a:pPr eaLnBrk="0" hangingPunct="0"/>
                <a:r>
                  <a:rPr lang="zh-CN" altLang="en-US" dirty="0">
                    <a:latin typeface="Arial" panose="020B0604020202020204" pitchFamily="34" charset="0"/>
                    <a:ea typeface="宋体" panose="02010600030101010101" pitchFamily="2" charset="-122"/>
                  </a:rPr>
                  <a:t>训练与实践</a:t>
                </a:r>
                <a:endParaRPr lang="zh-CN" altLang="en-US" dirty="0">
                  <a:latin typeface="Arial" panose="020B0604020202020204" pitchFamily="34" charset="0"/>
                  <a:ea typeface="宋体" panose="02010600030101010101" pitchFamily="2" charset="-122"/>
                </a:endParaRPr>
              </a:p>
            </p:txBody>
          </p:sp>
        </p:grpSp>
        <p:grpSp>
          <p:nvGrpSpPr>
            <p:cNvPr id="17425" name="Group 18"/>
            <p:cNvGrpSpPr/>
            <p:nvPr/>
          </p:nvGrpSpPr>
          <p:grpSpPr>
            <a:xfrm>
              <a:off x="335" y="3497"/>
              <a:ext cx="882" cy="372"/>
              <a:chOff x="335" y="3665"/>
              <a:chExt cx="882" cy="372"/>
            </a:xfrm>
          </p:grpSpPr>
          <p:sp>
            <p:nvSpPr>
              <p:cNvPr id="17426" name="Oval 19"/>
              <p:cNvSpPr/>
              <p:nvPr/>
            </p:nvSpPr>
            <p:spPr>
              <a:xfrm>
                <a:off x="335" y="3665"/>
                <a:ext cx="822" cy="372"/>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en-US" dirty="0">
                  <a:latin typeface="Arial" panose="020B0604020202020204" pitchFamily="34" charset="0"/>
                  <a:ea typeface="宋体" panose="02010600030101010101" pitchFamily="2" charset="-122"/>
                </a:endParaRPr>
              </a:p>
            </p:txBody>
          </p:sp>
          <p:sp>
            <p:nvSpPr>
              <p:cNvPr id="17427" name="Text Box 20"/>
              <p:cNvSpPr txBox="1"/>
              <p:nvPr/>
            </p:nvSpPr>
            <p:spPr>
              <a:xfrm>
                <a:off x="374" y="3742"/>
                <a:ext cx="843" cy="233"/>
              </a:xfrm>
              <a:prstGeom prst="rect">
                <a:avLst/>
              </a:prstGeom>
              <a:noFill/>
              <a:ln w="9525">
                <a:noFill/>
              </a:ln>
            </p:spPr>
            <p:txBody>
              <a:bodyPr wrap="none" anchor="t" anchorCtr="0">
                <a:spAutoFit/>
              </a:bodyPr>
              <a:p>
                <a:pPr eaLnBrk="0" hangingPunct="0"/>
                <a:r>
                  <a:rPr lang="zh-CN" altLang="en-US" dirty="0">
                    <a:latin typeface="Arial" panose="020B0604020202020204" pitchFamily="34" charset="0"/>
                    <a:ea typeface="宋体" panose="02010600030101010101" pitchFamily="2" charset="-122"/>
                  </a:rPr>
                  <a:t>概念与知识</a:t>
                </a:r>
                <a:endParaRPr lang="en-US" altLang="zh-CN" dirty="0">
                  <a:latin typeface="Arial" panose="020B0604020202020204" pitchFamily="34" charset="0"/>
                  <a:ea typeface="宋体" panose="02010600030101010101" pitchFamily="2" charset="-122"/>
                </a:endParaRPr>
              </a:p>
            </p:txBody>
          </p:sp>
        </p:grpSp>
      </p:grpSp>
      <p:sp>
        <p:nvSpPr>
          <p:cNvPr id="17431" name="Rectangle 24"/>
          <p:cNvSpPr/>
          <p:nvPr/>
        </p:nvSpPr>
        <p:spPr>
          <a:xfrm>
            <a:off x="3008630" y="6191568"/>
            <a:ext cx="6651625" cy="520700"/>
          </a:xfrm>
          <a:prstGeom prst="rect">
            <a:avLst/>
          </a:prstGeom>
          <a:solidFill>
            <a:schemeClr val="tx1"/>
          </a:solidFill>
          <a:ln w="9525">
            <a:noFill/>
          </a:ln>
        </p:spPr>
        <p:txBody>
          <a:bodyPr anchor="t" anchorCtr="0">
            <a:spAutoFit/>
          </a:bodyPr>
          <a:p>
            <a:pPr algn="ctr" eaLnBrk="0" hangingPunct="0">
              <a:lnSpc>
                <a:spcPct val="130000"/>
              </a:lnSpc>
              <a:buClr>
                <a:srgbClr val="0066FF"/>
              </a:buClr>
              <a:buFont typeface="Wingdings" panose="05000000000000000000" pitchFamily="2" charset="2"/>
            </a:pPr>
            <a:r>
              <a:rPr lang="zh-CN" altLang="en-US" sz="2400" dirty="0">
                <a:solidFill>
                  <a:schemeClr val="bg1"/>
                </a:solidFill>
                <a:latin typeface="Times New Roman" panose="02020603050405020304" pitchFamily="18" charset="0"/>
                <a:ea typeface="宋体" panose="02010600030101010101" pitchFamily="2" charset="-122"/>
              </a:rPr>
              <a:t>思维是创新的源头，技术与知识是创新的支撑</a:t>
            </a:r>
            <a:endParaRPr lang="zh-CN" altLang="en-US" sz="2400" dirty="0">
              <a:solidFill>
                <a:schemeClr val="bg1"/>
              </a:solidFill>
              <a:latin typeface="Times New Roman" panose="02020603050405020304" pitchFamily="18" charset="0"/>
              <a:ea typeface="宋体" panose="02010600030101010101" pitchFamily="2" charset="-122"/>
            </a:endParaRPr>
          </a:p>
        </p:txBody>
      </p:sp>
      <p:sp>
        <p:nvSpPr>
          <p:cNvPr id="3" name="标题 1"/>
          <p:cNvSpPr>
            <a:spLocks noGrp="1"/>
          </p:cNvSpPr>
          <p:nvPr/>
        </p:nvSpPr>
        <p:spPr>
          <a:xfrm>
            <a:off x="238125" y="683260"/>
            <a:ext cx="12192000" cy="762000"/>
          </a:xfrm>
          <a:prstGeom prst="rect">
            <a:avLst/>
          </a:prstGeom>
        </p:spPr>
        <p:txBody>
          <a:bodyPr vert="horz" lIns="91440" tIns="45720" rIns="91440" bIns="45720" rtlCol="0" anchor="ctr">
            <a:normAutofit fontScale="25000"/>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r>
              <a:rPr sz="12800">
                <a:solidFill>
                  <a:srgbClr val="333F50"/>
                </a:solidFill>
                <a:sym typeface="+mn-ea"/>
              </a:rPr>
              <a:t>站得高，才能看得远；看得远，才能看得真</a:t>
            </a:r>
            <a:endParaRPr lang="zh-CN" altLang="en-US"/>
          </a:p>
        </p:txBody>
      </p:sp>
      <p:sp>
        <p:nvSpPr>
          <p:cNvPr id="4" name="标题 1"/>
          <p:cNvSpPr>
            <a:spLocks noGrp="1"/>
          </p:cNvSpPr>
          <p:nvPr/>
        </p:nvSpPr>
        <p:spPr>
          <a:xfrm>
            <a:off x="238760" y="198755"/>
            <a:ext cx="12192000" cy="7620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r>
              <a:rPr lang="zh-CN" altLang="en-US">
                <a:solidFill>
                  <a:srgbClr val="333F50"/>
                </a:solidFill>
              </a:rPr>
              <a:t>什么</a:t>
            </a:r>
            <a:r>
              <a:rPr lang="zh-CN" altLang="en-US"/>
              <a:t>是计算思维？</a:t>
            </a:r>
            <a:endParaRPr lang="zh-CN" altLang="en-US"/>
          </a:p>
        </p:txBody>
      </p:sp>
      <p:pic>
        <p:nvPicPr>
          <p:cNvPr id="2" name="图片 1"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409"/>
                                        </p:tgtEl>
                                        <p:attrNameLst>
                                          <p:attrName>style.visibility</p:attrName>
                                        </p:attrNameLst>
                                      </p:cBhvr>
                                      <p:to>
                                        <p:strVal val="visible"/>
                                      </p:to>
                                    </p:set>
                                    <p:animEffect transition="in" filter="wipe(down)">
                                      <p:cBhvr>
                                        <p:cTn id="7" dur="500"/>
                                        <p:tgtEl>
                                          <p:spTgt spid="1740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431"/>
                                        </p:tgtEl>
                                        <p:attrNameLst>
                                          <p:attrName>style.visibility</p:attrName>
                                        </p:attrNameLst>
                                      </p:cBhvr>
                                      <p:to>
                                        <p:strVal val="visible"/>
                                      </p:to>
                                    </p:set>
                                    <p:anim calcmode="lin" valueType="num">
                                      <p:cBhvr additive="base">
                                        <p:cTn id="12" dur="500" fill="hold"/>
                                        <p:tgtEl>
                                          <p:spTgt spid="17431"/>
                                        </p:tgtEl>
                                        <p:attrNameLst>
                                          <p:attrName>ppt_x</p:attrName>
                                        </p:attrNameLst>
                                      </p:cBhvr>
                                      <p:tavLst>
                                        <p:tav tm="0">
                                          <p:val>
                                            <p:strVal val="#ppt_x"/>
                                          </p:val>
                                        </p:tav>
                                        <p:tav tm="100000">
                                          <p:val>
                                            <p:strVal val="#ppt_x"/>
                                          </p:val>
                                        </p:tav>
                                      </p:tavLst>
                                    </p:anim>
                                    <p:anim calcmode="lin" valueType="num">
                                      <p:cBhvr additive="base">
                                        <p:cTn id="13" dur="500" fill="hold"/>
                                        <p:tgtEl>
                                          <p:spTgt spid="1743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strVal val="#ppt_w*0.70"/>
                                          </p:val>
                                        </p:tav>
                                        <p:tav tm="100000">
                                          <p:val>
                                            <p:strVal val="#ppt_w"/>
                                          </p:val>
                                        </p:tav>
                                      </p:tavLst>
                                    </p:anim>
                                    <p:anim calcmode="lin" valueType="num">
                                      <p:cBhvr>
                                        <p:cTn id="19" dur="1000" fill="hold"/>
                                        <p:tgtEl>
                                          <p:spTgt spid="3"/>
                                        </p:tgtEl>
                                        <p:attrNameLst>
                                          <p:attrName>ppt_h</p:attrName>
                                        </p:attrNameLst>
                                      </p:cBhvr>
                                      <p:tavLst>
                                        <p:tav tm="0">
                                          <p:val>
                                            <p:strVal val="#ppt_h"/>
                                          </p:val>
                                        </p:tav>
                                        <p:tav tm="100000">
                                          <p:val>
                                            <p:strVal val="#ppt_h"/>
                                          </p:val>
                                        </p:tav>
                                      </p:tavLst>
                                    </p:anim>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1"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88010" y="1060450"/>
            <a:ext cx="4914900" cy="381000"/>
          </a:xfrm>
          <a:prstGeom prst="rect">
            <a:avLst/>
          </a:prstGeom>
        </p:spPr>
      </p:pic>
      <p:pic>
        <p:nvPicPr>
          <p:cNvPr id="3" name="图片 2"/>
          <p:cNvPicPr>
            <a:picLocks noChangeAspect="1"/>
          </p:cNvPicPr>
          <p:nvPr/>
        </p:nvPicPr>
        <p:blipFill>
          <a:blip r:embed="rId1"/>
          <a:stretch>
            <a:fillRect/>
          </a:stretch>
        </p:blipFill>
        <p:spPr>
          <a:xfrm>
            <a:off x="5363845" y="1103630"/>
            <a:ext cx="4914900" cy="381000"/>
          </a:xfrm>
          <a:prstGeom prst="rect">
            <a:avLst/>
          </a:prstGeom>
        </p:spPr>
      </p:pic>
      <p:pic>
        <p:nvPicPr>
          <p:cNvPr id="1620994" name="图片 1620993"/>
          <p:cNvPicPr>
            <a:picLocks noChangeAspect="1"/>
          </p:cNvPicPr>
          <p:nvPr/>
        </p:nvPicPr>
        <p:blipFill>
          <a:blip r:embed="rId2"/>
          <a:stretch>
            <a:fillRect/>
          </a:stretch>
        </p:blipFill>
        <p:spPr>
          <a:xfrm>
            <a:off x="1703388" y="1332230"/>
            <a:ext cx="4892675" cy="4351338"/>
          </a:xfrm>
          <a:prstGeom prst="rect">
            <a:avLst/>
          </a:prstGeom>
          <a:noFill/>
          <a:ln w="9525" cap="flat" cmpd="sng">
            <a:solidFill>
              <a:srgbClr val="FF0000"/>
            </a:solidFill>
            <a:prstDash val="solid"/>
            <a:miter/>
            <a:headEnd type="none" w="med" len="med"/>
            <a:tailEnd type="none" w="med" len="med"/>
          </a:ln>
        </p:spPr>
      </p:pic>
      <p:sp>
        <p:nvSpPr>
          <p:cNvPr id="1620995" name="文本框 1620994"/>
          <p:cNvSpPr txBox="1"/>
          <p:nvPr/>
        </p:nvSpPr>
        <p:spPr>
          <a:xfrm>
            <a:off x="6707188" y="5089843"/>
            <a:ext cx="3963987" cy="460375"/>
          </a:xfrm>
          <a:prstGeom prst="rect">
            <a:avLst/>
          </a:prstGeom>
          <a:noFill/>
          <a:ln w="9525">
            <a:noFill/>
          </a:ln>
        </p:spPr>
        <p:txBody>
          <a:bodyPr anchor="t" anchorCtr="0">
            <a:spAutoFit/>
          </a:bodyPr>
          <a:p>
            <a:r>
              <a:rPr lang="zh-CN" altLang="en-US" sz="2400" dirty="0">
                <a:solidFill>
                  <a:srgbClr val="0070C0"/>
                </a:solidFill>
                <a:latin typeface="Arial" panose="020B0604020202020204" pitchFamily="34" charset="0"/>
                <a:ea typeface="宋体" panose="02010600030101010101" pitchFamily="2" charset="-122"/>
              </a:rPr>
              <a:t>构造传统“计算机器”</a:t>
            </a:r>
            <a:endParaRPr lang="zh-CN" altLang="en-US" sz="2400" dirty="0">
              <a:solidFill>
                <a:srgbClr val="0070C0"/>
              </a:solidFill>
              <a:latin typeface="Arial" panose="020B0604020202020204" pitchFamily="34" charset="0"/>
              <a:ea typeface="宋体" panose="02010600030101010101" pitchFamily="2" charset="-122"/>
            </a:endParaRPr>
          </a:p>
        </p:txBody>
      </p:sp>
      <p:sp>
        <p:nvSpPr>
          <p:cNvPr id="1620996" name="文本框 1620995"/>
          <p:cNvSpPr txBox="1"/>
          <p:nvPr/>
        </p:nvSpPr>
        <p:spPr>
          <a:xfrm>
            <a:off x="6707505" y="3839210"/>
            <a:ext cx="4954270" cy="829945"/>
          </a:xfrm>
          <a:prstGeom prst="rect">
            <a:avLst/>
          </a:prstGeom>
          <a:noFill/>
          <a:ln w="9525">
            <a:noFill/>
          </a:ln>
        </p:spPr>
        <p:txBody>
          <a:bodyPr wrap="square">
            <a:spAutoFit/>
          </a:bodyPr>
          <a:p>
            <a:r>
              <a:rPr lang="zh-CN" altLang="en-US" sz="2400" dirty="0">
                <a:solidFill>
                  <a:srgbClr val="0070C0"/>
                </a:solidFill>
                <a:latin typeface="Arial" panose="020B0604020202020204" pitchFamily="34" charset="0"/>
                <a:ea typeface="宋体" panose="02010600030101010101" pitchFamily="2" charset="-122"/>
              </a:rPr>
              <a:t>构造各种新型“计算机器” 应用各种新型“计算机器”</a:t>
            </a:r>
            <a:endParaRPr lang="zh-CN" altLang="en-US" sz="2400" dirty="0">
              <a:solidFill>
                <a:srgbClr val="0070C0"/>
              </a:solidFill>
              <a:latin typeface="Arial" panose="020B0604020202020204" pitchFamily="34" charset="0"/>
              <a:ea typeface="宋体" panose="02010600030101010101" pitchFamily="2" charset="-122"/>
            </a:endParaRPr>
          </a:p>
        </p:txBody>
      </p:sp>
      <p:sp>
        <p:nvSpPr>
          <p:cNvPr id="1620997" name="文本框 1620996"/>
          <p:cNvSpPr txBox="1"/>
          <p:nvPr/>
        </p:nvSpPr>
        <p:spPr>
          <a:xfrm>
            <a:off x="6707505" y="2570480"/>
            <a:ext cx="5163820" cy="829945"/>
          </a:xfrm>
          <a:prstGeom prst="rect">
            <a:avLst/>
          </a:prstGeom>
          <a:noFill/>
          <a:ln w="9525">
            <a:noFill/>
          </a:ln>
        </p:spPr>
        <p:txBody>
          <a:bodyPr wrap="square">
            <a:spAutoFit/>
          </a:bodyPr>
          <a:p>
            <a:r>
              <a:rPr lang="zh-CN" altLang="en-US" sz="2400" dirty="0">
                <a:solidFill>
                  <a:srgbClr val="0070C0"/>
                </a:solidFill>
                <a:latin typeface="Arial" panose="020B0604020202020204" pitchFamily="34" charset="0"/>
                <a:ea typeface="宋体" panose="02010600030101010101" pitchFamily="2" charset="-122"/>
              </a:rPr>
              <a:t>计算机科学与技术</a:t>
            </a:r>
            <a:r>
              <a:rPr lang="en-US" altLang="zh-CN" sz="2400">
                <a:solidFill>
                  <a:srgbClr val="0070C0"/>
                </a:solidFill>
                <a:latin typeface="Arial" panose="020B0604020202020204" pitchFamily="34" charset="0"/>
                <a:ea typeface="宋体" panose="02010600030101010101" pitchFamily="2" charset="-122"/>
                <a:sym typeface="Wingdings" panose="05000000000000000000" pitchFamily="2" charset="2"/>
              </a:rPr>
              <a:t></a:t>
            </a:r>
            <a:r>
              <a:rPr lang="zh-CN" altLang="en-US" sz="2400" dirty="0">
                <a:solidFill>
                  <a:srgbClr val="0070C0"/>
                </a:solidFill>
                <a:latin typeface="Arial" panose="020B0604020202020204" pitchFamily="34" charset="0"/>
                <a:ea typeface="宋体" panose="02010600030101010101" pitchFamily="2" charset="-122"/>
              </a:rPr>
              <a:t>软件工程、生物计算、信息安全、</a:t>
            </a:r>
            <a:r>
              <a:rPr lang="en-US" altLang="zh-CN" sz="2400">
                <a:solidFill>
                  <a:srgbClr val="0070C0"/>
                </a:solidFill>
                <a:latin typeface="宋体" panose="02010600030101010101" pitchFamily="2" charset="-122"/>
                <a:ea typeface="宋体" panose="02010600030101010101" pitchFamily="2" charset="-122"/>
              </a:rPr>
              <a:t>…</a:t>
            </a:r>
            <a:r>
              <a:rPr lang="en-US" altLang="zh-CN" sz="2400">
                <a:solidFill>
                  <a:srgbClr val="0070C0"/>
                </a:solidFill>
                <a:latin typeface="Arial" panose="020B0604020202020204" pitchFamily="34" charset="0"/>
                <a:ea typeface="宋体" panose="02010600030101010101" pitchFamily="2" charset="-122"/>
              </a:rPr>
              <a:t> </a:t>
            </a:r>
            <a:r>
              <a:rPr lang="en-US" altLang="zh-CN" sz="2400">
                <a:solidFill>
                  <a:srgbClr val="0070C0"/>
                </a:solidFill>
                <a:latin typeface="宋体" panose="02010600030101010101" pitchFamily="2" charset="-122"/>
                <a:ea typeface="宋体" panose="02010600030101010101" pitchFamily="2" charset="-122"/>
              </a:rPr>
              <a:t>…</a:t>
            </a:r>
            <a:endParaRPr lang="en-US" altLang="zh-CN" sz="2400">
              <a:solidFill>
                <a:srgbClr val="0070C0"/>
              </a:solidFill>
              <a:latin typeface="宋体" panose="02010600030101010101" pitchFamily="2" charset="-122"/>
              <a:ea typeface="宋体" panose="02010600030101010101" pitchFamily="2" charset="-122"/>
            </a:endParaRPr>
          </a:p>
        </p:txBody>
      </p:sp>
      <p:sp>
        <p:nvSpPr>
          <p:cNvPr id="1620998" name="直接连接符 1620997"/>
          <p:cNvSpPr/>
          <p:nvPr/>
        </p:nvSpPr>
        <p:spPr>
          <a:xfrm>
            <a:off x="6456363" y="4853305"/>
            <a:ext cx="3240087" cy="0"/>
          </a:xfrm>
          <a:prstGeom prst="line">
            <a:avLst/>
          </a:prstGeom>
          <a:ln w="9525" cap="flat" cmpd="sng">
            <a:solidFill>
              <a:schemeClr val="accent2"/>
            </a:solidFill>
            <a:prstDash val="solid"/>
            <a:headEnd type="none" w="med" len="med"/>
            <a:tailEnd type="none" w="med" len="med"/>
          </a:ln>
        </p:spPr>
      </p:sp>
      <p:sp>
        <p:nvSpPr>
          <p:cNvPr id="1620999" name="文本框 1620998"/>
          <p:cNvSpPr txBox="1"/>
          <p:nvPr/>
        </p:nvSpPr>
        <p:spPr>
          <a:xfrm>
            <a:off x="6707505" y="1346835"/>
            <a:ext cx="4954270" cy="829945"/>
          </a:xfrm>
          <a:prstGeom prst="rect">
            <a:avLst/>
          </a:prstGeom>
          <a:noFill/>
          <a:ln w="9525">
            <a:noFill/>
          </a:ln>
        </p:spPr>
        <p:txBody>
          <a:bodyPr wrap="square">
            <a:spAutoFit/>
          </a:bodyPr>
          <a:p>
            <a:r>
              <a:rPr lang="zh-CN" altLang="en-US" sz="2400" dirty="0">
                <a:solidFill>
                  <a:srgbClr val="0070C0"/>
                </a:solidFill>
                <a:latin typeface="Arial" panose="020B0604020202020204" pitchFamily="34" charset="0"/>
                <a:ea typeface="宋体" panose="02010600030101010101" pitchFamily="2" charset="-122"/>
              </a:rPr>
              <a:t>科学研究的三大手段：</a:t>
            </a:r>
            <a:endParaRPr lang="zh-CN" altLang="en-US" sz="2400" dirty="0">
              <a:solidFill>
                <a:srgbClr val="0070C0"/>
              </a:solidFill>
              <a:latin typeface="Arial" panose="020B0604020202020204" pitchFamily="34" charset="0"/>
              <a:ea typeface="宋体" panose="02010600030101010101" pitchFamily="2" charset="-122"/>
            </a:endParaRPr>
          </a:p>
          <a:p>
            <a:r>
              <a:rPr lang="zh-CN" altLang="en-US" sz="2400" dirty="0">
                <a:solidFill>
                  <a:srgbClr val="0070C0"/>
                </a:solidFill>
                <a:latin typeface="Arial" panose="020B0604020202020204" pitchFamily="34" charset="0"/>
                <a:ea typeface="宋体" panose="02010600030101010101" pitchFamily="2" charset="-122"/>
              </a:rPr>
              <a:t>理论、实验和计算 </a:t>
            </a:r>
            <a:r>
              <a:rPr lang="en-US" altLang="zh-CN" sz="2400">
                <a:solidFill>
                  <a:srgbClr val="0070C0"/>
                </a:solidFill>
                <a:latin typeface="Arial" panose="020B0604020202020204" pitchFamily="34" charset="0"/>
                <a:ea typeface="宋体" panose="02010600030101010101" pitchFamily="2" charset="-122"/>
                <a:sym typeface="Wingdings" panose="05000000000000000000" pitchFamily="2" charset="2"/>
              </a:rPr>
              <a:t> </a:t>
            </a:r>
            <a:r>
              <a:rPr lang="zh-CN" altLang="en-US" sz="2400" dirty="0">
                <a:solidFill>
                  <a:srgbClr val="0070C0"/>
                </a:solidFill>
                <a:latin typeface="Arial" panose="020B0604020202020204" pitchFamily="34" charset="0"/>
                <a:ea typeface="宋体" panose="02010600030101010101" pitchFamily="2" charset="-122"/>
                <a:sym typeface="Wingdings" panose="05000000000000000000" pitchFamily="2" charset="2"/>
              </a:rPr>
              <a:t>计算科学</a:t>
            </a:r>
            <a:endParaRPr lang="zh-CN" altLang="en-US" sz="2400" dirty="0">
              <a:solidFill>
                <a:srgbClr val="0070C0"/>
              </a:solidFill>
              <a:latin typeface="Arial" panose="020B0604020202020204" pitchFamily="34" charset="0"/>
              <a:ea typeface="宋体" panose="02010600030101010101" pitchFamily="2" charset="-122"/>
              <a:sym typeface="Wingdings" panose="05000000000000000000" pitchFamily="2" charset="2"/>
            </a:endParaRPr>
          </a:p>
        </p:txBody>
      </p:sp>
      <p:sp>
        <p:nvSpPr>
          <p:cNvPr id="1621000" name="Text Box 16"/>
          <p:cNvSpPr txBox="1"/>
          <p:nvPr/>
        </p:nvSpPr>
        <p:spPr>
          <a:xfrm>
            <a:off x="1687513" y="0"/>
            <a:ext cx="3992880"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什么是计算思维</a:t>
            </a:r>
            <a:r>
              <a:rPr lang="en-US" altLang="zh-CN" sz="2000">
                <a:solidFill>
                  <a:srgbClr val="FF0000"/>
                </a:solidFill>
                <a:latin typeface="Arial" panose="020B0604020202020204" pitchFamily="34" charset="0"/>
                <a:ea typeface="华文中宋" panose="02010600040101010101" pitchFamily="2" charset="-122"/>
              </a:rPr>
              <a:t>? </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从计算学科发展的角度看计算思维</a:t>
            </a:r>
            <a:endParaRPr lang="zh-CN" altLang="en-US" sz="2000" dirty="0">
              <a:solidFill>
                <a:srgbClr val="FF0000"/>
              </a:solidFill>
              <a:latin typeface="Arial" panose="020B0604020202020204" pitchFamily="34" charset="0"/>
              <a:ea typeface="华文中宋" panose="020106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20995"/>
                                        </p:tgtEl>
                                        <p:attrNameLst>
                                          <p:attrName>style.visibility</p:attrName>
                                        </p:attrNameLst>
                                      </p:cBhvr>
                                      <p:to>
                                        <p:strVal val="visible"/>
                                      </p:to>
                                    </p:set>
                                    <p:anim calcmode="lin" valueType="num">
                                      <p:cBhvr additive="base">
                                        <p:cTn id="7" dur="500" fill="hold"/>
                                        <p:tgtEl>
                                          <p:spTgt spid="1620995"/>
                                        </p:tgtEl>
                                        <p:attrNameLst>
                                          <p:attrName>ppt_x</p:attrName>
                                        </p:attrNameLst>
                                      </p:cBhvr>
                                      <p:tavLst>
                                        <p:tav tm="0">
                                          <p:val>
                                            <p:strVal val="#ppt_x"/>
                                          </p:val>
                                        </p:tav>
                                        <p:tav tm="100000">
                                          <p:val>
                                            <p:strVal val="#ppt_x"/>
                                          </p:val>
                                        </p:tav>
                                      </p:tavLst>
                                    </p:anim>
                                    <p:anim calcmode="lin" valueType="num">
                                      <p:cBhvr additive="base">
                                        <p:cTn id="8" dur="500" fill="hold"/>
                                        <p:tgtEl>
                                          <p:spTgt spid="16209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20996"/>
                                        </p:tgtEl>
                                        <p:attrNameLst>
                                          <p:attrName>style.visibility</p:attrName>
                                        </p:attrNameLst>
                                      </p:cBhvr>
                                      <p:to>
                                        <p:strVal val="visible"/>
                                      </p:to>
                                    </p:set>
                                    <p:anim calcmode="lin" valueType="num">
                                      <p:cBhvr additive="base">
                                        <p:cTn id="13" dur="500" fill="hold"/>
                                        <p:tgtEl>
                                          <p:spTgt spid="1620996"/>
                                        </p:tgtEl>
                                        <p:attrNameLst>
                                          <p:attrName>ppt_x</p:attrName>
                                        </p:attrNameLst>
                                      </p:cBhvr>
                                      <p:tavLst>
                                        <p:tav tm="0">
                                          <p:val>
                                            <p:strVal val="#ppt_x"/>
                                          </p:val>
                                        </p:tav>
                                        <p:tav tm="100000">
                                          <p:val>
                                            <p:strVal val="#ppt_x"/>
                                          </p:val>
                                        </p:tav>
                                      </p:tavLst>
                                    </p:anim>
                                    <p:anim calcmode="lin" valueType="num">
                                      <p:cBhvr additive="base">
                                        <p:cTn id="14" dur="500" fill="hold"/>
                                        <p:tgtEl>
                                          <p:spTgt spid="162099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20997"/>
                                        </p:tgtEl>
                                        <p:attrNameLst>
                                          <p:attrName>style.visibility</p:attrName>
                                        </p:attrNameLst>
                                      </p:cBhvr>
                                      <p:to>
                                        <p:strVal val="visible"/>
                                      </p:to>
                                    </p:set>
                                    <p:anim calcmode="lin" valueType="num">
                                      <p:cBhvr additive="base">
                                        <p:cTn id="19" dur="500" fill="hold"/>
                                        <p:tgtEl>
                                          <p:spTgt spid="1620997"/>
                                        </p:tgtEl>
                                        <p:attrNameLst>
                                          <p:attrName>ppt_x</p:attrName>
                                        </p:attrNameLst>
                                      </p:cBhvr>
                                      <p:tavLst>
                                        <p:tav tm="0">
                                          <p:val>
                                            <p:strVal val="#ppt_x"/>
                                          </p:val>
                                        </p:tav>
                                        <p:tav tm="100000">
                                          <p:val>
                                            <p:strVal val="#ppt_x"/>
                                          </p:val>
                                        </p:tav>
                                      </p:tavLst>
                                    </p:anim>
                                    <p:anim calcmode="lin" valueType="num">
                                      <p:cBhvr additive="base">
                                        <p:cTn id="20" dur="500" fill="hold"/>
                                        <p:tgtEl>
                                          <p:spTgt spid="162099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20999"/>
                                        </p:tgtEl>
                                        <p:attrNameLst>
                                          <p:attrName>style.visibility</p:attrName>
                                        </p:attrNameLst>
                                      </p:cBhvr>
                                      <p:to>
                                        <p:strVal val="visible"/>
                                      </p:to>
                                    </p:set>
                                    <p:anim calcmode="lin" valueType="num">
                                      <p:cBhvr additive="base">
                                        <p:cTn id="25" dur="500" fill="hold"/>
                                        <p:tgtEl>
                                          <p:spTgt spid="1620999"/>
                                        </p:tgtEl>
                                        <p:attrNameLst>
                                          <p:attrName>ppt_x</p:attrName>
                                        </p:attrNameLst>
                                      </p:cBhvr>
                                      <p:tavLst>
                                        <p:tav tm="0">
                                          <p:val>
                                            <p:strVal val="#ppt_x"/>
                                          </p:val>
                                        </p:tav>
                                        <p:tav tm="100000">
                                          <p:val>
                                            <p:strVal val="#ppt_x"/>
                                          </p:val>
                                        </p:tav>
                                      </p:tavLst>
                                    </p:anim>
                                    <p:anim calcmode="lin" valueType="num">
                                      <p:cBhvr additive="base">
                                        <p:cTn id="26" dur="500" fill="hold"/>
                                        <p:tgtEl>
                                          <p:spTgt spid="16209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0995" grpId="0"/>
      <p:bldP spid="1620996" grpId="0"/>
      <p:bldP spid="1620997" grpId="0"/>
      <p:bldP spid="162099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23042" name="图片 1623041" descr="TreePicture"/>
          <p:cNvPicPr>
            <a:picLocks noChangeAspect="1"/>
          </p:cNvPicPr>
          <p:nvPr/>
        </p:nvPicPr>
        <p:blipFill>
          <a:blip r:embed="rId1"/>
          <a:stretch>
            <a:fillRect/>
          </a:stretch>
        </p:blipFill>
        <p:spPr>
          <a:xfrm>
            <a:off x="1814513" y="807403"/>
            <a:ext cx="8666162" cy="5837237"/>
          </a:xfrm>
          <a:prstGeom prst="rect">
            <a:avLst/>
          </a:prstGeom>
          <a:noFill/>
          <a:ln w="9525">
            <a:noFill/>
          </a:ln>
        </p:spPr>
      </p:pic>
      <p:pic>
        <p:nvPicPr>
          <p:cNvPr id="1623043" name="图片 1623042" descr="20121226双线式树"/>
          <p:cNvPicPr>
            <a:picLocks noChangeAspect="1"/>
          </p:cNvPicPr>
          <p:nvPr/>
        </p:nvPicPr>
        <p:blipFill>
          <a:blip r:embed="rId2"/>
          <a:stretch>
            <a:fillRect/>
          </a:stretch>
        </p:blipFill>
        <p:spPr>
          <a:xfrm>
            <a:off x="1949450" y="1631315"/>
            <a:ext cx="8293100" cy="4279900"/>
          </a:xfrm>
          <a:prstGeom prst="rect">
            <a:avLst/>
          </a:prstGeom>
          <a:noFill/>
          <a:ln w="9525">
            <a:noFill/>
          </a:ln>
        </p:spPr>
      </p:pic>
      <p:grpSp>
        <p:nvGrpSpPr>
          <p:cNvPr id="1623044" name="组合 1623043"/>
          <p:cNvGrpSpPr/>
          <p:nvPr/>
        </p:nvGrpSpPr>
        <p:grpSpPr>
          <a:xfrm>
            <a:off x="6791325" y="5693728"/>
            <a:ext cx="912813" cy="855662"/>
            <a:chOff x="2381" y="2976"/>
            <a:chExt cx="1065" cy="965"/>
          </a:xfrm>
        </p:grpSpPr>
        <p:sp>
          <p:nvSpPr>
            <p:cNvPr id="20"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21" name="Oval 40"/>
            <p:cNvSpPr>
              <a:spLocks noChangeArrowheads="1"/>
            </p:cNvSpPr>
            <p:nvPr/>
          </p:nvSpPr>
          <p:spPr bwMode="gray">
            <a:xfrm>
              <a:off x="2469" y="3056"/>
              <a:ext cx="889" cy="806"/>
            </a:xfrm>
            <a:prstGeom prst="ellipse">
              <a:avLst/>
            </a:prstGeom>
            <a:solidFill>
              <a:srgbClr val="003366"/>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6" name="Text Box 84"/>
            <p:cNvSpPr txBox="1">
              <a:spLocks noChangeArrowheads="1"/>
            </p:cNvSpPr>
            <p:nvPr/>
          </p:nvSpPr>
          <p:spPr bwMode="auto">
            <a:xfrm>
              <a:off x="2472" y="3261"/>
              <a:ext cx="881" cy="450"/>
            </a:xfrm>
            <a:prstGeom prst="rect">
              <a:avLst/>
            </a:prstGeom>
            <a:noFill/>
            <a:ln>
              <a:noFill/>
            </a:ln>
          </p:spPr>
          <p:txBody>
            <a:bodyPr>
              <a:spAutoFit/>
            </a:bodyPr>
            <a:p>
              <a:pPr algn="ctr">
                <a:spcBef>
                  <a:spcPct val="35000"/>
                </a:spcBef>
              </a:pPr>
              <a:r>
                <a:rPr lang="zh-CN" altLang="en-US" sz="20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递归</a:t>
              </a:r>
              <a:endParaRPr lang="zh-CN" altLang="en-US" sz="20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623048" name="组合 1623047"/>
          <p:cNvGrpSpPr/>
          <p:nvPr/>
        </p:nvGrpSpPr>
        <p:grpSpPr>
          <a:xfrm>
            <a:off x="5684838" y="5693728"/>
            <a:ext cx="912812" cy="855662"/>
            <a:chOff x="2536" y="3486"/>
            <a:chExt cx="575" cy="539"/>
          </a:xfrm>
        </p:grpSpPr>
        <p:sp>
          <p:nvSpPr>
            <p:cNvPr id="14"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5"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2" name="Text Box 84"/>
            <p:cNvSpPr txBox="1">
              <a:spLocks noChangeArrowheads="1"/>
            </p:cNvSpPr>
            <p:nvPr/>
          </p:nvSpPr>
          <p:spPr bwMode="auto">
            <a:xfrm>
              <a:off x="2584" y="3630"/>
              <a:ext cx="476" cy="251"/>
            </a:xfrm>
            <a:prstGeom prst="rect">
              <a:avLst/>
            </a:prstGeom>
            <a:noFill/>
            <a:ln>
              <a:noFill/>
            </a:ln>
          </p:spPr>
          <p:txBody>
            <a:bodyPr>
              <a:spAutoFit/>
            </a:bodyPr>
            <a:p>
              <a:pPr algn="ctr">
                <a:spcBef>
                  <a:spcPct val="35000"/>
                </a:spcBef>
              </a:pPr>
              <a:r>
                <a:rPr lang="zh-CN" altLang="en-US" sz="20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程序</a:t>
              </a:r>
              <a:endParaRPr lang="zh-CN" altLang="en-US" sz="20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623052" name="组合 1623051"/>
          <p:cNvGrpSpPr/>
          <p:nvPr/>
        </p:nvGrpSpPr>
        <p:grpSpPr>
          <a:xfrm>
            <a:off x="4597400" y="5693728"/>
            <a:ext cx="912813" cy="855662"/>
            <a:chOff x="2380" y="1784"/>
            <a:chExt cx="1065" cy="965"/>
          </a:xfrm>
        </p:grpSpPr>
        <p:sp>
          <p:nvSpPr>
            <p:cNvPr id="3"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623054" name="Oval 40"/>
            <p:cNvSpPr/>
            <p:nvPr/>
          </p:nvSpPr>
          <p:spPr>
            <a:xfrm>
              <a:off x="2468" y="1864"/>
              <a:ext cx="889" cy="806"/>
            </a:xfrm>
            <a:prstGeom prst="ellipse">
              <a:avLst/>
            </a:prstGeom>
            <a:solidFill>
              <a:srgbClr val="666699"/>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4" name="Text Box 84"/>
            <p:cNvSpPr txBox="1">
              <a:spLocks noChangeArrowheads="1"/>
            </p:cNvSpPr>
            <p:nvPr/>
          </p:nvSpPr>
          <p:spPr bwMode="auto">
            <a:xfrm>
              <a:off x="2471" y="2076"/>
              <a:ext cx="883" cy="415"/>
            </a:xfrm>
            <a:prstGeom prst="rect">
              <a:avLst/>
            </a:prstGeom>
            <a:noFill/>
            <a:ln>
              <a:noFill/>
            </a:ln>
          </p:spPr>
          <p:txBody>
            <a:bodyPr>
              <a:spAutoFit/>
            </a:bodyPr>
            <a:p>
              <a:pPr algn="ctr">
                <a:spcBef>
                  <a:spcPct val="35000"/>
                </a:spcBef>
              </a:pPr>
              <a:r>
                <a:rPr lang="en-US" altLang="zh-CN" sz="18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0</a:t>
              </a:r>
              <a:r>
                <a:rPr lang="zh-CN" altLang="en-US" sz="1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和</a:t>
              </a:r>
              <a:r>
                <a:rPr lang="en-US" altLang="zh-CN" sz="18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1</a:t>
              </a:r>
              <a:endParaRPr lang="en-US" altLang="zh-CN" sz="18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sp>
        <p:nvSpPr>
          <p:cNvPr id="1623056" name="直接连接符 1623055"/>
          <p:cNvSpPr/>
          <p:nvPr/>
        </p:nvSpPr>
        <p:spPr>
          <a:xfrm>
            <a:off x="2082800" y="5120640"/>
            <a:ext cx="7981950" cy="0"/>
          </a:xfrm>
          <a:prstGeom prst="line">
            <a:avLst/>
          </a:prstGeom>
          <a:ln w="38100" cap="flat" cmpd="sng">
            <a:solidFill>
              <a:srgbClr val="FF0000"/>
            </a:solidFill>
            <a:prstDash val="solid"/>
            <a:headEnd type="none" w="med" len="med"/>
            <a:tailEnd type="none" w="med" len="med"/>
          </a:ln>
        </p:spPr>
      </p:sp>
      <p:sp>
        <p:nvSpPr>
          <p:cNvPr id="1623057" name="任意多边形 1623056"/>
          <p:cNvSpPr/>
          <p:nvPr/>
        </p:nvSpPr>
        <p:spPr>
          <a:xfrm>
            <a:off x="4159250" y="3341688"/>
            <a:ext cx="4002088" cy="3998912"/>
          </a:xfrm>
          <a:custGeom>
            <a:avLst/>
            <a:gdLst>
              <a:gd name="txL" fmla="*/ 2 w 21600"/>
              <a:gd name="txT" fmla="*/ 0 h 21600"/>
              <a:gd name="txR" fmla="*/ 21597 w 21600"/>
              <a:gd name="txB" fmla="*/ 10581 h 21600"/>
            </a:gdLst>
            <a:ahLst/>
            <a:cxnLst>
              <a:cxn ang="270">
                <a:pos x="10800" y="0"/>
              </a:cxn>
              <a:cxn ang="180">
                <a:pos x="254" y="10575"/>
              </a:cxn>
              <a:cxn ang="270">
                <a:pos x="10800" y="504"/>
              </a:cxn>
              <a:cxn ang="0">
                <a:pos x="21345" y="10575"/>
              </a:cxn>
            </a:cxnLst>
            <a:rect l="txL" t="txT" r="txR" b="txB"/>
            <a:pathLst>
              <a:path w="21600" h="21600">
                <a:moveTo>
                  <a:pt x="506" y="10581"/>
                </a:moveTo>
                <a:arcTo wR="10296" hR="10296" stAng="-10726875" swAng="10653750"/>
                <a:lnTo>
                  <a:pt x="21597" y="10570"/>
                </a:lnTo>
                <a:arcTo wR="10800" hR="10800" stAng="21526875" swAng="-10653750"/>
                <a:close/>
              </a:path>
            </a:pathLst>
          </a:custGeom>
          <a:solidFill>
            <a:schemeClr val="bg2"/>
          </a:solidFill>
          <a:ln w="9525" cap="flat" cmpd="sng">
            <a:solidFill>
              <a:srgbClr val="FFFF66"/>
            </a:solidFill>
            <a:prstDash val="solid"/>
            <a:miter/>
            <a:headEnd type="none" w="med" len="med"/>
            <a:tailEnd type="none" w="med" len="med"/>
          </a:ln>
        </p:spPr>
        <p:txBody>
          <a:bodyPr/>
          <a:p>
            <a:endParaRPr lang="zh-CN" altLang="en-US"/>
          </a:p>
        </p:txBody>
      </p:sp>
      <p:sp>
        <p:nvSpPr>
          <p:cNvPr id="1623058" name="任意多边形 1623057"/>
          <p:cNvSpPr/>
          <p:nvPr/>
        </p:nvSpPr>
        <p:spPr>
          <a:xfrm>
            <a:off x="3155950" y="2590800"/>
            <a:ext cx="6076950" cy="5473700"/>
          </a:xfrm>
          <a:custGeom>
            <a:avLst/>
            <a:gdLst>
              <a:gd name="txL" fmla="*/ 0 w 21600"/>
              <a:gd name="txT" fmla="*/ 0 h 21600"/>
              <a:gd name="txR" fmla="*/ 21599 w 21600"/>
              <a:gd name="txB" fmla="*/ 10670 h 21600"/>
            </a:gdLst>
            <a:ahLst/>
            <a:cxnLst>
              <a:cxn ang="270">
                <a:pos x="10800" y="0"/>
              </a:cxn>
              <a:cxn ang="180">
                <a:pos x="179" y="10667"/>
              </a:cxn>
              <a:cxn ang="270">
                <a:pos x="10800" y="358"/>
              </a:cxn>
              <a:cxn ang="0">
                <a:pos x="21420" y="10667"/>
              </a:cxn>
            </a:cxnLst>
            <a:rect l="txL" t="txT" r="txR" b="txB"/>
            <a:pathLst>
              <a:path w="21600" h="21600">
                <a:moveTo>
                  <a:pt x="358" y="10670"/>
                </a:moveTo>
                <a:arcTo wR="10442" hR="10442" stAng="-10757204" swAng="10714407"/>
                <a:lnTo>
                  <a:pt x="21599" y="10665"/>
                </a:lnTo>
                <a:arcTo wR="10800" hR="10800" stAng="21557204" swAng="-10714407"/>
                <a:close/>
              </a:path>
            </a:pathLst>
          </a:custGeom>
          <a:solidFill>
            <a:schemeClr val="bg2"/>
          </a:solidFill>
          <a:ln w="9525" cap="flat" cmpd="sng">
            <a:solidFill>
              <a:srgbClr val="FFFF66"/>
            </a:solidFill>
            <a:prstDash val="solid"/>
            <a:miter/>
            <a:headEnd type="none" w="med" len="med"/>
            <a:tailEnd type="none" w="med" len="med"/>
          </a:ln>
        </p:spPr>
        <p:txBody>
          <a:bodyPr/>
          <a:p>
            <a:endParaRPr lang="zh-CN" altLang="en-US"/>
          </a:p>
        </p:txBody>
      </p:sp>
      <p:sp>
        <p:nvSpPr>
          <p:cNvPr id="1623059" name="任意多边形 1623058"/>
          <p:cNvSpPr/>
          <p:nvPr/>
        </p:nvSpPr>
        <p:spPr>
          <a:xfrm>
            <a:off x="4908550" y="3871278"/>
            <a:ext cx="2344738" cy="2455862"/>
          </a:xfrm>
          <a:custGeom>
            <a:avLst/>
            <a:gdLst>
              <a:gd name="txL" fmla="*/ 2 w 21600"/>
              <a:gd name="txT" fmla="*/ 0 h 21600"/>
              <a:gd name="txR" fmla="*/ 21597 w 21600"/>
              <a:gd name="txB" fmla="*/ 10580 h 21600"/>
            </a:gdLst>
            <a:ahLst/>
            <a:cxnLst>
              <a:cxn ang="270">
                <a:pos x="10800" y="0"/>
              </a:cxn>
              <a:cxn ang="180">
                <a:pos x="358" y="10572"/>
              </a:cxn>
              <a:cxn ang="270">
                <a:pos x="10800" y="712"/>
              </a:cxn>
              <a:cxn ang="0">
                <a:pos x="21241" y="10572"/>
              </a:cxn>
            </a:cxnLst>
            <a:rect l="txL" t="txT" r="txR" b="txB"/>
            <a:pathLst>
              <a:path w="21600" h="21600">
                <a:moveTo>
                  <a:pt x="714" y="10580"/>
                </a:moveTo>
                <a:arcTo wR="10088" hR="10088" stAng="-10725027" swAng="10650053"/>
                <a:lnTo>
                  <a:pt x="21597" y="10564"/>
                </a:lnTo>
                <a:arcTo wR="10800" hR="10800" stAng="21525027" swAng="-10650053"/>
                <a:close/>
              </a:path>
            </a:pathLst>
          </a:custGeom>
          <a:solidFill>
            <a:schemeClr val="bg2"/>
          </a:solidFill>
          <a:ln w="9525" cap="flat" cmpd="sng">
            <a:solidFill>
              <a:srgbClr val="FFFF66"/>
            </a:solidFill>
            <a:prstDash val="solid"/>
            <a:miter/>
            <a:headEnd type="none" w="med" len="med"/>
            <a:tailEnd type="none" w="med" len="med"/>
          </a:ln>
        </p:spPr>
        <p:txBody>
          <a:bodyPr/>
          <a:p>
            <a:endParaRPr lang="zh-CN" altLang="en-US"/>
          </a:p>
        </p:txBody>
      </p:sp>
      <p:grpSp>
        <p:nvGrpSpPr>
          <p:cNvPr id="1623060" name="组合 1623059"/>
          <p:cNvGrpSpPr/>
          <p:nvPr/>
        </p:nvGrpSpPr>
        <p:grpSpPr>
          <a:xfrm>
            <a:off x="5683250" y="1709103"/>
            <a:ext cx="912813" cy="1058862"/>
            <a:chOff x="-1172" y="1055"/>
            <a:chExt cx="575" cy="667"/>
          </a:xfrm>
        </p:grpSpPr>
        <p:sp>
          <p:nvSpPr>
            <p:cNvPr id="5"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623062" name="Oval 40"/>
            <p:cNvSpPr/>
            <p:nvPr/>
          </p:nvSpPr>
          <p:spPr>
            <a:xfrm>
              <a:off x="-1124" y="1099"/>
              <a:ext cx="479" cy="450"/>
            </a:xfrm>
            <a:prstGeom prst="ellipse">
              <a:avLst/>
            </a:prstGeom>
            <a:solidFill>
              <a:srgbClr val="666699"/>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6" name="Text Box 84"/>
            <p:cNvSpPr txBox="1">
              <a:spLocks noChangeArrowheads="1"/>
            </p:cNvSpPr>
            <p:nvPr/>
          </p:nvSpPr>
          <p:spPr bwMode="auto">
            <a:xfrm>
              <a:off x="-1135" y="1141"/>
              <a:ext cx="525" cy="581"/>
            </a:xfrm>
            <a:prstGeom prst="rect">
              <a:avLst/>
            </a:prstGeom>
            <a:noFill/>
            <a:ln>
              <a:noFill/>
            </a:ln>
          </p:spPr>
          <p:txBody>
            <a:bodyPr>
              <a:spAutoFit/>
            </a:bodyPr>
            <a:p>
              <a:pPr algn="ctr"/>
              <a:r>
                <a:rPr lang="zh-CN" altLang="en-US" dirty="0">
                  <a:solidFill>
                    <a:schemeClr val="bg1"/>
                  </a:solidFill>
                  <a:latin typeface="Arial" panose="020B0604020202020204" pitchFamily="34" charset="0"/>
                  <a:ea typeface="宋体" panose="02010600030101010101" pitchFamily="2" charset="-122"/>
                </a:rPr>
                <a:t>云计算环境</a:t>
              </a:r>
              <a:endParaRPr lang="zh-CN" altLang="en-US" dirty="0">
                <a:solidFill>
                  <a:schemeClr val="bg1"/>
                </a:solidFill>
                <a:latin typeface="Arial" panose="020B0604020202020204" pitchFamily="34" charset="0"/>
                <a:ea typeface="宋体" panose="02010600030101010101" pitchFamily="2" charset="-122"/>
              </a:endParaRPr>
            </a:p>
          </p:txBody>
        </p:sp>
      </p:grpSp>
      <p:grpSp>
        <p:nvGrpSpPr>
          <p:cNvPr id="1623064" name="组合 1623063"/>
          <p:cNvGrpSpPr/>
          <p:nvPr/>
        </p:nvGrpSpPr>
        <p:grpSpPr>
          <a:xfrm>
            <a:off x="5646738" y="2699703"/>
            <a:ext cx="965200" cy="855662"/>
            <a:chOff x="-1219" y="1679"/>
            <a:chExt cx="608" cy="539"/>
          </a:xfrm>
        </p:grpSpPr>
        <p:sp>
          <p:nvSpPr>
            <p:cNvPr id="7"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8"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9" name="Text Box 84"/>
            <p:cNvSpPr txBox="1">
              <a:spLocks noChangeArrowheads="1"/>
            </p:cNvSpPr>
            <p:nvPr/>
          </p:nvSpPr>
          <p:spPr bwMode="auto">
            <a:xfrm>
              <a:off x="-1219" y="1751"/>
              <a:ext cx="608" cy="406"/>
            </a:xfrm>
            <a:prstGeom prst="rect">
              <a:avLst/>
            </a:prstGeom>
            <a:noFill/>
            <a:ln>
              <a:noFill/>
            </a:ln>
          </p:spPr>
          <p:txBody>
            <a:bodyPr>
              <a:spAutoFit/>
            </a:bodyPr>
            <a:p>
              <a:pPr algn="ctr">
                <a:spcBef>
                  <a:spcPct val="35000"/>
                </a:spcBef>
              </a:pPr>
              <a:r>
                <a:rPr lang="zh-CN" altLang="en-US"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并行分布环境 </a:t>
              </a:r>
              <a:endParaRPr lang="zh-CN" altLang="en-US"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623068" name="组合 1623067"/>
          <p:cNvGrpSpPr/>
          <p:nvPr/>
        </p:nvGrpSpPr>
        <p:grpSpPr>
          <a:xfrm>
            <a:off x="5648325" y="3709353"/>
            <a:ext cx="912813" cy="1079499"/>
            <a:chOff x="-1194" y="2315"/>
            <a:chExt cx="575" cy="680"/>
          </a:xfrm>
        </p:grpSpPr>
        <p:sp>
          <p:nvSpPr>
            <p:cNvPr id="1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2" name="Text Box 84"/>
            <p:cNvSpPr txBox="1">
              <a:spLocks noChangeArrowheads="1"/>
            </p:cNvSpPr>
            <p:nvPr/>
          </p:nvSpPr>
          <p:spPr bwMode="auto">
            <a:xfrm>
              <a:off x="-1169" y="2414"/>
              <a:ext cx="536" cy="581"/>
            </a:xfrm>
            <a:prstGeom prst="rect">
              <a:avLst/>
            </a:prstGeom>
            <a:noFill/>
            <a:ln>
              <a:noFill/>
            </a:ln>
          </p:spPr>
          <p:txBody>
            <a:bodyPr>
              <a:spAutoFit/>
            </a:bodyPr>
            <a:p>
              <a:pPr algn="ctr">
                <a:spcBef>
                  <a:spcPct val="35000"/>
                </a:spcBef>
              </a:pPr>
              <a:r>
                <a:rPr lang="zh-CN" altLang="en-US"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个人计算环境</a:t>
              </a:r>
              <a:endParaRPr lang="zh-CN" altLang="en-US"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623072" name="组合 1623071"/>
          <p:cNvGrpSpPr/>
          <p:nvPr/>
        </p:nvGrpSpPr>
        <p:grpSpPr>
          <a:xfrm>
            <a:off x="5654675" y="4649153"/>
            <a:ext cx="912813" cy="1079499"/>
            <a:chOff x="-1194" y="2315"/>
            <a:chExt cx="575" cy="680"/>
          </a:xfrm>
        </p:grpSpPr>
        <p:sp>
          <p:nvSpPr>
            <p:cNvPr id="13"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7"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8" name="Text Box 84"/>
            <p:cNvSpPr txBox="1">
              <a:spLocks noChangeArrowheads="1"/>
            </p:cNvSpPr>
            <p:nvPr/>
          </p:nvSpPr>
          <p:spPr bwMode="auto">
            <a:xfrm>
              <a:off x="-1169" y="2414"/>
              <a:ext cx="536" cy="581"/>
            </a:xfrm>
            <a:prstGeom prst="rect">
              <a:avLst/>
            </a:prstGeom>
            <a:noFill/>
            <a:ln>
              <a:noFill/>
            </a:ln>
          </p:spPr>
          <p:txBody>
            <a:bodyPr>
              <a:spAutoFit/>
            </a:bodyPr>
            <a:p>
              <a:pPr algn="ctr">
                <a:spcBef>
                  <a:spcPct val="35000"/>
                </a:spcBef>
              </a:pPr>
              <a:r>
                <a:rPr lang="zh-CN" altLang="en-US"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冯</a:t>
              </a:r>
              <a:r>
                <a:rPr lang="en-US" altLang="zh-CN"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a:t>
              </a:r>
              <a:r>
                <a:rPr lang="zh-CN" altLang="en-US"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诺依曼机</a:t>
              </a:r>
              <a:endParaRPr lang="zh-CN" altLang="en-US"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623076" name="组合 1623075"/>
          <p:cNvGrpSpPr/>
          <p:nvPr/>
        </p:nvGrpSpPr>
        <p:grpSpPr>
          <a:xfrm>
            <a:off x="7334250" y="788353"/>
            <a:ext cx="852488" cy="903287"/>
            <a:chOff x="4923" y="904"/>
            <a:chExt cx="537" cy="569"/>
          </a:xfrm>
        </p:grpSpPr>
        <p:sp>
          <p:nvSpPr>
            <p:cNvPr id="1623077" name="AutoShape 39"/>
            <p:cNvSpPr/>
            <p:nvPr/>
          </p:nvSpPr>
          <p:spPr>
            <a:xfrm>
              <a:off x="4923" y="904"/>
              <a:ext cx="537" cy="539"/>
            </a:xfrm>
            <a:custGeom>
              <a:avLst/>
              <a:gdLst>
                <a:gd name="txL" fmla="*/ 3167 w 21600"/>
                <a:gd name="txT" fmla="*/ 3160 h 21600"/>
                <a:gd name="txR" fmla="*/ 18433 w 21600"/>
                <a:gd name="txB" fmla="*/ 18440 h 21600"/>
              </a:gdLst>
              <a:ahLst/>
              <a:cxnLst>
                <a:cxn ang="0">
                  <a:pos x="832" y="0"/>
                </a:cxn>
                <a:cxn ang="0">
                  <a:pos x="244" y="243"/>
                </a:cxn>
                <a:cxn ang="0">
                  <a:pos x="0" y="831"/>
                </a:cxn>
                <a:cxn ang="0">
                  <a:pos x="244" y="1418"/>
                </a:cxn>
                <a:cxn ang="0">
                  <a:pos x="832" y="1661"/>
                </a:cxn>
                <a:cxn ang="0">
                  <a:pos x="1420" y="1418"/>
                </a:cxn>
                <a:cxn ang="0">
                  <a:pos x="1664" y="831"/>
                </a:cxn>
                <a:cxn ang="0">
                  <a:pos x="1420" y="243"/>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cap="flat" cmpd="sng">
              <a:solidFill>
                <a:srgbClr val="99CC00"/>
              </a:solidFill>
              <a:prstDash val="solid"/>
              <a:roun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1623078" name="Oval 40"/>
            <p:cNvSpPr/>
            <p:nvPr/>
          </p:nvSpPr>
          <p:spPr>
            <a:xfrm>
              <a:off x="4968" y="949"/>
              <a:ext cx="447" cy="450"/>
            </a:xfrm>
            <a:prstGeom prst="ellipse">
              <a:avLst/>
            </a:prstGeom>
            <a:solidFill>
              <a:srgbClr val="CCCC00"/>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19" name="Text Box 84"/>
            <p:cNvSpPr txBox="1">
              <a:spLocks noChangeArrowheads="1"/>
            </p:cNvSpPr>
            <p:nvPr/>
          </p:nvSpPr>
          <p:spPr bwMode="auto">
            <a:xfrm>
              <a:off x="4995" y="1067"/>
              <a:ext cx="394" cy="406"/>
            </a:xfrm>
            <a:prstGeom prst="rect">
              <a:avLst/>
            </a:prstGeom>
            <a:noFill/>
            <a:ln>
              <a:noFill/>
            </a:ln>
          </p:spPr>
          <p:txBody>
            <a:bodyPr>
              <a:spAutoFit/>
            </a:bodyPr>
            <a:p>
              <a:pPr algn="ctr"/>
              <a:r>
                <a:rPr lang="zh-CN" altLang="en-US" dirty="0">
                  <a:solidFill>
                    <a:schemeClr val="tx2"/>
                  </a:solidFill>
                  <a:latin typeface="Arial" panose="020B0604020202020204" pitchFamily="34" charset="0"/>
                  <a:ea typeface="宋体" panose="02010600030101010101" pitchFamily="2" charset="-122"/>
                </a:rPr>
                <a:t>算法</a:t>
              </a:r>
              <a:endParaRPr lang="zh-CN" altLang="en-US" dirty="0">
                <a:solidFill>
                  <a:schemeClr val="tx2"/>
                </a:solidFill>
                <a:latin typeface="Arial" panose="020B0604020202020204" pitchFamily="34" charset="0"/>
                <a:ea typeface="宋体" panose="02010600030101010101" pitchFamily="2" charset="-122"/>
              </a:endParaRPr>
            </a:p>
          </p:txBody>
        </p:sp>
      </p:grpSp>
      <p:grpSp>
        <p:nvGrpSpPr>
          <p:cNvPr id="1623080" name="组合 1623079"/>
          <p:cNvGrpSpPr/>
          <p:nvPr/>
        </p:nvGrpSpPr>
        <p:grpSpPr>
          <a:xfrm>
            <a:off x="7800975" y="1183640"/>
            <a:ext cx="852488" cy="903288"/>
            <a:chOff x="4555" y="685"/>
            <a:chExt cx="537" cy="569"/>
          </a:xfrm>
        </p:grpSpPr>
        <p:sp>
          <p:nvSpPr>
            <p:cNvPr id="1623081" name="AutoShape 39"/>
            <p:cNvSpPr/>
            <p:nvPr/>
          </p:nvSpPr>
          <p:spPr>
            <a:xfrm>
              <a:off x="4555" y="685"/>
              <a:ext cx="537" cy="539"/>
            </a:xfrm>
            <a:custGeom>
              <a:avLst/>
              <a:gdLst>
                <a:gd name="txL" fmla="*/ 3167 w 21600"/>
                <a:gd name="txT" fmla="*/ 3160 h 21600"/>
                <a:gd name="txR" fmla="*/ 18433 w 21600"/>
                <a:gd name="txB" fmla="*/ 18440 h 21600"/>
              </a:gdLst>
              <a:ahLst/>
              <a:cxnLst>
                <a:cxn ang="0">
                  <a:pos x="832" y="0"/>
                </a:cxn>
                <a:cxn ang="0">
                  <a:pos x="244" y="243"/>
                </a:cxn>
                <a:cxn ang="0">
                  <a:pos x="0" y="831"/>
                </a:cxn>
                <a:cxn ang="0">
                  <a:pos x="244" y="1418"/>
                </a:cxn>
                <a:cxn ang="0">
                  <a:pos x="832" y="1661"/>
                </a:cxn>
                <a:cxn ang="0">
                  <a:pos x="1420" y="1418"/>
                </a:cxn>
                <a:cxn ang="0">
                  <a:pos x="1664" y="831"/>
                </a:cxn>
                <a:cxn ang="0">
                  <a:pos x="1420" y="243"/>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cap="flat" cmpd="sng">
              <a:solidFill>
                <a:srgbClr val="CC9900"/>
              </a:solidFill>
              <a:prstDash val="solid"/>
              <a:round/>
              <a:headEnd type="none" w="med" len="med"/>
              <a:tailEnd type="none" w="med" len="med"/>
            </a:ln>
          </p:spPr>
          <p:txBody>
            <a:bodyPr wrap="none" anchor="ctr" anchorCtr="0"/>
            <a:p>
              <a:pPr algn="ctr"/>
              <a:endParaRPr lang="zh-CN" altLang="en-US" sz="1800" b="0" dirty="0">
                <a:solidFill>
                  <a:srgbClr val="CC9900"/>
                </a:solidFill>
                <a:latin typeface="宋体" panose="02010600030101010101" pitchFamily="2" charset="-122"/>
                <a:ea typeface="宋体" panose="02010600030101010101" pitchFamily="2" charset="-122"/>
              </a:endParaRPr>
            </a:p>
          </p:txBody>
        </p:sp>
        <p:sp>
          <p:nvSpPr>
            <p:cNvPr id="1623082" name="Oval 40"/>
            <p:cNvSpPr/>
            <p:nvPr/>
          </p:nvSpPr>
          <p:spPr>
            <a:xfrm>
              <a:off x="4600" y="730"/>
              <a:ext cx="447" cy="450"/>
            </a:xfrm>
            <a:prstGeom prst="ellipse">
              <a:avLst/>
            </a:prstGeom>
            <a:solidFill>
              <a:srgbClr val="CC9900"/>
            </a:solidFill>
            <a:ln w="28575" cap="flat" cmpd="sng">
              <a:solidFill>
                <a:schemeClr val="bg1"/>
              </a:solidFill>
              <a:prstDash val="solid"/>
              <a:headEnd type="none" w="med" len="med"/>
              <a:tailEnd type="none" w="med" len="med"/>
            </a:ln>
          </p:spPr>
          <p:txBody>
            <a:bodyPr wrap="none" anchor="ctr" anchorCtr="0"/>
            <a:p>
              <a:pPr algn="ctr"/>
              <a:endParaRPr lang="zh-CN" altLang="en-US" sz="1800" b="0" dirty="0">
                <a:solidFill>
                  <a:srgbClr val="FFFF66"/>
                </a:solidFill>
                <a:latin typeface="宋体" panose="02010600030101010101" pitchFamily="2" charset="-122"/>
                <a:ea typeface="宋体" panose="02010600030101010101" pitchFamily="2" charset="-122"/>
              </a:endParaRPr>
            </a:p>
          </p:txBody>
        </p:sp>
        <p:sp>
          <p:nvSpPr>
            <p:cNvPr id="22" name="Text Box 84"/>
            <p:cNvSpPr txBox="1">
              <a:spLocks noChangeArrowheads="1"/>
            </p:cNvSpPr>
            <p:nvPr/>
          </p:nvSpPr>
          <p:spPr bwMode="auto">
            <a:xfrm>
              <a:off x="4627" y="848"/>
              <a:ext cx="394" cy="406"/>
            </a:xfrm>
            <a:prstGeom prst="rect">
              <a:avLst/>
            </a:prstGeom>
            <a:noFill/>
            <a:ln>
              <a:noFill/>
            </a:ln>
          </p:spPr>
          <p:txBody>
            <a:bodyPr>
              <a:spAutoFit/>
            </a:bodyPr>
            <a:p>
              <a:pPr algn="ctr"/>
              <a:r>
                <a:rPr lang="zh-CN" altLang="en-US" dirty="0">
                  <a:latin typeface="Arial" panose="020B0604020202020204" pitchFamily="34" charset="0"/>
                  <a:ea typeface="宋体" panose="02010600030101010101" pitchFamily="2" charset="-122"/>
                </a:rPr>
                <a:t>系统</a:t>
              </a:r>
              <a:endParaRPr lang="zh-CN" altLang="en-US" dirty="0">
                <a:latin typeface="Arial" panose="020B0604020202020204" pitchFamily="34" charset="0"/>
                <a:ea typeface="宋体" panose="02010600030101010101" pitchFamily="2" charset="-122"/>
              </a:endParaRPr>
            </a:p>
          </p:txBody>
        </p:sp>
      </p:grpSp>
      <p:grpSp>
        <p:nvGrpSpPr>
          <p:cNvPr id="1623084" name="组合 1623083"/>
          <p:cNvGrpSpPr/>
          <p:nvPr/>
        </p:nvGrpSpPr>
        <p:grpSpPr>
          <a:xfrm>
            <a:off x="1873250" y="681990"/>
            <a:ext cx="1325563" cy="1231901"/>
            <a:chOff x="220" y="574"/>
            <a:chExt cx="835" cy="776"/>
          </a:xfrm>
        </p:grpSpPr>
        <p:grpSp>
          <p:nvGrpSpPr>
            <p:cNvPr id="1623085" name="Group 38"/>
            <p:cNvGrpSpPr/>
            <p:nvPr/>
          </p:nvGrpSpPr>
          <p:grpSpPr>
            <a:xfrm>
              <a:off x="220" y="574"/>
              <a:ext cx="835" cy="757"/>
              <a:chOff x="1474" y="2024"/>
              <a:chExt cx="1661" cy="1661"/>
            </a:xfrm>
          </p:grpSpPr>
          <p:sp>
            <p:nvSpPr>
              <p:cNvPr id="23" name="AutoShape 39"/>
              <p:cNvSpPr>
                <a:spLocks noChangeArrowheads="1"/>
              </p:cNvSpPr>
              <p:nvPr/>
            </p:nvSpPr>
            <p:spPr bwMode="gray">
              <a:xfrm>
                <a:off x="1471" y="2024"/>
                <a:ext cx="1664"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623087" name="Oval 40"/>
              <p:cNvSpPr/>
              <p:nvPr/>
            </p:nvSpPr>
            <p:spPr>
              <a:xfrm>
                <a:off x="1610" y="2179"/>
                <a:ext cx="1387" cy="1387"/>
              </a:xfrm>
              <a:prstGeom prst="ellipse">
                <a:avLst/>
              </a:prstGeom>
              <a:solidFill>
                <a:srgbClr val="00CCFF"/>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grpSp>
        <p:sp>
          <p:nvSpPr>
            <p:cNvPr id="24" name="Text Box 84"/>
            <p:cNvSpPr txBox="1">
              <a:spLocks noChangeArrowheads="1"/>
            </p:cNvSpPr>
            <p:nvPr/>
          </p:nvSpPr>
          <p:spPr bwMode="auto">
            <a:xfrm>
              <a:off x="300" y="769"/>
              <a:ext cx="675" cy="581"/>
            </a:xfrm>
            <a:prstGeom prst="rect">
              <a:avLst/>
            </a:prstGeom>
            <a:noFill/>
            <a:ln>
              <a:noFill/>
            </a:ln>
          </p:spPr>
          <p:txBody>
            <a:bodyPr>
              <a:spAutoFit/>
            </a:bodyPr>
            <a:p>
              <a:r>
                <a:rPr lang="zh-CN" altLang="zh-CN" dirty="0">
                  <a:latin typeface="Arial" panose="020B0604020202020204" pitchFamily="34" charset="0"/>
                  <a:ea typeface="宋体" panose="02010600030101010101" pitchFamily="2" charset="-122"/>
                </a:rPr>
                <a:t>社会/自然的计算化</a:t>
              </a:r>
              <a:endParaRPr lang="zh-CN" altLang="zh-CN" dirty="0">
                <a:latin typeface="Arial" panose="020B0604020202020204" pitchFamily="34" charset="0"/>
                <a:ea typeface="宋体" panose="02010600030101010101" pitchFamily="2" charset="-122"/>
              </a:endParaRPr>
            </a:p>
          </p:txBody>
        </p:sp>
      </p:grpSp>
      <p:grpSp>
        <p:nvGrpSpPr>
          <p:cNvPr id="1623089" name="组合 1623088"/>
          <p:cNvGrpSpPr/>
          <p:nvPr/>
        </p:nvGrpSpPr>
        <p:grpSpPr>
          <a:xfrm>
            <a:off x="9001125" y="681990"/>
            <a:ext cx="1325563" cy="1231901"/>
            <a:chOff x="4710" y="574"/>
            <a:chExt cx="835" cy="776"/>
          </a:xfrm>
        </p:grpSpPr>
        <p:grpSp>
          <p:nvGrpSpPr>
            <p:cNvPr id="1623090" name="Group 38"/>
            <p:cNvGrpSpPr/>
            <p:nvPr/>
          </p:nvGrpSpPr>
          <p:grpSpPr>
            <a:xfrm>
              <a:off x="4710" y="574"/>
              <a:ext cx="835" cy="757"/>
              <a:chOff x="1474" y="2024"/>
              <a:chExt cx="1661" cy="1661"/>
            </a:xfrm>
          </p:grpSpPr>
          <p:sp>
            <p:nvSpPr>
              <p:cNvPr id="1623091" name="AutoShape 39"/>
              <p:cNvSpPr/>
              <p:nvPr/>
            </p:nvSpPr>
            <p:spPr>
              <a:xfrm>
                <a:off x="1471" y="2024"/>
                <a:ext cx="1664" cy="1661"/>
              </a:xfrm>
              <a:custGeom>
                <a:avLst/>
                <a:gdLst>
                  <a:gd name="txL" fmla="*/ 3167 w 21600"/>
                  <a:gd name="txT" fmla="*/ 3160 h 21600"/>
                  <a:gd name="txR" fmla="*/ 18433 w 21600"/>
                  <a:gd name="txB" fmla="*/ 18440 h 21600"/>
                </a:gdLst>
                <a:ahLst/>
                <a:cxnLst>
                  <a:cxn ang="0">
                    <a:pos x="832" y="0"/>
                  </a:cxn>
                  <a:cxn ang="0">
                    <a:pos x="244" y="243"/>
                  </a:cxn>
                  <a:cxn ang="0">
                    <a:pos x="0" y="831"/>
                  </a:cxn>
                  <a:cxn ang="0">
                    <a:pos x="244" y="1418"/>
                  </a:cxn>
                  <a:cxn ang="0">
                    <a:pos x="832" y="1661"/>
                  </a:cxn>
                  <a:cxn ang="0">
                    <a:pos x="1420" y="1418"/>
                  </a:cxn>
                  <a:cxn ang="0">
                    <a:pos x="1664" y="831"/>
                  </a:cxn>
                  <a:cxn ang="0">
                    <a:pos x="1420" y="243"/>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2"/>
              </a:solidFill>
              <a:ln w="9525" cap="flat" cmpd="sng">
                <a:solidFill>
                  <a:schemeClr val="accent2"/>
                </a:solidFill>
                <a:prstDash val="solid"/>
                <a:roun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1623092" name="Oval 40"/>
              <p:cNvSpPr/>
              <p:nvPr/>
            </p:nvSpPr>
            <p:spPr>
              <a:xfrm>
                <a:off x="1610" y="2179"/>
                <a:ext cx="1387" cy="1387"/>
              </a:xfrm>
              <a:prstGeom prst="ellipse">
                <a:avLst/>
              </a:prstGeom>
              <a:solidFill>
                <a:srgbClr val="00CCFF"/>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grpSp>
        <p:sp>
          <p:nvSpPr>
            <p:cNvPr id="25" name="Text Box 84"/>
            <p:cNvSpPr txBox="1">
              <a:spLocks noChangeArrowheads="1"/>
            </p:cNvSpPr>
            <p:nvPr/>
          </p:nvSpPr>
          <p:spPr bwMode="auto">
            <a:xfrm>
              <a:off x="4790" y="769"/>
              <a:ext cx="693" cy="581"/>
            </a:xfrm>
            <a:prstGeom prst="rect">
              <a:avLst/>
            </a:prstGeom>
            <a:noFill/>
            <a:ln>
              <a:noFill/>
            </a:ln>
          </p:spPr>
          <p:txBody>
            <a:bodyPr>
              <a:spAutoFit/>
            </a:bodyPr>
            <a:p>
              <a:r>
                <a:rPr lang="zh-CN" altLang="zh-CN" dirty="0">
                  <a:latin typeface="Arial" panose="020B0604020202020204" pitchFamily="34" charset="0"/>
                  <a:ea typeface="宋体" panose="02010600030101010101" pitchFamily="2" charset="-122"/>
                </a:rPr>
                <a:t>计算</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求解</a:t>
              </a:r>
              <a:r>
                <a:rPr lang="zh-CN" altLang="zh-CN" dirty="0">
                  <a:latin typeface="Arial" panose="020B0604020202020204" pitchFamily="34" charset="0"/>
                  <a:ea typeface="宋体" panose="02010600030101010101" pitchFamily="2" charset="-122"/>
                </a:rPr>
                <a:t>的自然化</a:t>
              </a:r>
              <a:endParaRPr lang="zh-CN" altLang="zh-CN" dirty="0">
                <a:latin typeface="Arial" panose="020B0604020202020204" pitchFamily="34" charset="0"/>
                <a:ea typeface="宋体" panose="02010600030101010101" pitchFamily="2" charset="-122"/>
              </a:endParaRPr>
            </a:p>
          </p:txBody>
        </p:sp>
      </p:grpSp>
      <p:sp>
        <p:nvSpPr>
          <p:cNvPr id="1623094" name="任意多边形 1623093"/>
          <p:cNvSpPr/>
          <p:nvPr/>
        </p:nvSpPr>
        <p:spPr>
          <a:xfrm>
            <a:off x="3027363" y="1696403"/>
            <a:ext cx="1844675" cy="1574800"/>
          </a:xfrm>
          <a:custGeom>
            <a:avLst/>
            <a:gdLst/>
            <a:ahLst/>
            <a:cxnLst/>
            <a:pathLst>
              <a:path w="1303" h="1114">
                <a:moveTo>
                  <a:pt x="0" y="0"/>
                </a:moveTo>
                <a:cubicBezTo>
                  <a:pt x="541" y="464"/>
                  <a:pt x="1083" y="928"/>
                  <a:pt x="1303" y="1114"/>
                </a:cubicBezTo>
              </a:path>
            </a:pathLst>
          </a:custGeom>
          <a:noFill/>
          <a:ln w="76200" cap="flat" cmpd="sng">
            <a:solidFill>
              <a:srgbClr val="CC3300"/>
            </a:solidFill>
            <a:prstDash val="solid"/>
            <a:headEnd type="none" w="med" len="med"/>
            <a:tailEnd type="triangle" w="med" len="med"/>
          </a:ln>
        </p:spPr>
        <p:txBody>
          <a:bodyPr/>
          <a:p>
            <a:endParaRPr lang="zh-CN" altLang="en-US"/>
          </a:p>
        </p:txBody>
      </p:sp>
      <p:sp>
        <p:nvSpPr>
          <p:cNvPr id="1623095" name="任意多边形 1623094"/>
          <p:cNvSpPr/>
          <p:nvPr/>
        </p:nvSpPr>
        <p:spPr>
          <a:xfrm flipH="1">
            <a:off x="7391400" y="1656715"/>
            <a:ext cx="1847850" cy="1614488"/>
          </a:xfrm>
          <a:custGeom>
            <a:avLst/>
            <a:gdLst/>
            <a:ahLst/>
            <a:cxnLst/>
            <a:pathLst>
              <a:path w="1303" h="1114">
                <a:moveTo>
                  <a:pt x="0" y="0"/>
                </a:moveTo>
                <a:cubicBezTo>
                  <a:pt x="541" y="464"/>
                  <a:pt x="1083" y="928"/>
                  <a:pt x="1303" y="1114"/>
                </a:cubicBezTo>
              </a:path>
            </a:pathLst>
          </a:custGeom>
          <a:noFill/>
          <a:ln w="76200" cap="flat" cmpd="sng">
            <a:solidFill>
              <a:schemeClr val="accent2"/>
            </a:solidFill>
            <a:prstDash val="solid"/>
            <a:headEnd type="triangle" w="med" len="med"/>
            <a:tailEnd type="none" w="med" len="med"/>
          </a:ln>
        </p:spPr>
        <p:txBody>
          <a:bodyPr/>
          <a:p>
            <a:endParaRPr lang="zh-CN" altLang="en-US"/>
          </a:p>
        </p:txBody>
      </p:sp>
      <p:sp>
        <p:nvSpPr>
          <p:cNvPr id="1623096" name="矩形 1623095"/>
          <p:cNvSpPr/>
          <p:nvPr/>
        </p:nvSpPr>
        <p:spPr>
          <a:xfrm rot="2442469">
            <a:off x="2924175" y="2496503"/>
            <a:ext cx="1800225" cy="645160"/>
          </a:xfrm>
          <a:prstGeom prst="rect">
            <a:avLst/>
          </a:prstGeom>
          <a:noFill/>
          <a:ln w="9525">
            <a:noFill/>
          </a:ln>
        </p:spPr>
        <p:txBody>
          <a:bodyPr>
            <a:spAutoFit/>
          </a:bodyPr>
          <a:p>
            <a:r>
              <a:rPr lang="zh-CN" altLang="en-US" sz="1800" dirty="0">
                <a:solidFill>
                  <a:srgbClr val="CC3300"/>
                </a:solidFill>
                <a:latin typeface="Arial" panose="020B0604020202020204" pitchFamily="34" charset="0"/>
                <a:ea typeface="宋体" panose="02010600030101010101" pitchFamily="2" charset="-122"/>
              </a:rPr>
              <a:t>自然现象的计算的表达与推演</a:t>
            </a:r>
            <a:endParaRPr lang="zh-CN" altLang="en-US" sz="1800">
              <a:solidFill>
                <a:srgbClr val="CC3300"/>
              </a:solidFill>
              <a:latin typeface="Arial" panose="020B0604020202020204" pitchFamily="34" charset="0"/>
              <a:ea typeface="宋体" panose="02010600030101010101" pitchFamily="2" charset="-122"/>
            </a:endParaRPr>
          </a:p>
        </p:txBody>
      </p:sp>
      <p:sp>
        <p:nvSpPr>
          <p:cNvPr id="1623097" name="矩形 1623096"/>
          <p:cNvSpPr/>
          <p:nvPr/>
        </p:nvSpPr>
        <p:spPr>
          <a:xfrm rot="-2443206">
            <a:off x="7278688" y="2458403"/>
            <a:ext cx="2403475" cy="645160"/>
          </a:xfrm>
          <a:prstGeom prst="rect">
            <a:avLst/>
          </a:prstGeom>
          <a:noFill/>
          <a:ln w="9525">
            <a:noFill/>
          </a:ln>
        </p:spPr>
        <p:txBody>
          <a:bodyPr>
            <a:spAutoFit/>
          </a:bodyPr>
          <a:p>
            <a:r>
              <a:rPr lang="zh-CN" altLang="en-US" sz="1800" dirty="0">
                <a:solidFill>
                  <a:schemeClr val="accent2"/>
                </a:solidFill>
                <a:latin typeface="Arial" panose="020B0604020202020204" pitchFamily="34" charset="0"/>
                <a:ea typeface="宋体" panose="02010600030101010101" pitchFamily="2" charset="-122"/>
              </a:rPr>
              <a:t>用社会</a:t>
            </a:r>
            <a:r>
              <a:rPr lang="en-US" altLang="zh-CN" sz="1800">
                <a:solidFill>
                  <a:schemeClr val="accent2"/>
                </a:solidFill>
                <a:latin typeface="Arial" panose="020B0604020202020204" pitchFamily="34" charset="0"/>
                <a:ea typeface="宋体" panose="02010600030101010101" pitchFamily="2" charset="-122"/>
              </a:rPr>
              <a:t>/</a:t>
            </a:r>
            <a:r>
              <a:rPr lang="zh-CN" altLang="en-US" sz="1800" dirty="0">
                <a:solidFill>
                  <a:schemeClr val="accent2"/>
                </a:solidFill>
                <a:latin typeface="Arial" panose="020B0604020202020204" pitchFamily="34" charset="0"/>
                <a:ea typeface="宋体" panose="02010600030101010101" pitchFamily="2" charset="-122"/>
              </a:rPr>
              <a:t>自然所接受的形式体现计算及结果</a:t>
            </a:r>
            <a:endParaRPr lang="zh-CN" altLang="en-US" sz="1800">
              <a:solidFill>
                <a:schemeClr val="accent2"/>
              </a:solidFill>
              <a:latin typeface="Arial" panose="020B0604020202020204" pitchFamily="34" charset="0"/>
              <a:ea typeface="宋体" panose="02010600030101010101" pitchFamily="2" charset="-122"/>
            </a:endParaRPr>
          </a:p>
        </p:txBody>
      </p:sp>
      <p:sp>
        <p:nvSpPr>
          <p:cNvPr id="1623098" name="文本框 1623097"/>
          <p:cNvSpPr txBox="1"/>
          <p:nvPr/>
        </p:nvSpPr>
        <p:spPr>
          <a:xfrm>
            <a:off x="4530725" y="5109528"/>
            <a:ext cx="1060450" cy="1198880"/>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局域网</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广域网</a:t>
            </a:r>
            <a:r>
              <a:rPr lang="zh-CN" altLang="en-US" dirty="0">
                <a:latin typeface="Arial" panose="020B0604020202020204" pitchFamily="34" charset="0"/>
                <a:ea typeface="宋体" panose="02010600030101010101" pitchFamily="2" charset="-122"/>
              </a:rPr>
              <a:t>：机器网络</a:t>
            </a:r>
            <a:endParaRPr lang="zh-CN" altLang="en-US">
              <a:latin typeface="Arial" panose="020B0604020202020204" pitchFamily="34" charset="0"/>
              <a:ea typeface="宋体" panose="02010600030101010101" pitchFamily="2" charset="-122"/>
            </a:endParaRPr>
          </a:p>
        </p:txBody>
      </p:sp>
      <p:sp>
        <p:nvSpPr>
          <p:cNvPr id="1623099" name="文本框 1623098"/>
          <p:cNvSpPr txBox="1"/>
          <p:nvPr/>
        </p:nvSpPr>
        <p:spPr>
          <a:xfrm>
            <a:off x="3503613" y="5109528"/>
            <a:ext cx="1079500" cy="1476375"/>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互联网</a:t>
            </a:r>
            <a:r>
              <a:rPr lang="zh-CN" altLang="en-US" dirty="0">
                <a:latin typeface="Arial" panose="020B0604020202020204" pitchFamily="34" charset="0"/>
                <a:ea typeface="宋体" panose="02010600030101010101" pitchFamily="2" charset="-122"/>
              </a:rPr>
              <a:t>：信息网络</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广义资源网络</a:t>
            </a:r>
            <a:endParaRPr lang="zh-CN" altLang="en-US">
              <a:latin typeface="Arial" panose="020B0604020202020204" pitchFamily="34" charset="0"/>
              <a:ea typeface="宋体" panose="02010600030101010101" pitchFamily="2" charset="-122"/>
            </a:endParaRPr>
          </a:p>
        </p:txBody>
      </p:sp>
      <p:sp>
        <p:nvSpPr>
          <p:cNvPr id="1623100" name="文本框 1623099"/>
          <p:cNvSpPr txBox="1"/>
          <p:nvPr/>
        </p:nvSpPr>
        <p:spPr>
          <a:xfrm>
            <a:off x="2640013" y="5109528"/>
            <a:ext cx="857250" cy="1753235"/>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物联网</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知识网</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服务网</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社会网</a:t>
            </a:r>
            <a:endParaRPr lang="zh-CN" altLang="en-US" dirty="0">
              <a:latin typeface="Arial" panose="020B0604020202020204" pitchFamily="34" charset="0"/>
              <a:ea typeface="宋体" panose="02010600030101010101" pitchFamily="2" charset="-122"/>
            </a:endParaRPr>
          </a:p>
        </p:txBody>
      </p:sp>
      <p:grpSp>
        <p:nvGrpSpPr>
          <p:cNvPr id="1623101" name="组合 1623100"/>
          <p:cNvGrpSpPr/>
          <p:nvPr/>
        </p:nvGrpSpPr>
        <p:grpSpPr>
          <a:xfrm>
            <a:off x="4583113" y="3199765"/>
            <a:ext cx="792162" cy="504825"/>
            <a:chOff x="657" y="300"/>
            <a:chExt cx="499" cy="318"/>
          </a:xfrm>
        </p:grpSpPr>
        <p:sp>
          <p:nvSpPr>
            <p:cNvPr id="1623102" name="椭圆 1623101"/>
            <p:cNvSpPr/>
            <p:nvPr/>
          </p:nvSpPr>
          <p:spPr>
            <a:xfrm>
              <a:off x="657" y="300"/>
              <a:ext cx="499" cy="318"/>
            </a:xfrm>
            <a:prstGeom prst="ellipse">
              <a:avLst/>
            </a:prstGeom>
            <a:solidFill>
              <a:srgbClr val="CC0000"/>
            </a:solidFill>
            <a:ln w="9525">
              <a:noFill/>
            </a:ln>
          </p:spPr>
          <p:txBody>
            <a:bodyPr/>
            <a:p>
              <a:endParaRPr lang="zh-CN" altLang="en-US"/>
            </a:p>
          </p:txBody>
        </p:sp>
        <p:sp>
          <p:nvSpPr>
            <p:cNvPr id="26" name="Text Box 84"/>
            <p:cNvSpPr txBox="1">
              <a:spLocks noChangeArrowheads="1"/>
            </p:cNvSpPr>
            <p:nvPr/>
          </p:nvSpPr>
          <p:spPr bwMode="auto">
            <a:xfrm>
              <a:off x="703" y="346"/>
              <a:ext cx="409" cy="232"/>
            </a:xfrm>
            <a:prstGeom prst="rect">
              <a:avLst/>
            </a:prstGeom>
            <a:noFill/>
            <a:ln>
              <a:noFill/>
            </a:ln>
          </p:spPr>
          <p:txBody>
            <a:bodyPr>
              <a:spAutoFit/>
            </a:bodyPr>
            <a:p>
              <a:pPr algn="ctr"/>
              <a:r>
                <a:rPr lang="zh-CN" altLang="en-US" dirty="0">
                  <a:solidFill>
                    <a:schemeClr val="bg1"/>
                  </a:solidFill>
                  <a:latin typeface="Arial" panose="020B0604020202020204" pitchFamily="34" charset="0"/>
                  <a:ea typeface="宋体" panose="02010600030101010101" pitchFamily="2" charset="-122"/>
                </a:rPr>
                <a:t>抽象</a:t>
              </a:r>
              <a:endParaRPr lang="zh-CN" altLang="en-US" dirty="0">
                <a:solidFill>
                  <a:schemeClr val="bg1"/>
                </a:solidFill>
                <a:latin typeface="Arial" panose="020B0604020202020204" pitchFamily="34" charset="0"/>
                <a:ea typeface="宋体" panose="02010600030101010101" pitchFamily="2" charset="-122"/>
              </a:endParaRPr>
            </a:p>
          </p:txBody>
        </p:sp>
      </p:grpSp>
      <p:grpSp>
        <p:nvGrpSpPr>
          <p:cNvPr id="1623104" name="组合 1623103"/>
          <p:cNvGrpSpPr/>
          <p:nvPr/>
        </p:nvGrpSpPr>
        <p:grpSpPr>
          <a:xfrm>
            <a:off x="6672263" y="3199765"/>
            <a:ext cx="822325" cy="715963"/>
            <a:chOff x="984" y="536"/>
            <a:chExt cx="518" cy="451"/>
          </a:xfrm>
        </p:grpSpPr>
        <p:sp>
          <p:nvSpPr>
            <p:cNvPr id="1623105" name="椭圆 1623104"/>
            <p:cNvSpPr/>
            <p:nvPr/>
          </p:nvSpPr>
          <p:spPr>
            <a:xfrm>
              <a:off x="984" y="536"/>
              <a:ext cx="499" cy="318"/>
            </a:xfrm>
            <a:prstGeom prst="ellipse">
              <a:avLst/>
            </a:prstGeom>
            <a:solidFill>
              <a:schemeClr val="accent2"/>
            </a:solidFill>
            <a:ln w="9525">
              <a:noFill/>
            </a:ln>
          </p:spPr>
          <p:txBody>
            <a:bodyPr/>
            <a:p>
              <a:endParaRPr lang="zh-CN" altLang="en-US"/>
            </a:p>
          </p:txBody>
        </p:sp>
        <p:sp>
          <p:nvSpPr>
            <p:cNvPr id="27" name="Text Box 84"/>
            <p:cNvSpPr txBox="1">
              <a:spLocks noChangeArrowheads="1"/>
            </p:cNvSpPr>
            <p:nvPr/>
          </p:nvSpPr>
          <p:spPr bwMode="auto">
            <a:xfrm>
              <a:off x="984" y="581"/>
              <a:ext cx="518" cy="406"/>
            </a:xfrm>
            <a:prstGeom prst="rect">
              <a:avLst/>
            </a:prstGeom>
            <a:noFill/>
            <a:ln>
              <a:noFill/>
            </a:ln>
          </p:spPr>
          <p:txBody>
            <a:bodyPr>
              <a:spAutoFit/>
            </a:bodyPr>
            <a:p>
              <a:pPr algn="ctr"/>
              <a:r>
                <a:rPr lang="zh-CN" altLang="en-US" dirty="0">
                  <a:solidFill>
                    <a:schemeClr val="bg1"/>
                  </a:solidFill>
                  <a:latin typeface="Arial" panose="020B0604020202020204" pitchFamily="34" charset="0"/>
                  <a:ea typeface="宋体" panose="02010600030101010101" pitchFamily="2" charset="-122"/>
                </a:rPr>
                <a:t>自动化</a:t>
              </a:r>
              <a:endParaRPr lang="zh-CN" altLang="en-US">
                <a:solidFill>
                  <a:schemeClr val="bg1"/>
                </a:solidFill>
                <a:latin typeface="Arial" panose="020B0604020202020204" pitchFamily="34" charset="0"/>
                <a:ea typeface="宋体" panose="02010600030101010101" pitchFamily="2" charset="-122"/>
              </a:endParaRPr>
            </a:p>
          </p:txBody>
        </p:sp>
      </p:grpSp>
      <p:sp>
        <p:nvSpPr>
          <p:cNvPr id="1623107" name="文本框 1623106"/>
          <p:cNvSpPr txBox="1"/>
          <p:nvPr/>
        </p:nvSpPr>
        <p:spPr>
          <a:xfrm>
            <a:off x="6715125" y="5160328"/>
            <a:ext cx="1042988" cy="1198880"/>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事务管理</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与数据库</a:t>
            </a:r>
            <a:endParaRPr lang="zh-CN" altLang="en-US" dirty="0">
              <a:latin typeface="Arial" panose="020B0604020202020204" pitchFamily="34" charset="0"/>
              <a:ea typeface="宋体" panose="02010600030101010101" pitchFamily="2" charset="-122"/>
            </a:endParaRPr>
          </a:p>
        </p:txBody>
      </p:sp>
      <p:sp>
        <p:nvSpPr>
          <p:cNvPr id="1623108" name="文本框 1623107"/>
          <p:cNvSpPr txBox="1"/>
          <p:nvPr/>
        </p:nvSpPr>
        <p:spPr>
          <a:xfrm>
            <a:off x="7715250" y="5160328"/>
            <a:ext cx="1212850" cy="922020"/>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数据分析与数据仓库</a:t>
            </a:r>
            <a:endParaRPr lang="zh-CN" altLang="en-US" dirty="0">
              <a:latin typeface="Arial" panose="020B0604020202020204" pitchFamily="34" charset="0"/>
              <a:ea typeface="宋体" panose="02010600030101010101" pitchFamily="2" charset="-122"/>
            </a:endParaRPr>
          </a:p>
        </p:txBody>
      </p:sp>
      <p:sp>
        <p:nvSpPr>
          <p:cNvPr id="1623109" name="文本框 1623108"/>
          <p:cNvSpPr txBox="1"/>
          <p:nvPr/>
        </p:nvSpPr>
        <p:spPr>
          <a:xfrm>
            <a:off x="8912225" y="5160328"/>
            <a:ext cx="1169988" cy="645160"/>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数据聚集与大数据</a:t>
            </a:r>
            <a:endParaRPr lang="zh-CN" altLang="en-US" dirty="0">
              <a:latin typeface="Arial" panose="020B0604020202020204" pitchFamily="34" charset="0"/>
              <a:ea typeface="宋体" panose="02010600030101010101" pitchFamily="2" charset="-122"/>
            </a:endParaRPr>
          </a:p>
        </p:txBody>
      </p:sp>
      <p:grpSp>
        <p:nvGrpSpPr>
          <p:cNvPr id="1623110" name="组合 1623109"/>
          <p:cNvGrpSpPr/>
          <p:nvPr/>
        </p:nvGrpSpPr>
        <p:grpSpPr>
          <a:xfrm>
            <a:off x="1747838" y="1255078"/>
            <a:ext cx="8964613" cy="3589338"/>
            <a:chOff x="141" y="925"/>
            <a:chExt cx="5647" cy="2261"/>
          </a:xfrm>
        </p:grpSpPr>
        <p:sp>
          <p:nvSpPr>
            <p:cNvPr id="1623111" name="文本框 1623110"/>
            <p:cNvSpPr txBox="1"/>
            <p:nvPr/>
          </p:nvSpPr>
          <p:spPr>
            <a:xfrm>
              <a:off x="2034" y="925"/>
              <a:ext cx="675" cy="581"/>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量子计算</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光子计算</a:t>
              </a:r>
              <a:endParaRPr lang="zh-CN" altLang="en-US">
                <a:latin typeface="Arial" panose="020B0604020202020204" pitchFamily="34" charset="0"/>
                <a:ea typeface="宋体" panose="02010600030101010101" pitchFamily="2" charset="-122"/>
              </a:endParaRPr>
            </a:p>
          </p:txBody>
        </p:sp>
        <p:sp>
          <p:nvSpPr>
            <p:cNvPr id="1623112" name="文本框 1623111"/>
            <p:cNvSpPr txBox="1"/>
            <p:nvPr/>
          </p:nvSpPr>
          <p:spPr>
            <a:xfrm>
              <a:off x="3142" y="1147"/>
              <a:ext cx="691" cy="232"/>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移动计算</a:t>
              </a:r>
              <a:endParaRPr lang="zh-CN" altLang="en-US" dirty="0">
                <a:latin typeface="Arial" panose="020B0604020202020204" pitchFamily="34" charset="0"/>
                <a:ea typeface="宋体" panose="02010600030101010101" pitchFamily="2" charset="-122"/>
              </a:endParaRPr>
            </a:p>
          </p:txBody>
        </p:sp>
        <p:sp>
          <p:nvSpPr>
            <p:cNvPr id="1623113" name="文本框 1623112"/>
            <p:cNvSpPr txBox="1"/>
            <p:nvPr/>
          </p:nvSpPr>
          <p:spPr>
            <a:xfrm>
              <a:off x="1027" y="1117"/>
              <a:ext cx="835" cy="406"/>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生物计算</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计算生物学</a:t>
              </a:r>
              <a:endParaRPr lang="zh-CN" altLang="en-US" dirty="0">
                <a:latin typeface="Arial" panose="020B0604020202020204" pitchFamily="34" charset="0"/>
                <a:ea typeface="宋体" panose="02010600030101010101" pitchFamily="2" charset="-122"/>
              </a:endParaRPr>
            </a:p>
          </p:txBody>
        </p:sp>
        <p:sp>
          <p:nvSpPr>
            <p:cNvPr id="1623114" name="文本框 1623113"/>
            <p:cNvSpPr txBox="1"/>
            <p:nvPr/>
          </p:nvSpPr>
          <p:spPr>
            <a:xfrm>
              <a:off x="142" y="1779"/>
              <a:ext cx="835" cy="406"/>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计算物理学</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计算化学</a:t>
              </a:r>
              <a:endParaRPr lang="zh-CN" altLang="en-US">
                <a:latin typeface="Arial" panose="020B0604020202020204" pitchFamily="34" charset="0"/>
                <a:ea typeface="宋体" panose="02010600030101010101" pitchFamily="2" charset="-122"/>
              </a:endParaRPr>
            </a:p>
          </p:txBody>
        </p:sp>
        <p:sp>
          <p:nvSpPr>
            <p:cNvPr id="1623115" name="文本框 1623114"/>
            <p:cNvSpPr txBox="1"/>
            <p:nvPr/>
          </p:nvSpPr>
          <p:spPr>
            <a:xfrm>
              <a:off x="141" y="2338"/>
              <a:ext cx="835" cy="581"/>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计算经济学</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计算统计学</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计算金融学</a:t>
              </a:r>
              <a:endParaRPr lang="zh-CN" altLang="en-US" dirty="0">
                <a:latin typeface="Arial" panose="020B0604020202020204" pitchFamily="34" charset="0"/>
                <a:ea typeface="宋体" panose="02010600030101010101" pitchFamily="2" charset="-122"/>
              </a:endParaRPr>
            </a:p>
          </p:txBody>
        </p:sp>
        <p:sp>
          <p:nvSpPr>
            <p:cNvPr id="1623116" name="文本框 1623115"/>
            <p:cNvSpPr txBox="1"/>
            <p:nvPr/>
          </p:nvSpPr>
          <p:spPr>
            <a:xfrm>
              <a:off x="4944" y="1663"/>
              <a:ext cx="835" cy="406"/>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企业计算</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计算工程学</a:t>
              </a:r>
              <a:endParaRPr lang="zh-CN" altLang="en-US" dirty="0">
                <a:latin typeface="Arial" panose="020B0604020202020204" pitchFamily="34" charset="0"/>
                <a:ea typeface="宋体" panose="02010600030101010101" pitchFamily="2" charset="-122"/>
              </a:endParaRPr>
            </a:p>
          </p:txBody>
        </p:sp>
        <p:sp>
          <p:nvSpPr>
            <p:cNvPr id="1623117" name="文本框 1623116"/>
            <p:cNvSpPr txBox="1"/>
            <p:nvPr/>
          </p:nvSpPr>
          <p:spPr>
            <a:xfrm>
              <a:off x="4941" y="2135"/>
              <a:ext cx="691" cy="406"/>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服务计算</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云计算</a:t>
              </a:r>
              <a:endParaRPr lang="zh-CN" altLang="en-US" dirty="0">
                <a:latin typeface="Arial" panose="020B0604020202020204" pitchFamily="34" charset="0"/>
                <a:ea typeface="宋体" panose="02010600030101010101" pitchFamily="2" charset="-122"/>
              </a:endParaRPr>
            </a:p>
          </p:txBody>
        </p:sp>
        <p:sp>
          <p:nvSpPr>
            <p:cNvPr id="1623118" name="文本框 1623117"/>
            <p:cNvSpPr txBox="1"/>
            <p:nvPr/>
          </p:nvSpPr>
          <p:spPr>
            <a:xfrm>
              <a:off x="4953" y="2605"/>
              <a:ext cx="835" cy="581"/>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社会计算</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计算广告学</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媒体计算</a:t>
              </a:r>
              <a:endParaRPr lang="zh-CN" altLang="en-US" dirty="0">
                <a:latin typeface="Arial" panose="020B0604020202020204" pitchFamily="34" charset="0"/>
                <a:ea typeface="宋体" panose="02010600030101010101" pitchFamily="2" charset="-122"/>
              </a:endParaRPr>
            </a:p>
          </p:txBody>
        </p:sp>
        <p:sp>
          <p:nvSpPr>
            <p:cNvPr id="1623119" name="文本框 1623118"/>
            <p:cNvSpPr txBox="1"/>
            <p:nvPr/>
          </p:nvSpPr>
          <p:spPr>
            <a:xfrm>
              <a:off x="3117" y="1566"/>
              <a:ext cx="691" cy="232"/>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纳米计算</a:t>
              </a:r>
              <a:endParaRPr lang="zh-CN" altLang="en-US">
                <a:latin typeface="Arial" panose="020B0604020202020204" pitchFamily="34" charset="0"/>
                <a:ea typeface="宋体" panose="02010600030101010101" pitchFamily="2" charset="-122"/>
              </a:endParaRPr>
            </a:p>
          </p:txBody>
        </p:sp>
        <p:sp>
          <p:nvSpPr>
            <p:cNvPr id="1623120" name="文本框 1623119"/>
            <p:cNvSpPr txBox="1"/>
            <p:nvPr/>
          </p:nvSpPr>
          <p:spPr>
            <a:xfrm>
              <a:off x="3515" y="1344"/>
              <a:ext cx="691" cy="232"/>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智能计算</a:t>
              </a:r>
              <a:endParaRPr lang="zh-CN" altLang="en-US" dirty="0">
                <a:latin typeface="Arial" panose="020B0604020202020204" pitchFamily="34" charset="0"/>
                <a:ea typeface="宋体" panose="02010600030101010101" pitchFamily="2" charset="-122"/>
              </a:endParaRPr>
            </a:p>
          </p:txBody>
        </p:sp>
        <p:sp>
          <p:nvSpPr>
            <p:cNvPr id="1623121" name="文本框 1623120"/>
            <p:cNvSpPr txBox="1"/>
            <p:nvPr/>
          </p:nvSpPr>
          <p:spPr>
            <a:xfrm>
              <a:off x="1555" y="1421"/>
              <a:ext cx="835" cy="232"/>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计算语言学</a:t>
              </a:r>
              <a:endParaRPr lang="zh-CN" altLang="en-US" dirty="0">
                <a:latin typeface="Arial" panose="020B0604020202020204" pitchFamily="34" charset="0"/>
                <a:ea typeface="宋体" panose="02010600030101010101" pitchFamily="2" charset="-122"/>
              </a:endParaRPr>
            </a:p>
          </p:txBody>
        </p:sp>
        <p:sp>
          <p:nvSpPr>
            <p:cNvPr id="1623122" name="文本框 1623121"/>
            <p:cNvSpPr txBox="1"/>
            <p:nvPr/>
          </p:nvSpPr>
          <p:spPr>
            <a:xfrm>
              <a:off x="3718" y="1518"/>
              <a:ext cx="691" cy="232"/>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神经计算</a:t>
              </a:r>
              <a:endParaRPr lang="zh-CN" altLang="en-US">
                <a:latin typeface="Arial" panose="020B0604020202020204" pitchFamily="34" charset="0"/>
                <a:ea typeface="宋体" panose="02010600030101010101" pitchFamily="2" charset="-122"/>
              </a:endParaRPr>
            </a:p>
          </p:txBody>
        </p:sp>
      </p:grpSp>
      <p:sp>
        <p:nvSpPr>
          <p:cNvPr id="1623123" name="Text Box 16"/>
          <p:cNvSpPr txBox="1"/>
          <p:nvPr/>
        </p:nvSpPr>
        <p:spPr>
          <a:xfrm>
            <a:off x="1687513" y="0"/>
            <a:ext cx="3738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什么是计算思维</a:t>
            </a:r>
            <a:r>
              <a:rPr lang="en-US" altLang="zh-CN" sz="2000">
                <a:solidFill>
                  <a:srgbClr val="FF0000"/>
                </a:solidFill>
                <a:latin typeface="Arial" panose="020B0604020202020204" pitchFamily="34" charset="0"/>
                <a:ea typeface="华文中宋" panose="02010600040101010101" pitchFamily="2" charset="-122"/>
              </a:rPr>
              <a:t>? </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计算思维教育空间</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计算之树</a:t>
            </a:r>
            <a:r>
              <a:rPr lang="zh-CN" altLang="en-US" sz="2000" dirty="0">
                <a:solidFill>
                  <a:schemeClr val="bg1"/>
                </a:solidFill>
                <a:latin typeface="Arial" panose="020B0604020202020204" pitchFamily="34" charset="0"/>
                <a:ea typeface="华文中宋" panose="02010600040101010101" pitchFamily="2" charset="-122"/>
              </a:rPr>
              <a:t>？</a:t>
            </a:r>
            <a:endParaRPr lang="zh-CN" altLang="en-US" sz="2000" dirty="0">
              <a:solidFill>
                <a:schemeClr val="bg1"/>
              </a:solidFill>
              <a:latin typeface="Arial" panose="020B0604020202020204" pitchFamily="34" charset="0"/>
              <a:ea typeface="华文中宋" panose="02010600040101010101" pitchFamily="2" charset="-122"/>
            </a:endParaRPr>
          </a:p>
        </p:txBody>
      </p:sp>
      <p:grpSp>
        <p:nvGrpSpPr>
          <p:cNvPr id="1623124" name="组合 1623123"/>
          <p:cNvGrpSpPr/>
          <p:nvPr/>
        </p:nvGrpSpPr>
        <p:grpSpPr>
          <a:xfrm>
            <a:off x="3451225" y="3953828"/>
            <a:ext cx="5502275" cy="823912"/>
            <a:chOff x="1222" y="2625"/>
            <a:chExt cx="3466" cy="519"/>
          </a:xfrm>
        </p:grpSpPr>
        <p:grpSp>
          <p:nvGrpSpPr>
            <p:cNvPr id="1623125" name="组合 1623124"/>
            <p:cNvGrpSpPr/>
            <p:nvPr/>
          </p:nvGrpSpPr>
          <p:grpSpPr>
            <a:xfrm>
              <a:off x="1222" y="2626"/>
              <a:ext cx="1238" cy="518"/>
              <a:chOff x="1086" y="2674"/>
              <a:chExt cx="1238" cy="518"/>
            </a:xfrm>
          </p:grpSpPr>
          <p:grpSp>
            <p:nvGrpSpPr>
              <p:cNvPr id="1623126" name="组合 1623125"/>
              <p:cNvGrpSpPr/>
              <p:nvPr/>
            </p:nvGrpSpPr>
            <p:grpSpPr>
              <a:xfrm>
                <a:off x="1355" y="2674"/>
                <a:ext cx="671" cy="274"/>
                <a:chOff x="1310" y="2719"/>
                <a:chExt cx="671" cy="274"/>
              </a:xfrm>
            </p:grpSpPr>
            <p:sp>
              <p:nvSpPr>
                <p:cNvPr id="1623127" name="椭圆 1623126"/>
                <p:cNvSpPr/>
                <p:nvPr/>
              </p:nvSpPr>
              <p:spPr>
                <a:xfrm>
                  <a:off x="1360" y="2719"/>
                  <a:ext cx="571" cy="274"/>
                </a:xfrm>
                <a:prstGeom prst="ellipse">
                  <a:avLst/>
                </a:prstGeom>
                <a:solidFill>
                  <a:srgbClr val="CC0000"/>
                </a:solidFill>
                <a:ln w="9525">
                  <a:noFill/>
                </a:ln>
              </p:spPr>
              <p:txBody>
                <a:bodyPr/>
                <a:p>
                  <a:endParaRPr lang="zh-CN" altLang="en-US"/>
                </a:p>
              </p:txBody>
            </p:sp>
            <p:sp>
              <p:nvSpPr>
                <p:cNvPr id="28" name="Text Box 84"/>
                <p:cNvSpPr txBox="1">
                  <a:spLocks noChangeArrowheads="1"/>
                </p:cNvSpPr>
                <p:nvPr/>
              </p:nvSpPr>
              <p:spPr bwMode="auto">
                <a:xfrm>
                  <a:off x="1310" y="2769"/>
                  <a:ext cx="671" cy="174"/>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模型</a:t>
                  </a:r>
                  <a:endParaRPr lang="zh-CN" altLang="en-US" sz="1200" dirty="0">
                    <a:solidFill>
                      <a:schemeClr val="bg1"/>
                    </a:solidFill>
                    <a:latin typeface="Arial" panose="020B0604020202020204" pitchFamily="34" charset="0"/>
                    <a:ea typeface="宋体" panose="02010600030101010101" pitchFamily="2" charset="-122"/>
                  </a:endParaRPr>
                </a:p>
              </p:txBody>
            </p:sp>
          </p:grpSp>
          <p:grpSp>
            <p:nvGrpSpPr>
              <p:cNvPr id="1623129" name="组合 1623128"/>
              <p:cNvGrpSpPr/>
              <p:nvPr/>
            </p:nvGrpSpPr>
            <p:grpSpPr>
              <a:xfrm>
                <a:off x="1086" y="2918"/>
                <a:ext cx="671" cy="274"/>
                <a:chOff x="1310" y="2719"/>
                <a:chExt cx="671" cy="274"/>
              </a:xfrm>
            </p:grpSpPr>
            <p:sp>
              <p:nvSpPr>
                <p:cNvPr id="1623130" name="椭圆 1623129"/>
                <p:cNvSpPr/>
                <p:nvPr/>
              </p:nvSpPr>
              <p:spPr>
                <a:xfrm>
                  <a:off x="1360" y="2719"/>
                  <a:ext cx="571" cy="274"/>
                </a:xfrm>
                <a:prstGeom prst="ellipse">
                  <a:avLst/>
                </a:prstGeom>
                <a:solidFill>
                  <a:srgbClr val="CC0000"/>
                </a:solidFill>
                <a:ln w="9525">
                  <a:noFill/>
                </a:ln>
              </p:spPr>
              <p:txBody>
                <a:bodyPr/>
                <a:p>
                  <a:endParaRPr lang="zh-CN" altLang="en-US"/>
                </a:p>
              </p:txBody>
            </p:sp>
            <p:sp>
              <p:nvSpPr>
                <p:cNvPr id="29" name="Text Box 84"/>
                <p:cNvSpPr txBox="1">
                  <a:spLocks noChangeArrowheads="1"/>
                </p:cNvSpPr>
                <p:nvPr/>
              </p:nvSpPr>
              <p:spPr bwMode="auto">
                <a:xfrm>
                  <a:off x="1310" y="2769"/>
                  <a:ext cx="671" cy="174"/>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语言</a:t>
                  </a:r>
                  <a:endParaRPr lang="zh-CN" altLang="en-US" sz="1200" dirty="0">
                    <a:solidFill>
                      <a:schemeClr val="bg1"/>
                    </a:solidFill>
                    <a:latin typeface="Arial" panose="020B0604020202020204" pitchFamily="34" charset="0"/>
                    <a:ea typeface="宋体" panose="02010600030101010101" pitchFamily="2" charset="-122"/>
                  </a:endParaRPr>
                </a:p>
              </p:txBody>
            </p:sp>
          </p:grpSp>
          <p:grpSp>
            <p:nvGrpSpPr>
              <p:cNvPr id="1623132" name="组合 1623131"/>
              <p:cNvGrpSpPr/>
              <p:nvPr/>
            </p:nvGrpSpPr>
            <p:grpSpPr>
              <a:xfrm>
                <a:off x="1653" y="2910"/>
                <a:ext cx="671" cy="274"/>
                <a:chOff x="1473" y="2901"/>
                <a:chExt cx="671" cy="274"/>
              </a:xfrm>
            </p:grpSpPr>
            <p:sp>
              <p:nvSpPr>
                <p:cNvPr id="1623133" name="椭圆 1623132"/>
                <p:cNvSpPr/>
                <p:nvPr/>
              </p:nvSpPr>
              <p:spPr>
                <a:xfrm>
                  <a:off x="1523" y="2901"/>
                  <a:ext cx="571" cy="274"/>
                </a:xfrm>
                <a:prstGeom prst="ellipse">
                  <a:avLst/>
                </a:prstGeom>
                <a:solidFill>
                  <a:srgbClr val="CC0000"/>
                </a:solidFill>
                <a:ln w="9525">
                  <a:noFill/>
                </a:ln>
              </p:spPr>
              <p:txBody>
                <a:bodyPr/>
                <a:p>
                  <a:endParaRPr lang="zh-CN" altLang="en-US"/>
                </a:p>
              </p:txBody>
            </p:sp>
            <p:sp>
              <p:nvSpPr>
                <p:cNvPr id="30" name="Text Box 84"/>
                <p:cNvSpPr txBox="1">
                  <a:spLocks noChangeArrowheads="1"/>
                </p:cNvSpPr>
                <p:nvPr/>
              </p:nvSpPr>
              <p:spPr bwMode="auto">
                <a:xfrm>
                  <a:off x="1473" y="2951"/>
                  <a:ext cx="671" cy="174"/>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协议</a:t>
                  </a:r>
                  <a:endParaRPr lang="zh-CN" altLang="en-US" sz="1200" dirty="0">
                    <a:solidFill>
                      <a:schemeClr val="bg1"/>
                    </a:solidFill>
                    <a:latin typeface="Arial" panose="020B0604020202020204" pitchFamily="34" charset="0"/>
                    <a:ea typeface="宋体" panose="02010600030101010101" pitchFamily="2" charset="-122"/>
                  </a:endParaRPr>
                </a:p>
              </p:txBody>
            </p:sp>
          </p:grpSp>
        </p:grpSp>
        <p:grpSp>
          <p:nvGrpSpPr>
            <p:cNvPr id="1623135" name="组合 1623134"/>
            <p:cNvGrpSpPr/>
            <p:nvPr/>
          </p:nvGrpSpPr>
          <p:grpSpPr>
            <a:xfrm>
              <a:off x="3719" y="2625"/>
              <a:ext cx="671" cy="274"/>
              <a:chOff x="1310" y="2719"/>
              <a:chExt cx="671" cy="274"/>
            </a:xfrm>
          </p:grpSpPr>
          <p:sp>
            <p:nvSpPr>
              <p:cNvPr id="1623136" name="椭圆 1623135"/>
              <p:cNvSpPr/>
              <p:nvPr/>
            </p:nvSpPr>
            <p:spPr>
              <a:xfrm>
                <a:off x="1360" y="2719"/>
                <a:ext cx="571" cy="274"/>
              </a:xfrm>
              <a:prstGeom prst="ellipse">
                <a:avLst/>
              </a:prstGeom>
              <a:solidFill>
                <a:schemeClr val="accent2"/>
              </a:solidFill>
              <a:ln w="9525">
                <a:noFill/>
              </a:ln>
            </p:spPr>
            <p:txBody>
              <a:bodyPr/>
              <a:p>
                <a:endParaRPr lang="zh-CN" altLang="en-US"/>
              </a:p>
            </p:txBody>
          </p:sp>
          <p:sp>
            <p:nvSpPr>
              <p:cNvPr id="31" name="Text Box 84"/>
              <p:cNvSpPr txBox="1">
                <a:spLocks noChangeArrowheads="1"/>
              </p:cNvSpPr>
              <p:nvPr/>
            </p:nvSpPr>
            <p:spPr bwMode="auto">
              <a:xfrm>
                <a:off x="1310" y="2769"/>
                <a:ext cx="671" cy="174"/>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系统</a:t>
                </a:r>
                <a:endParaRPr lang="zh-CN" altLang="en-US" sz="1200" dirty="0">
                  <a:solidFill>
                    <a:schemeClr val="bg1"/>
                  </a:solidFill>
                  <a:latin typeface="Arial" panose="020B0604020202020204" pitchFamily="34" charset="0"/>
                  <a:ea typeface="宋体" panose="02010600030101010101" pitchFamily="2" charset="-122"/>
                </a:endParaRPr>
              </a:p>
            </p:txBody>
          </p:sp>
        </p:grpSp>
        <p:grpSp>
          <p:nvGrpSpPr>
            <p:cNvPr id="1623138" name="组合 1623137"/>
            <p:cNvGrpSpPr/>
            <p:nvPr/>
          </p:nvGrpSpPr>
          <p:grpSpPr>
            <a:xfrm>
              <a:off x="3450" y="2869"/>
              <a:ext cx="671" cy="274"/>
              <a:chOff x="1310" y="2719"/>
              <a:chExt cx="671" cy="274"/>
            </a:xfrm>
          </p:grpSpPr>
          <p:sp>
            <p:nvSpPr>
              <p:cNvPr id="1623139" name="椭圆 1623138"/>
              <p:cNvSpPr/>
              <p:nvPr/>
            </p:nvSpPr>
            <p:spPr>
              <a:xfrm>
                <a:off x="1360" y="2719"/>
                <a:ext cx="571" cy="274"/>
              </a:xfrm>
              <a:prstGeom prst="ellipse">
                <a:avLst/>
              </a:prstGeom>
              <a:solidFill>
                <a:schemeClr val="accent2"/>
              </a:solidFill>
              <a:ln w="9525">
                <a:noFill/>
              </a:ln>
            </p:spPr>
            <p:txBody>
              <a:bodyPr/>
              <a:p>
                <a:endParaRPr lang="zh-CN" altLang="en-US"/>
              </a:p>
            </p:txBody>
          </p:sp>
          <p:sp>
            <p:nvSpPr>
              <p:cNvPr id="32" name="Text Box 84"/>
              <p:cNvSpPr txBox="1">
                <a:spLocks noChangeArrowheads="1"/>
              </p:cNvSpPr>
              <p:nvPr/>
            </p:nvSpPr>
            <p:spPr bwMode="auto">
              <a:xfrm>
                <a:off x="1310" y="2769"/>
                <a:ext cx="671" cy="174"/>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编译器</a:t>
                </a:r>
                <a:endParaRPr lang="zh-CN" altLang="en-US" sz="1200" dirty="0">
                  <a:solidFill>
                    <a:schemeClr val="bg1"/>
                  </a:solidFill>
                  <a:latin typeface="Arial" panose="020B0604020202020204" pitchFamily="34" charset="0"/>
                  <a:ea typeface="宋体" panose="02010600030101010101" pitchFamily="2" charset="-122"/>
                </a:endParaRPr>
              </a:p>
            </p:txBody>
          </p:sp>
        </p:grpSp>
        <p:grpSp>
          <p:nvGrpSpPr>
            <p:cNvPr id="1623141" name="组合 1623140"/>
            <p:cNvGrpSpPr/>
            <p:nvPr/>
          </p:nvGrpSpPr>
          <p:grpSpPr>
            <a:xfrm>
              <a:off x="4017" y="2850"/>
              <a:ext cx="671" cy="290"/>
              <a:chOff x="3881" y="2934"/>
              <a:chExt cx="671" cy="290"/>
            </a:xfrm>
          </p:grpSpPr>
          <p:sp>
            <p:nvSpPr>
              <p:cNvPr id="1623142" name="椭圆 1623141"/>
              <p:cNvSpPr/>
              <p:nvPr/>
            </p:nvSpPr>
            <p:spPr>
              <a:xfrm>
                <a:off x="3931" y="2941"/>
                <a:ext cx="571" cy="274"/>
              </a:xfrm>
              <a:prstGeom prst="ellipse">
                <a:avLst/>
              </a:prstGeom>
              <a:solidFill>
                <a:schemeClr val="accent2"/>
              </a:solidFill>
              <a:ln w="9525">
                <a:noFill/>
              </a:ln>
            </p:spPr>
            <p:txBody>
              <a:bodyPr/>
              <a:p>
                <a:endParaRPr lang="zh-CN" altLang="en-US"/>
              </a:p>
            </p:txBody>
          </p:sp>
          <p:sp>
            <p:nvSpPr>
              <p:cNvPr id="33" name="Text Box 84"/>
              <p:cNvSpPr txBox="1">
                <a:spLocks noChangeArrowheads="1"/>
              </p:cNvSpPr>
              <p:nvPr/>
            </p:nvSpPr>
            <p:spPr bwMode="auto">
              <a:xfrm>
                <a:off x="3881" y="2934"/>
                <a:ext cx="671" cy="290"/>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编解</a:t>
                </a:r>
                <a:endParaRPr lang="zh-CN" altLang="en-US" sz="1200" dirty="0">
                  <a:solidFill>
                    <a:schemeClr val="bg1"/>
                  </a:solidFill>
                  <a:latin typeface="Arial" panose="020B0604020202020204" pitchFamily="34" charset="0"/>
                  <a:ea typeface="宋体" panose="02010600030101010101" pitchFamily="2" charset="-122"/>
                </a:endParaRPr>
              </a:p>
              <a:p>
                <a:pPr algn="ctr"/>
                <a:r>
                  <a:rPr lang="zh-CN" altLang="en-US" sz="1200" dirty="0">
                    <a:solidFill>
                      <a:schemeClr val="bg1"/>
                    </a:solidFill>
                    <a:latin typeface="Arial" panose="020B0604020202020204" pitchFamily="34" charset="0"/>
                    <a:ea typeface="宋体" panose="02010600030101010101" pitchFamily="2" charset="-122"/>
                  </a:rPr>
                  <a:t>码器</a:t>
                </a:r>
                <a:endParaRPr lang="zh-CN" altLang="en-US" sz="1200" dirty="0">
                  <a:solidFill>
                    <a:schemeClr val="bg1"/>
                  </a:solidFill>
                  <a:latin typeface="Arial" panose="020B0604020202020204" pitchFamily="34" charset="0"/>
                  <a:ea typeface="宋体" panose="02010600030101010101" pitchFamily="2" charset="-122"/>
                </a:endParaRPr>
              </a:p>
            </p:txBody>
          </p:sp>
        </p:grpSp>
      </p:grpSp>
      <p:pic>
        <p:nvPicPr>
          <p:cNvPr id="34" name="图片 33"/>
          <p:cNvPicPr>
            <a:picLocks noChangeAspect="1"/>
          </p:cNvPicPr>
          <p:nvPr/>
        </p:nvPicPr>
        <p:blipFill>
          <a:blip r:embed="rId3"/>
          <a:stretch>
            <a:fillRect/>
          </a:stretch>
        </p:blipFill>
        <p:spPr>
          <a:xfrm>
            <a:off x="468630" y="1230630"/>
            <a:ext cx="1279525" cy="280670"/>
          </a:xfrm>
          <a:prstGeom prst="rect">
            <a:avLst/>
          </a:prstGeom>
        </p:spPr>
      </p:pic>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533400"/>
            <a:ext cx="12192000" cy="762000"/>
          </a:xfrm>
        </p:spPr>
        <p:txBody>
          <a:bodyPr>
            <a:normAutofit fontScale="90000"/>
          </a:bodyPr>
          <a:p>
            <a:r>
              <a:rPr lang="zh-CN" altLang="en-US"/>
              <a:t>怎样推动计算思维发展？</a:t>
            </a:r>
            <a:endParaRPr lang="zh-CN" altLang="en-US"/>
          </a:p>
        </p:txBody>
      </p:sp>
      <p:sp>
        <p:nvSpPr>
          <p:cNvPr id="3" name="文本占位符 2"/>
          <p:cNvSpPr>
            <a:spLocks noGrp="1"/>
          </p:cNvSpPr>
          <p:nvPr>
            <p:ph type="body" sz="half" idx="4294967295"/>
          </p:nvPr>
        </p:nvSpPr>
        <p:spPr>
          <a:xfrm>
            <a:off x="457200" y="1524000"/>
            <a:ext cx="11046460" cy="4800600"/>
          </a:xfrm>
        </p:spPr>
        <p:txBody>
          <a:bodyPr>
            <a:normAutofit/>
          </a:bodyPr>
          <a:p>
            <a:pPr fontAlgn="auto">
              <a:lnSpc>
                <a:spcPct val="150000"/>
              </a:lnSpc>
              <a:buFont typeface="Wingdings" panose="05000000000000000000" charset="0"/>
              <a:buChar char="Ø"/>
            </a:pP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计算机科学的认知与发展是设计、理论与应用相互作用的过程。</a:t>
            </a:r>
            <a:endParaRPr lang="en-US" altLang="en-US" dirty="0">
              <a:latin typeface="Times New Roman" panose="02020603050405020304" pitchFamily="18" charset="0"/>
              <a:ea typeface="楷体" panose="02010609060101010101" charset="-122"/>
              <a:cs typeface="Times New Roman" panose="02020603050405020304" pitchFamily="18" charset="0"/>
            </a:endParaRPr>
          </a:p>
          <a:p>
            <a:pPr algn="just" fontAlgn="auto">
              <a:lnSpc>
                <a:spcPct val="150000"/>
              </a:lnSpc>
              <a:buFont typeface="Wingdings" panose="05000000000000000000" charset="0"/>
              <a:buChar char="Ø"/>
            </a:pPr>
            <a:r>
              <a:rPr lang="en-US" altLang="zh-CN" dirty="0">
                <a:latin typeface="Times New Roman" panose="02020603050405020304" pitchFamily="18" charset="0"/>
                <a:ea typeface="楷体" panose="02010609060101010101" charset="-122"/>
                <a:cs typeface="Times New Roman" panose="02020603050405020304" pitchFamily="18" charset="0"/>
                <a:sym typeface="+mn-ea"/>
              </a:rPr>
              <a:t>“</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计算机</a:t>
            </a:r>
            <a:r>
              <a:rPr lang="en-US" altLang="zh-CN" dirty="0">
                <a:latin typeface="Times New Roman" panose="02020603050405020304" pitchFamily="18" charset="0"/>
                <a:ea typeface="楷体" panose="02010609060101010101" charset="-122"/>
                <a:cs typeface="Times New Roman" panose="02020603050405020304" pitchFamily="18" charset="0"/>
                <a:sym typeface="+mn-ea"/>
              </a:rPr>
              <a:t>”</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思维与计算思维相辅相成。计算思维是</a:t>
            </a:r>
            <a:r>
              <a:rPr lang="en-US" altLang="zh-CN" dirty="0">
                <a:latin typeface="Times New Roman" panose="02020603050405020304" pitchFamily="18" charset="0"/>
                <a:ea typeface="楷体" panose="02010609060101010101" charset="-122"/>
                <a:cs typeface="Times New Roman" panose="02020603050405020304" pitchFamily="18" charset="0"/>
                <a:sym typeface="+mn-ea"/>
              </a:rPr>
              <a:t>21</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世纪的基础思维，</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计算机专业的学生应该更清楚的把控</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计算思维</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，自觉地学习，丰富自我的专业知识体系。</a:t>
            </a:r>
            <a:endParaRPr lang="en-US" altLang="zh-CN" dirty="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buFont typeface="Wingdings" panose="05000000000000000000" charset="0"/>
              <a:buChar char="Ø"/>
            </a:pP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计算机专业学生将耕耘在计算机学科，你们是推动</a:t>
            </a:r>
            <a:r>
              <a:rPr lang="en-US" altLang="en-US" dirty="0">
                <a:latin typeface="Times New Roman" panose="02020603050405020304" pitchFamily="18" charset="0"/>
                <a:ea typeface="楷体" panose="02010609060101010101" charset="-122"/>
                <a:cs typeface="Times New Roman" panose="02020603050405020304" pitchFamily="18" charset="0"/>
                <a:sym typeface="+mn-ea"/>
              </a:rPr>
              <a:t>计算思维</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发展的主力军，是创建信息社会和智慧地球未来的实践者和创造者</a:t>
            </a:r>
            <a:r>
              <a:rPr lang="en-US" altLang="en-US" dirty="0">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a:latin typeface="Times New Roman" panose="02020603050405020304" pitchFamily="18" charset="0"/>
              <a:ea typeface="楷体" panose="02010609060101010101" charset="-122"/>
              <a:cs typeface="Times New Roman" panose="02020603050405020304" pitchFamily="18" charset="0"/>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2973070" y="3074035"/>
            <a:ext cx="6971030"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49" charset="-122"/>
                <a:sym typeface="+mn-ea"/>
              </a:rPr>
              <a:t>数据为什么要管理</a:t>
            </a:r>
            <a:endParaRPr lang="zh-CN" altLang="zh-CN" sz="3600" b="1" dirty="0">
              <a:ea typeface="黑体" panose="02010609060101010101" pitchFamily="49" charset="-122"/>
              <a:sym typeface="+mn-ea"/>
            </a:endParaRPr>
          </a:p>
          <a:p>
            <a:pPr lvl="0"/>
            <a:r>
              <a:rPr lang="en-US" altLang="zh-CN" sz="3600" b="1" kern="0" spc="400" dirty="0" smtClean="0">
                <a:solidFill>
                  <a:srgbClr val="0070C0"/>
                </a:solidFill>
                <a:latin typeface="Times New Roman" panose="02020603050405020304" pitchFamily="18" charset="0"/>
                <a:ea typeface="楷体" panose="02010609060101010101" charset="-122"/>
                <a:cs typeface="Times New Roman" panose="02020603050405020304" pitchFamily="18" charset="0"/>
                <a:sym typeface="Helvetica Light"/>
              </a:rPr>
              <a:t>                —</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数据化</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思维</a:t>
            </a:r>
            <a:endPar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endParaRPr>
          </a:p>
        </p:txBody>
      </p:sp>
      <p:pic>
        <p:nvPicPr>
          <p:cNvPr id="3" name="图片 2"/>
          <p:cNvPicPr>
            <a:picLocks noChangeAspect="1"/>
          </p:cNvPicPr>
          <p:nvPr/>
        </p:nvPicPr>
        <p:blipFill>
          <a:blip r:embed="rId1">
            <a:alphaModFix amt="20000"/>
          </a:blip>
          <a:stretch>
            <a:fillRect/>
          </a:stretch>
        </p:blipFill>
        <p:spPr>
          <a:xfrm rot="20160000">
            <a:off x="672465" y="2364105"/>
            <a:ext cx="3379470" cy="405765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文本框 6"/>
          <p:cNvSpPr txBox="1"/>
          <p:nvPr/>
        </p:nvSpPr>
        <p:spPr>
          <a:xfrm>
            <a:off x="1339850" y="3654425"/>
            <a:ext cx="9834880" cy="2399665"/>
          </a:xfrm>
          <a:prstGeom prst="rect">
            <a:avLst/>
          </a:prstGeom>
          <a:noFill/>
        </p:spPr>
        <p:txBody>
          <a:bodyPr wrap="square" rtlCol="0">
            <a:spAutoFit/>
          </a:bodyPr>
          <a:p>
            <a:pPr algn="r">
              <a:lnSpc>
                <a:spcPct val="125000"/>
              </a:lnSpc>
            </a:pPr>
            <a:r>
              <a:rPr lang="zh-CN" altLang="en-US" sz="4800" b="1" kern="0" spc="1200" dirty="0" smtClean="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36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1</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讲（上）</a:t>
            </a:r>
            <a:r>
              <a:rPr lang="en-US" alt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a:t>
            </a:r>
            <a:r>
              <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课程</a:t>
            </a:r>
            <a:r>
              <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简介</a:t>
            </a:r>
            <a:endPar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cxnSp>
        <p:nvCxnSpPr>
          <p:cNvPr id="12" name="直接连接符 11"/>
          <p:cNvCxnSpPr/>
          <p:nvPr/>
        </p:nvCxnSpPr>
        <p:spPr>
          <a:xfrm>
            <a:off x="6582929" y="326414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2929" y="5267462"/>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62" name="标题 3"/>
          <p:cNvSpPr/>
          <p:nvPr/>
        </p:nvSpPr>
        <p:spPr>
          <a:xfrm>
            <a:off x="935355" y="492125"/>
            <a:ext cx="674846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49" charset="-122"/>
              </a:rPr>
              <a:t>计算与自动计算</a:t>
            </a:r>
            <a:endParaRPr lang="en-US" altLang="zh-CN" sz="3600" b="1">
              <a:ea typeface="黑体" panose="02010609060101010101" pitchFamily="49" charset="-122"/>
            </a:endParaRPr>
          </a:p>
        </p:txBody>
      </p:sp>
      <p:sp>
        <p:nvSpPr>
          <p:cNvPr id="1474563" name="矩形 1474562"/>
          <p:cNvSpPr/>
          <p:nvPr/>
        </p:nvSpPr>
        <p:spPr>
          <a:xfrm>
            <a:off x="3821113" y="5159375"/>
            <a:ext cx="4572000" cy="922020"/>
          </a:xfrm>
          <a:prstGeom prst="rect">
            <a:avLst/>
          </a:prstGeom>
          <a:noFill/>
          <a:ln w="9525">
            <a:noFill/>
          </a:ln>
        </p:spPr>
        <p:txBody>
          <a:bodyPr>
            <a:spAutoFit/>
          </a:bodyPr>
          <a:p>
            <a:pPr algn="ctr"/>
            <a:r>
              <a:rPr lang="en-US" altLang="zh-CN" sz="1800">
                <a:solidFill>
                  <a:srgbClr val="000000"/>
                </a:solidFill>
                <a:latin typeface="Arial" panose="020B0604020202020204" pitchFamily="34" charset="0"/>
                <a:ea typeface="宋体" panose="02010600030101010101" pitchFamily="2" charset="-122"/>
              </a:rPr>
              <a:t>Research Center on </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ntelligent </a:t>
            </a:r>
            <a:r>
              <a:rPr lang="en-US" altLang="zh-CN" sz="1800">
                <a:solidFill>
                  <a:srgbClr val="FF0000"/>
                </a:solidFill>
                <a:latin typeface="Arial" panose="020B0604020202020204" pitchFamily="34" charset="0"/>
                <a:ea typeface="宋体" panose="02010600030101010101" pitchFamily="2" charset="-122"/>
              </a:rPr>
              <a:t>C</a:t>
            </a:r>
            <a:r>
              <a:rPr lang="en-US" altLang="zh-CN" sz="1800">
                <a:solidFill>
                  <a:srgbClr val="000000"/>
                </a:solidFill>
                <a:latin typeface="Arial" panose="020B0604020202020204" pitchFamily="34" charset="0"/>
                <a:ea typeface="宋体" panose="02010600030101010101" pitchFamily="2" charset="-122"/>
              </a:rPr>
              <a:t>omputing for</a:t>
            </a:r>
            <a:r>
              <a:rPr lang="en-US" altLang="zh-CN" sz="1800">
                <a:solidFill>
                  <a:srgbClr val="FF0000"/>
                </a:solidFill>
                <a:latin typeface="Arial" panose="020B0604020202020204" pitchFamily="34" charset="0"/>
                <a:ea typeface="宋体" panose="02010600030101010101" pitchFamily="2" charset="-122"/>
              </a:rPr>
              <a:t> E</a:t>
            </a:r>
            <a:r>
              <a:rPr lang="en-US" altLang="zh-CN" sz="1800">
                <a:solidFill>
                  <a:srgbClr val="000000"/>
                </a:solidFill>
                <a:latin typeface="Arial" panose="020B0604020202020204" pitchFamily="34" charset="0"/>
                <a:ea typeface="宋体" panose="02010600030101010101" pitchFamily="2" charset="-122"/>
              </a:rPr>
              <a:t>nterprises &amp; </a:t>
            </a:r>
            <a:r>
              <a:rPr lang="en-US" altLang="zh-CN" sz="1800">
                <a:solidFill>
                  <a:srgbClr val="FF0000"/>
                </a:solidFill>
                <a:latin typeface="Arial" panose="020B0604020202020204" pitchFamily="34" charset="0"/>
                <a:ea typeface="宋体" panose="02010600030101010101" pitchFamily="2" charset="-122"/>
              </a:rPr>
              <a:t>S</a:t>
            </a:r>
            <a:r>
              <a:rPr lang="en-US" altLang="zh-CN" sz="1800">
                <a:solidFill>
                  <a:srgbClr val="000000"/>
                </a:solidFill>
                <a:latin typeface="Arial" panose="020B0604020202020204" pitchFamily="34" charset="0"/>
                <a:ea typeface="宋体" panose="02010600030101010101" pitchFamily="2" charset="-122"/>
              </a:rPr>
              <a:t>ervices,</a:t>
            </a:r>
            <a:endParaRPr lang="en-US" altLang="zh-CN" sz="1800">
              <a:solidFill>
                <a:srgbClr val="000000"/>
              </a:solidFill>
              <a:latin typeface="Arial" panose="020B0604020202020204" pitchFamily="34" charset="0"/>
              <a:ea typeface="宋体" panose="02010600030101010101" pitchFamily="2" charset="-122"/>
            </a:endParaRPr>
          </a:p>
          <a:p>
            <a:pPr algn="ctr"/>
            <a:r>
              <a:rPr lang="en-US" altLang="zh-CN" sz="1800">
                <a:solidFill>
                  <a:srgbClr val="FF0000"/>
                </a:solidFill>
                <a:latin typeface="Arial" panose="020B0604020202020204" pitchFamily="34" charset="0"/>
                <a:ea typeface="宋体" panose="02010600030101010101" pitchFamily="2" charset="-122"/>
              </a:rPr>
              <a:t>H</a:t>
            </a:r>
            <a:r>
              <a:rPr lang="en-US" altLang="zh-CN" sz="1800">
                <a:solidFill>
                  <a:srgbClr val="000000"/>
                </a:solidFill>
                <a:latin typeface="Arial" panose="020B0604020202020204" pitchFamily="34" charset="0"/>
                <a:ea typeface="宋体" panose="02010600030101010101" pitchFamily="2" charset="-122"/>
              </a:rPr>
              <a:t>arbin</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nstitute of </a:t>
            </a:r>
            <a:r>
              <a:rPr lang="en-US" altLang="zh-CN" sz="1800">
                <a:solidFill>
                  <a:srgbClr val="FF0000"/>
                </a:solidFill>
                <a:latin typeface="Arial" panose="020B0604020202020204" pitchFamily="34" charset="0"/>
                <a:ea typeface="宋体" panose="02010600030101010101" pitchFamily="2" charset="-122"/>
              </a:rPr>
              <a:t>T</a:t>
            </a:r>
            <a:r>
              <a:rPr lang="en-US" altLang="zh-CN" sz="1800">
                <a:solidFill>
                  <a:srgbClr val="000000"/>
                </a:solidFill>
                <a:latin typeface="Arial" panose="020B0604020202020204" pitchFamily="34" charset="0"/>
                <a:ea typeface="宋体" panose="02010600030101010101" pitchFamily="2" charset="-122"/>
              </a:rPr>
              <a:t>echnology</a:t>
            </a:r>
            <a:endParaRPr lang="en-US" altLang="zh-CN" sz="1800">
              <a:solidFill>
                <a:srgbClr val="000000"/>
              </a:solidFill>
              <a:latin typeface="Arial" panose="020B0604020202020204" pitchFamily="34" charset="0"/>
              <a:ea typeface="宋体" panose="02010600030101010101" pitchFamily="2" charset="-122"/>
            </a:endParaRPr>
          </a:p>
        </p:txBody>
      </p:sp>
      <p:sp>
        <p:nvSpPr>
          <p:cNvPr id="1474564" name="Text Box 3"/>
          <p:cNvSpPr txBox="1"/>
          <p:nvPr/>
        </p:nvSpPr>
        <p:spPr>
          <a:xfrm>
            <a:off x="3478848" y="2432050"/>
            <a:ext cx="5008880" cy="1322070"/>
          </a:xfrm>
          <a:prstGeom prst="rect">
            <a:avLst/>
          </a:prstGeom>
          <a:noFill/>
          <a:ln w="9525">
            <a:noFill/>
          </a:ln>
        </p:spPr>
        <p:txBody>
          <a:bodyPr wrap="none">
            <a:spAutoFit/>
          </a:bodyPr>
          <a:p>
            <a:pPr algn="ctr"/>
            <a:r>
              <a:rPr lang="zh-CN" altLang="en-US" sz="4000" b="0" dirty="0">
                <a:solidFill>
                  <a:srgbClr val="000000"/>
                </a:solidFill>
                <a:latin typeface="Times New Roman" panose="02020603050405020304" pitchFamily="18" charset="0"/>
                <a:ea typeface="华文行楷" pitchFamily="2" charset="-122"/>
              </a:rPr>
              <a:t>战德臣</a:t>
            </a:r>
            <a:endParaRPr lang="zh-CN" altLang="en-US" sz="4000" b="0" dirty="0">
              <a:solidFill>
                <a:srgbClr val="000000"/>
              </a:solidFill>
              <a:latin typeface="Times New Roman" panose="02020603050405020304" pitchFamily="18" charset="0"/>
              <a:ea typeface="华文行楷"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哈尔滨工业大学   教授</a:t>
            </a:r>
            <a:r>
              <a:rPr lang="en-US" altLang="zh-CN" b="0">
                <a:latin typeface="Arial" panose="020B0604020202020204" pitchFamily="34" charset="0"/>
                <a:ea typeface="宋体" panose="02010600030101010101" pitchFamily="2" charset="-122"/>
              </a:rPr>
              <a:t>.</a:t>
            </a:r>
            <a:r>
              <a:rPr lang="zh-CN" altLang="en-US" sz="2000" b="0" dirty="0">
                <a:solidFill>
                  <a:srgbClr val="000000"/>
                </a:solidFill>
                <a:latin typeface="华文中宋" panose="02010600040101010101" pitchFamily="2" charset="-122"/>
                <a:ea typeface="华文中宋" panose="02010600040101010101" pitchFamily="2" charset="-122"/>
              </a:rPr>
              <a:t>博士生导师</a:t>
            </a:r>
            <a:endParaRPr lang="zh-CN" altLang="en-US" sz="2000" b="0" dirty="0">
              <a:solidFill>
                <a:srgbClr val="000000"/>
              </a:solidFill>
              <a:latin typeface="华文中宋" panose="02010600040101010101" pitchFamily="2" charset="-122"/>
              <a:ea typeface="华文中宋" panose="02010600040101010101"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教育部大学计算机课程教学指导委员会委员</a:t>
            </a:r>
            <a:endParaRPr lang="en-US" altLang="zh-CN" sz="2000" b="0">
              <a:solidFill>
                <a:srgbClr val="000000"/>
              </a:solidFill>
              <a:latin typeface="华文中宋" panose="02010600040101010101" pitchFamily="2" charset="-122"/>
              <a:ea typeface="华文中宋" panose="02010600040101010101" pitchFamily="2" charset="-122"/>
            </a:endParaRPr>
          </a:p>
        </p:txBody>
      </p:sp>
      <p:pic>
        <p:nvPicPr>
          <p:cNvPr id="1474565" name="图片 1474564" descr="OKZhanDC"/>
          <p:cNvPicPr>
            <a:picLocks noChangeAspect="1"/>
          </p:cNvPicPr>
          <p:nvPr/>
        </p:nvPicPr>
        <p:blipFill>
          <a:blip r:embed="rId1"/>
          <a:stretch>
            <a:fillRect/>
          </a:stretch>
        </p:blipFill>
        <p:spPr>
          <a:xfrm>
            <a:off x="5522913" y="3933825"/>
            <a:ext cx="1141412" cy="996950"/>
          </a:xfrm>
          <a:prstGeom prst="rect">
            <a:avLst/>
          </a:prstGeom>
          <a:noFill/>
          <a:ln w="9525">
            <a:noFill/>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45673"/>
            <a:ext cx="10817888" cy="752475"/>
          </a:xfrm>
        </p:spPr>
        <p:txBody>
          <a:bodyPr>
            <a:normAutofit fontScale="90000"/>
          </a:bodyPr>
          <a:lstStyle/>
          <a:p>
            <a:pPr marL="0" indent="0">
              <a:buNone/>
            </a:pPr>
            <a:r>
              <a:rPr lang="zh-CN" altLang="en-US" sz="4400" b="1" spc="800" dirty="0" smtClean="0">
                <a:solidFill>
                  <a:schemeClr val="tx1">
                    <a:lumMod val="75000"/>
                    <a:lumOff val="25000"/>
                  </a:schemeClr>
                </a:solidFill>
                <a:latin typeface="微软雅黑" panose="020B0503020204020204" pitchFamily="34" charset="-122"/>
                <a:ea typeface="微软雅黑" panose="020B0503020204020204" pitchFamily="34" charset="-122"/>
              </a:rPr>
              <a:t>早期</a:t>
            </a: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计算工具</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381021" y="1399163"/>
            <a:ext cx="11231881" cy="476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srgbClr val="002060"/>
                </a:solidFill>
                <a:latin typeface="微软雅黑" panose="020B0503020204020204" pitchFamily="34" charset="-122"/>
                <a:ea typeface="微软雅黑" panose="020B0503020204020204" pitchFamily="34" charset="-122"/>
              </a:rPr>
              <a:t>手指：</a:t>
            </a:r>
            <a:r>
              <a:rPr lang="zh-CN" altLang="en-US" sz="3400" b="1" dirty="0">
                <a:solidFill>
                  <a:srgbClr val="002060"/>
                </a:solidFill>
                <a:latin typeface="微软雅黑" panose="020B0503020204020204" pitchFamily="34" charset="-122"/>
                <a:ea typeface="微软雅黑" panose="020B0503020204020204" pitchFamily="34" charset="-122"/>
              </a:rPr>
              <a:t>人们习惯于</a:t>
            </a:r>
            <a:r>
              <a:rPr lang="zh-CN" altLang="en-US" sz="3400" b="1" dirty="0">
                <a:solidFill>
                  <a:srgbClr val="C00000"/>
                </a:solidFill>
                <a:latin typeface="微软雅黑" panose="020B0503020204020204" pitchFamily="34" charset="-122"/>
                <a:ea typeface="微软雅黑" panose="020B0503020204020204" pitchFamily="34" charset="-122"/>
              </a:rPr>
              <a:t>十进制计数法</a:t>
            </a:r>
            <a:r>
              <a:rPr lang="zh-CN" altLang="en-US" sz="3400" b="1" dirty="0">
                <a:solidFill>
                  <a:srgbClr val="002060"/>
                </a:solidFill>
                <a:latin typeface="微软雅黑" panose="020B0503020204020204" pitchFamily="34" charset="-122"/>
                <a:ea typeface="微软雅黑" panose="020B0503020204020204" pitchFamily="34" charset="-122"/>
              </a:rPr>
              <a:t>与此有关。</a:t>
            </a:r>
            <a:endParaRPr lang="zh-CN" altLang="en-US" sz="3400" b="1" dirty="0">
              <a:solidFill>
                <a:srgbClr val="002060"/>
              </a:solidFill>
              <a:latin typeface="微软雅黑" panose="020B0503020204020204" pitchFamily="34" charset="-122"/>
              <a:ea typeface="微软雅黑" panose="020B0503020204020204" pitchFamily="34" charset="-122"/>
            </a:endParaRPr>
          </a:p>
          <a:p>
            <a:pPr lvl="1">
              <a:lnSpc>
                <a:spcPct val="110000"/>
              </a:lnSpc>
              <a:spcBef>
                <a:spcPct val="30000"/>
              </a:spcBef>
              <a:buClrTx/>
              <a:buFont typeface="Wingdings" panose="05000000000000000000" pitchFamily="2" charset="2"/>
              <a:buChar char="Ø"/>
            </a:pPr>
            <a:r>
              <a:rPr lang="zh-CN" altLang="en-US" sz="3600" b="1" dirty="0">
                <a:solidFill>
                  <a:srgbClr val="002060"/>
                </a:solidFill>
                <a:latin typeface="微软雅黑" panose="020B0503020204020204" pitchFamily="34" charset="-122"/>
                <a:ea typeface="微软雅黑" panose="020B0503020204020204" pitchFamily="34" charset="-122"/>
              </a:rPr>
              <a:t>结绳：事大，大结其绳</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400" b="1" dirty="0">
                <a:solidFill>
                  <a:srgbClr val="002060"/>
                </a:solidFill>
                <a:latin typeface="微软雅黑" panose="020B0503020204020204" pitchFamily="34" charset="-122"/>
                <a:ea typeface="微软雅黑" panose="020B0503020204020204" pitchFamily="34" charset="-122"/>
              </a:rPr>
              <a:t>结之多少，随物众寡。 </a:t>
            </a:r>
            <a:endParaRPr lang="zh-CN" altLang="en-US" sz="3400" b="1" dirty="0">
              <a:solidFill>
                <a:srgbClr val="002060"/>
              </a:solidFill>
              <a:latin typeface="微软雅黑" panose="020B0503020204020204" pitchFamily="34" charset="-122"/>
              <a:ea typeface="微软雅黑" panose="020B0503020204020204" pitchFamily="34" charset="-122"/>
            </a:endParaRPr>
          </a:p>
          <a:p>
            <a:pPr lvl="1">
              <a:lnSpc>
                <a:spcPct val="110000"/>
              </a:lnSpc>
              <a:spcBef>
                <a:spcPct val="30000"/>
              </a:spcBef>
              <a:buClrTx/>
              <a:buFont typeface="Wingdings" panose="05000000000000000000" pitchFamily="2" charset="2"/>
              <a:buChar char="Ø"/>
            </a:pPr>
            <a:r>
              <a:rPr lang="zh-CN" altLang="en-US" sz="3600" b="1" dirty="0">
                <a:solidFill>
                  <a:srgbClr val="002060"/>
                </a:solidFill>
                <a:latin typeface="微软雅黑" panose="020B0503020204020204" pitchFamily="34" charset="-122"/>
                <a:ea typeface="微软雅黑" panose="020B0503020204020204" pitchFamily="34" charset="-122"/>
              </a:rPr>
              <a:t>算筹：</a:t>
            </a:r>
            <a:r>
              <a:rPr lang="zh-CN" altLang="en-US" sz="3400" b="1" dirty="0">
                <a:solidFill>
                  <a:srgbClr val="C00000"/>
                </a:solidFill>
                <a:latin typeface="微软雅黑" panose="020B0503020204020204" pitchFamily="34" charset="-122"/>
                <a:ea typeface="微软雅黑" panose="020B0503020204020204" pitchFamily="34" charset="-122"/>
              </a:rPr>
              <a:t>祖冲之</a:t>
            </a:r>
            <a:r>
              <a:rPr lang="zh-CN" altLang="en-US" sz="3400" b="1" dirty="0">
                <a:solidFill>
                  <a:srgbClr val="002060"/>
                </a:solidFill>
                <a:latin typeface="微软雅黑" panose="020B0503020204020204" pitchFamily="34" charset="-122"/>
                <a:ea typeface="微软雅黑" panose="020B0503020204020204" pitchFamily="34" charset="-122"/>
              </a:rPr>
              <a:t>的圆周率就是借助</a:t>
            </a:r>
            <a:r>
              <a:rPr lang="zh-CN" altLang="en-US" sz="3400" b="1" dirty="0">
                <a:solidFill>
                  <a:srgbClr val="00B050"/>
                </a:solidFill>
                <a:latin typeface="微软雅黑" panose="020B0503020204020204" pitchFamily="34" charset="-122"/>
                <a:ea typeface="微软雅黑" panose="020B0503020204020204" pitchFamily="34" charset="-122"/>
              </a:rPr>
              <a:t>算筹</a:t>
            </a:r>
            <a:r>
              <a:rPr lang="zh-CN" altLang="en-US" sz="3400" b="1" dirty="0">
                <a:solidFill>
                  <a:srgbClr val="002060"/>
                </a:solidFill>
                <a:latin typeface="微软雅黑" panose="020B0503020204020204" pitchFamily="34" charset="-122"/>
                <a:ea typeface="微软雅黑" panose="020B0503020204020204" pitchFamily="34" charset="-122"/>
              </a:rPr>
              <a:t>计算出来的。</a:t>
            </a:r>
            <a:endParaRPr lang="en-US" altLang="zh-CN" sz="3400" b="1" dirty="0">
              <a:solidFill>
                <a:srgbClr val="002060"/>
              </a:solidFill>
              <a:latin typeface="微软雅黑" panose="020B0503020204020204" pitchFamily="34" charset="-122"/>
              <a:ea typeface="微软雅黑" panose="020B0503020204020204" pitchFamily="34" charset="-122"/>
            </a:endParaRPr>
          </a:p>
          <a:p>
            <a:pPr marL="457200" lvl="1" indent="0">
              <a:lnSpc>
                <a:spcPct val="110000"/>
              </a:lnSpc>
              <a:spcBef>
                <a:spcPts val="600"/>
              </a:spcBef>
              <a:buClrTx/>
              <a:buNone/>
            </a:pPr>
            <a:r>
              <a:rPr lang="en-US" altLang="zh-CN" sz="3400" b="1" dirty="0">
                <a:solidFill>
                  <a:schemeClr val="tx1"/>
                </a:solidFill>
                <a:latin typeface="微软雅黑" panose="020B0503020204020204" pitchFamily="34" charset="-122"/>
                <a:ea typeface="微软雅黑" panose="020B0503020204020204" pitchFamily="34" charset="-122"/>
              </a:rPr>
              <a:t> </a:t>
            </a:r>
            <a:r>
              <a:rPr lang="zh-CN" altLang="en-US" sz="3400" b="1" dirty="0">
                <a:solidFill>
                  <a:schemeClr val="tx1"/>
                </a:solidFill>
                <a:latin typeface="微软雅黑" panose="020B0503020204020204" pitchFamily="34" charset="-122"/>
                <a:ea typeface="微软雅黑" panose="020B0503020204020204" pitchFamily="34" charset="-122"/>
              </a:rPr>
              <a:t>             </a:t>
            </a:r>
            <a:r>
              <a:rPr lang="zh-CN" altLang="en-US" sz="3400" b="1" dirty="0">
                <a:solidFill>
                  <a:srgbClr val="0070C0"/>
                </a:solidFill>
                <a:latin typeface="微软雅黑" panose="020B0503020204020204" pitchFamily="34" charset="-122"/>
                <a:ea typeface="微软雅黑" panose="020B0503020204020204" pitchFamily="34" charset="-122"/>
              </a:rPr>
              <a:t>运</a:t>
            </a:r>
            <a:r>
              <a:rPr lang="zh-CN" altLang="en-US" sz="3400" b="1" dirty="0">
                <a:solidFill>
                  <a:srgbClr val="00B050"/>
                </a:solidFill>
                <a:latin typeface="微软雅黑" panose="020B0503020204020204" pitchFamily="34" charset="-122"/>
                <a:ea typeface="微软雅黑" panose="020B0503020204020204" pitchFamily="34" charset="-122"/>
              </a:rPr>
              <a:t>筹</a:t>
            </a:r>
            <a:r>
              <a:rPr lang="zh-CN" altLang="en-US" sz="3400" b="1" dirty="0">
                <a:solidFill>
                  <a:srgbClr val="0070C0"/>
                </a:solidFill>
                <a:latin typeface="微软雅黑" panose="020B0503020204020204" pitchFamily="34" charset="-122"/>
                <a:ea typeface="微软雅黑" panose="020B0503020204020204" pitchFamily="34" charset="-122"/>
              </a:rPr>
              <a:t>帷幄之中，决胜千里之外。 </a:t>
            </a:r>
            <a:endParaRPr lang="zh-CN" altLang="en-US" sz="3400" b="1" dirty="0">
              <a:solidFill>
                <a:srgbClr val="0070C0"/>
              </a:solidFill>
              <a:latin typeface="微软雅黑" panose="020B0503020204020204" pitchFamily="34" charset="-122"/>
              <a:ea typeface="微软雅黑" panose="020B0503020204020204" pitchFamily="34" charset="-122"/>
            </a:endParaRPr>
          </a:p>
          <a:p>
            <a:pPr lvl="1">
              <a:lnSpc>
                <a:spcPct val="110000"/>
              </a:lnSpc>
              <a:spcBef>
                <a:spcPct val="30000"/>
              </a:spcBef>
              <a:buClrTx/>
              <a:buFont typeface="Wingdings" panose="05000000000000000000" pitchFamily="2" charset="2"/>
              <a:buChar char="Ø"/>
            </a:pPr>
            <a:endParaRPr lang="en-US" altLang="zh-CN" sz="3400" dirty="0">
              <a:solidFill>
                <a:schemeClr val="tx1"/>
              </a:solidFill>
              <a:latin typeface="微软雅黑" panose="020B0503020204020204" pitchFamily="34" charset="-122"/>
              <a:ea typeface="微软雅黑" panose="020B0503020204020204" pitchFamily="34" charset="-122"/>
            </a:endParaRPr>
          </a:p>
        </p:txBody>
      </p:sp>
      <p:pic>
        <p:nvPicPr>
          <p:cNvPr id="5" name="Picture 13" descr="1-绳"/>
          <p:cNvPicPr>
            <a:picLocks noChangeAspect="1" noChangeArrowheads="1"/>
          </p:cNvPicPr>
          <p:nvPr/>
        </p:nvPicPr>
        <p:blipFill>
          <a:blip r:embed="rId1"/>
          <a:srcRect/>
          <a:stretch>
            <a:fillRect/>
          </a:stretch>
        </p:blipFill>
        <p:spPr bwMode="auto">
          <a:xfrm>
            <a:off x="1270000" y="4493895"/>
            <a:ext cx="3931285" cy="2015490"/>
          </a:xfrm>
          <a:prstGeom prst="rect">
            <a:avLst/>
          </a:prstGeom>
          <a:noFill/>
          <a:ln w="9525">
            <a:noFill/>
            <a:miter lim="800000"/>
            <a:headEnd/>
            <a:tailEnd/>
          </a:ln>
        </p:spPr>
      </p:pic>
      <p:pic>
        <p:nvPicPr>
          <p:cNvPr id="6" name="Picture 14" descr="1-筹"/>
          <p:cNvPicPr>
            <a:picLocks noChangeAspect="1" noChangeArrowheads="1"/>
          </p:cNvPicPr>
          <p:nvPr/>
        </p:nvPicPr>
        <p:blipFill>
          <a:blip r:embed="rId2"/>
          <a:srcRect/>
          <a:stretch>
            <a:fillRect/>
          </a:stretch>
        </p:blipFill>
        <p:spPr bwMode="auto">
          <a:xfrm>
            <a:off x="6478905" y="4493895"/>
            <a:ext cx="3442970" cy="2188210"/>
          </a:xfrm>
          <a:prstGeom prst="rect">
            <a:avLst/>
          </a:prstGeom>
          <a:noFill/>
          <a:ln w="9525">
            <a:noFill/>
            <a:miter lim="800000"/>
            <a:headEnd/>
            <a:tailEnd/>
          </a:ln>
        </p:spPr>
      </p:pic>
      <p:sp>
        <p:nvSpPr>
          <p:cNvPr id="2" name="爆炸形 1 1"/>
          <p:cNvSpPr/>
          <p:nvPr/>
        </p:nvSpPr>
        <p:spPr>
          <a:xfrm>
            <a:off x="9563100" y="692150"/>
            <a:ext cx="2629535" cy="1755140"/>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2000" b="1">
                <a:solidFill>
                  <a:srgbClr val="333F50"/>
                </a:solidFill>
              </a:rPr>
              <a:t>缺点：不能保存</a:t>
            </a:r>
            <a:endParaRPr lang="zh-CN" altLang="en-US" sz="2000" b="1">
              <a:solidFill>
                <a:srgbClr val="333F50"/>
              </a:solidFill>
            </a:endParaRPr>
          </a:p>
        </p:txBody>
      </p:sp>
      <p:sp>
        <p:nvSpPr>
          <p:cNvPr id="3" name="爆炸形 1 2"/>
          <p:cNvSpPr/>
          <p:nvPr/>
        </p:nvSpPr>
        <p:spPr>
          <a:xfrm>
            <a:off x="10062210" y="1790065"/>
            <a:ext cx="2629535" cy="1755140"/>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2000" b="1">
                <a:solidFill>
                  <a:srgbClr val="333F50"/>
                </a:solidFill>
              </a:rPr>
              <a:t>缺点：不能计算</a:t>
            </a:r>
            <a:endParaRPr lang="zh-CN" altLang="en-US" sz="2000" b="1">
              <a:solidFill>
                <a:srgbClr val="333F50"/>
              </a:solidFill>
            </a:endParaRPr>
          </a:p>
        </p:txBody>
      </p:sp>
      <p:sp>
        <p:nvSpPr>
          <p:cNvPr id="7" name="爆炸形 1 6"/>
          <p:cNvSpPr/>
          <p:nvPr/>
        </p:nvSpPr>
        <p:spPr>
          <a:xfrm>
            <a:off x="9843135" y="3192145"/>
            <a:ext cx="2629535" cy="1755140"/>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2000" b="1">
                <a:solidFill>
                  <a:srgbClr val="333F50"/>
                </a:solidFill>
              </a:rPr>
              <a:t>缺点：计算速度和能力无法满足</a:t>
            </a:r>
            <a:endParaRPr lang="zh-CN" altLang="en-US" sz="2000" b="1">
              <a:solidFill>
                <a:srgbClr val="333F50"/>
              </a:solidFill>
            </a:endParaRPr>
          </a:p>
        </p:txBody>
      </p:sp>
      <p:pic>
        <p:nvPicPr>
          <p:cNvPr id="8" name="图片 7"/>
          <p:cNvPicPr>
            <a:picLocks noChangeAspect="1"/>
          </p:cNvPicPr>
          <p:nvPr/>
        </p:nvPicPr>
        <p:blipFill>
          <a:blip r:embed="rId3"/>
          <a:stretch>
            <a:fillRect/>
          </a:stretch>
        </p:blipFill>
        <p:spPr>
          <a:xfrm>
            <a:off x="10287000" y="6183630"/>
            <a:ext cx="1329055" cy="52705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1"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2"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1" bldLvl="0" animBg="1"/>
      <p:bldP spid="7" grpId="2"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6610" name="矩形 1476609"/>
          <p:cNvSpPr/>
          <p:nvPr/>
        </p:nvSpPr>
        <p:spPr>
          <a:xfrm>
            <a:off x="1719263" y="1531938"/>
            <a:ext cx="6189980" cy="395605"/>
          </a:xfrm>
          <a:prstGeom prst="rect">
            <a:avLst/>
          </a:prstGeom>
          <a:noFill/>
          <a:ln w="9525">
            <a:noFill/>
          </a:ln>
        </p:spPr>
        <p:txBody>
          <a:bodyPr wrap="none" anchor="t" anchorCtr="0">
            <a:spAutoFit/>
          </a:bodyPr>
          <a:p>
            <a:pPr eaLnBrk="0" hangingPunct="0">
              <a:lnSpc>
                <a:spcPct val="110000"/>
              </a:lnSpc>
              <a:spcBef>
                <a:spcPct val="5000"/>
              </a:spcBef>
              <a:spcAft>
                <a:spcPct val="5000"/>
              </a:spcAft>
              <a:buClr>
                <a:schemeClr val="hlink"/>
              </a:buClr>
            </a:pPr>
            <a:r>
              <a:rPr lang="zh-CN" altLang="en-US" sz="1800" dirty="0">
                <a:solidFill>
                  <a:srgbClr val="CC0000"/>
                </a:solidFill>
                <a:latin typeface="Arial" panose="020B0604020202020204" pitchFamily="34" charset="0"/>
                <a:ea typeface="宋体" panose="02010600030101010101" pitchFamily="2" charset="-122"/>
              </a:rPr>
              <a:t>简单计算</a:t>
            </a:r>
            <a:r>
              <a:rPr lang="en-US" altLang="zh-CN" sz="1800">
                <a:solidFill>
                  <a:srgbClr val="CC0000"/>
                </a:solidFill>
                <a:latin typeface="Arial" panose="020B0604020202020204" pitchFamily="34" charset="0"/>
                <a:ea typeface="宋体" panose="02010600030101010101" pitchFamily="2" charset="-122"/>
              </a:rPr>
              <a:t>I</a:t>
            </a:r>
            <a:r>
              <a:rPr lang="zh-CN" altLang="en-US" sz="1800" dirty="0">
                <a:solidFill>
                  <a:srgbClr val="CC0000"/>
                </a:solidFill>
                <a:latin typeface="Arial" panose="020B0604020202020204" pitchFamily="34" charset="0"/>
                <a:ea typeface="宋体" panose="02010600030101010101" pitchFamily="2" charset="-122"/>
              </a:rPr>
              <a:t>：</a:t>
            </a:r>
            <a:r>
              <a:rPr lang="zh-CN" altLang="en-US" sz="1400" dirty="0">
                <a:solidFill>
                  <a:schemeClr val="accent2"/>
                </a:solidFill>
                <a:latin typeface="Arial" panose="020B0604020202020204" pitchFamily="34" charset="0"/>
                <a:ea typeface="宋体" panose="02010600030101010101" pitchFamily="2" charset="-122"/>
              </a:rPr>
              <a:t>数据</a:t>
            </a:r>
            <a:r>
              <a:rPr lang="zh-CN" altLang="en-US" sz="1400" b="0" dirty="0">
                <a:solidFill>
                  <a:schemeClr val="accent2"/>
                </a:solidFill>
                <a:latin typeface="Arial" panose="020B0604020202020204" pitchFamily="34" charset="0"/>
                <a:ea typeface="宋体" panose="02010600030101010101" pitchFamily="2" charset="-122"/>
              </a:rPr>
              <a:t>计算，</a:t>
            </a:r>
            <a:r>
              <a:rPr lang="zh-CN" altLang="en-US" sz="1400" dirty="0">
                <a:solidFill>
                  <a:schemeClr val="accent2"/>
                </a:solidFill>
                <a:latin typeface="Arial" panose="020B0604020202020204" pitchFamily="34" charset="0"/>
                <a:ea typeface="宋体" panose="02010600030101010101" pitchFamily="2" charset="-122"/>
              </a:rPr>
              <a:t>计算规则</a:t>
            </a:r>
            <a:r>
              <a:rPr lang="zh-CN" altLang="en-US" sz="1400" b="0" dirty="0">
                <a:solidFill>
                  <a:schemeClr val="accent2"/>
                </a:solidFill>
                <a:latin typeface="Arial" panose="020B0604020202020204" pitchFamily="34" charset="0"/>
                <a:ea typeface="宋体" panose="02010600030101010101" pitchFamily="2" charset="-122"/>
              </a:rPr>
              <a:t>，应用计算规则进行计算并获得计算</a:t>
            </a:r>
            <a:r>
              <a:rPr lang="zh-CN" altLang="en-US" sz="1400" dirty="0">
                <a:solidFill>
                  <a:schemeClr val="accent2"/>
                </a:solidFill>
                <a:latin typeface="Arial" panose="020B0604020202020204" pitchFamily="34" charset="0"/>
                <a:ea typeface="宋体" panose="02010600030101010101" pitchFamily="2" charset="-122"/>
              </a:rPr>
              <a:t>结果</a:t>
            </a:r>
            <a:endParaRPr lang="zh-CN" altLang="en-US" sz="1400" dirty="0">
              <a:solidFill>
                <a:schemeClr val="accent2"/>
              </a:solidFill>
              <a:latin typeface="Arial" panose="020B0604020202020204" pitchFamily="34" charset="0"/>
              <a:ea typeface="宋体" panose="02010600030101010101" pitchFamily="2" charset="-122"/>
            </a:endParaRPr>
          </a:p>
        </p:txBody>
      </p:sp>
      <p:pic>
        <p:nvPicPr>
          <p:cNvPr id="1476611" name="图片 1476610" descr="image729"/>
          <p:cNvPicPr>
            <a:picLocks noChangeAspect="1"/>
          </p:cNvPicPr>
          <p:nvPr/>
        </p:nvPicPr>
        <p:blipFill>
          <a:blip r:embed="rId1"/>
          <a:stretch>
            <a:fillRect/>
          </a:stretch>
        </p:blipFill>
        <p:spPr>
          <a:xfrm>
            <a:off x="3554413" y="3525838"/>
            <a:ext cx="4406900" cy="1101725"/>
          </a:xfrm>
          <a:prstGeom prst="rect">
            <a:avLst/>
          </a:prstGeom>
          <a:noFill/>
          <a:ln w="9525">
            <a:noFill/>
          </a:ln>
        </p:spPr>
      </p:pic>
      <p:sp>
        <p:nvSpPr>
          <p:cNvPr id="1476612" name="矩形 1476611"/>
          <p:cNvSpPr/>
          <p:nvPr/>
        </p:nvSpPr>
        <p:spPr>
          <a:xfrm>
            <a:off x="1703388" y="3021013"/>
            <a:ext cx="7932420" cy="395605"/>
          </a:xfrm>
          <a:prstGeom prst="rect">
            <a:avLst/>
          </a:prstGeom>
          <a:noFill/>
          <a:ln w="9525">
            <a:noFill/>
          </a:ln>
        </p:spPr>
        <p:txBody>
          <a:bodyPr wrap="none" anchor="t" anchorCtr="0">
            <a:spAutoFit/>
          </a:bodyPr>
          <a:p>
            <a:pPr eaLnBrk="0" hangingPunct="0">
              <a:lnSpc>
                <a:spcPct val="110000"/>
              </a:lnSpc>
              <a:spcBef>
                <a:spcPct val="5000"/>
              </a:spcBef>
              <a:spcAft>
                <a:spcPct val="5000"/>
              </a:spcAft>
              <a:buClr>
                <a:schemeClr val="hlink"/>
              </a:buClr>
            </a:pPr>
            <a:r>
              <a:rPr lang="zh-CN" altLang="en-US" sz="1800" dirty="0">
                <a:solidFill>
                  <a:srgbClr val="CC0000"/>
                </a:solidFill>
                <a:latin typeface="Arial" panose="020B0604020202020204" pitchFamily="34" charset="0"/>
                <a:ea typeface="宋体" panose="02010600030101010101" pitchFamily="2" charset="-122"/>
              </a:rPr>
              <a:t>复杂计算</a:t>
            </a:r>
            <a:r>
              <a:rPr lang="en-US" altLang="zh-CN" sz="1800">
                <a:solidFill>
                  <a:srgbClr val="CC0000"/>
                </a:solidFill>
                <a:latin typeface="Arial" panose="020B0604020202020204" pitchFamily="34" charset="0"/>
                <a:ea typeface="宋体" panose="02010600030101010101" pitchFamily="2" charset="-122"/>
              </a:rPr>
              <a:t>II</a:t>
            </a:r>
            <a:r>
              <a:rPr lang="zh-CN" altLang="en-US" sz="1800" dirty="0">
                <a:solidFill>
                  <a:srgbClr val="CC0000"/>
                </a:solidFill>
                <a:latin typeface="Arial" panose="020B0604020202020204" pitchFamily="34" charset="0"/>
                <a:ea typeface="宋体" panose="02010600030101010101" pitchFamily="2" charset="-122"/>
              </a:rPr>
              <a:t>：</a:t>
            </a:r>
            <a:r>
              <a:rPr lang="en-US" altLang="zh-CN" sz="1400" b="0" err="1">
                <a:solidFill>
                  <a:schemeClr val="accent2"/>
                </a:solidFill>
                <a:latin typeface="Arial" panose="020B0604020202020204" pitchFamily="34" charset="0"/>
                <a:ea typeface="宋体" panose="02010600030101010101" pitchFamily="2" charset="-122"/>
              </a:rPr>
              <a:t>f(x</a:t>
            </a:r>
            <a:r>
              <a:rPr lang="en-US" altLang="zh-CN" sz="1400" b="0">
                <a:solidFill>
                  <a:schemeClr val="accent2"/>
                </a:solidFill>
                <a:latin typeface="Arial" panose="020B0604020202020204" pitchFamily="34" charset="0"/>
                <a:ea typeface="宋体" panose="02010600030101010101" pitchFamily="2" charset="-122"/>
              </a:rPr>
              <a:t>)</a:t>
            </a:r>
            <a:r>
              <a:rPr lang="zh-CN" altLang="en-US" sz="1400" b="0" dirty="0">
                <a:solidFill>
                  <a:schemeClr val="accent2"/>
                </a:solidFill>
                <a:latin typeface="Arial" panose="020B0604020202020204" pitchFamily="34" charset="0"/>
                <a:ea typeface="宋体" panose="02010600030101010101" pitchFamily="2" charset="-122"/>
              </a:rPr>
              <a:t>，函数，计算规则及其简化计算方法，便于人应用规则进行计算，获得计算结果</a:t>
            </a:r>
            <a:endParaRPr lang="zh-CN" altLang="en-US" sz="1400" b="0" dirty="0">
              <a:solidFill>
                <a:schemeClr val="accent2"/>
              </a:solidFill>
              <a:latin typeface="Arial" panose="020B0604020202020204" pitchFamily="34" charset="0"/>
              <a:ea typeface="宋体" panose="02010600030101010101" pitchFamily="2" charset="-122"/>
            </a:endParaRPr>
          </a:p>
        </p:txBody>
      </p:sp>
      <p:sp>
        <p:nvSpPr>
          <p:cNvPr id="1476613" name="矩形 1476612"/>
          <p:cNvSpPr/>
          <p:nvPr/>
        </p:nvSpPr>
        <p:spPr>
          <a:xfrm>
            <a:off x="1703388" y="4738688"/>
            <a:ext cx="8137525" cy="632460"/>
          </a:xfrm>
          <a:prstGeom prst="rect">
            <a:avLst/>
          </a:prstGeom>
          <a:noFill/>
          <a:ln w="9525">
            <a:noFill/>
          </a:ln>
        </p:spPr>
        <p:txBody>
          <a:bodyPr>
            <a:spAutoFit/>
          </a:bodyPr>
          <a:p>
            <a:pPr eaLnBrk="0" hangingPunct="0">
              <a:lnSpc>
                <a:spcPct val="110000"/>
              </a:lnSpc>
              <a:spcBef>
                <a:spcPct val="5000"/>
              </a:spcBef>
              <a:spcAft>
                <a:spcPct val="5000"/>
              </a:spcAft>
              <a:buClr>
                <a:schemeClr val="hlink"/>
              </a:buClr>
            </a:pPr>
            <a:r>
              <a:rPr lang="zh-CN" altLang="en-US" sz="1800" dirty="0">
                <a:solidFill>
                  <a:srgbClr val="CC0000"/>
                </a:solidFill>
                <a:latin typeface="Arial" panose="020B0604020202020204" pitchFamily="34" charset="0"/>
                <a:ea typeface="宋体" panose="02010600030101010101" pitchFamily="2" charset="-122"/>
              </a:rPr>
              <a:t>复杂计算</a:t>
            </a:r>
            <a:r>
              <a:rPr lang="en-US" altLang="zh-CN" sz="1800">
                <a:solidFill>
                  <a:srgbClr val="CC0000"/>
                </a:solidFill>
                <a:latin typeface="Arial" panose="020B0604020202020204" pitchFamily="34" charset="0"/>
                <a:ea typeface="宋体" panose="02010600030101010101" pitchFamily="2" charset="-122"/>
              </a:rPr>
              <a:t>III</a:t>
            </a:r>
            <a:r>
              <a:rPr lang="zh-CN" altLang="en-US" sz="1800" dirty="0">
                <a:solidFill>
                  <a:srgbClr val="CC0000"/>
                </a:solidFill>
                <a:latin typeface="Arial" panose="020B0604020202020204" pitchFamily="34" charset="0"/>
                <a:ea typeface="宋体" panose="02010600030101010101" pitchFamily="2" charset="-122"/>
              </a:rPr>
              <a:t>：</a:t>
            </a:r>
            <a:r>
              <a:rPr lang="zh-CN" altLang="en-US" sz="1400" b="0" dirty="0">
                <a:solidFill>
                  <a:schemeClr val="accent2"/>
                </a:solidFill>
                <a:latin typeface="Arial" panose="020B0604020202020204" pitchFamily="34" charset="0"/>
                <a:ea typeface="宋体" panose="02010600030101010101" pitchFamily="2" charset="-122"/>
              </a:rPr>
              <a:t>如丢番图方程，判定，计算规则，人可能无法完成但却可由机器自动完成，借助于机器获得计算结果</a:t>
            </a:r>
            <a:endParaRPr lang="zh-CN" altLang="en-US" sz="1400" b="0" dirty="0">
              <a:solidFill>
                <a:schemeClr val="accent2"/>
              </a:solidFill>
              <a:latin typeface="Arial" panose="020B0604020202020204" pitchFamily="34" charset="0"/>
              <a:ea typeface="宋体" panose="02010600030101010101" pitchFamily="2" charset="-122"/>
            </a:endParaRPr>
          </a:p>
        </p:txBody>
      </p:sp>
      <p:pic>
        <p:nvPicPr>
          <p:cNvPr id="1476614" name="图片 1476613"/>
          <p:cNvPicPr>
            <a:picLocks noChangeAspect="1"/>
          </p:cNvPicPr>
          <p:nvPr/>
        </p:nvPicPr>
        <p:blipFill>
          <a:blip r:embed="rId2">
            <a:clrChange>
              <a:clrFrom>
                <a:srgbClr val="FFFFFF"/>
              </a:clrFrom>
              <a:clrTo>
                <a:srgbClr val="FFFFFF">
                  <a:alpha val="0"/>
                </a:srgbClr>
              </a:clrTo>
            </a:clrChange>
          </a:blip>
          <a:stretch>
            <a:fillRect/>
          </a:stretch>
        </p:blipFill>
        <p:spPr>
          <a:xfrm>
            <a:off x="2919413" y="2036763"/>
            <a:ext cx="6842125" cy="873125"/>
          </a:xfrm>
          <a:prstGeom prst="rect">
            <a:avLst/>
          </a:prstGeom>
          <a:noFill/>
          <a:ln w="9525">
            <a:noFill/>
          </a:ln>
        </p:spPr>
      </p:pic>
      <p:sp>
        <p:nvSpPr>
          <p:cNvPr id="1476615" name="文本框 1476614"/>
          <p:cNvSpPr txBox="1"/>
          <p:nvPr/>
        </p:nvSpPr>
        <p:spPr>
          <a:xfrm>
            <a:off x="3003550" y="5478463"/>
            <a:ext cx="5942965" cy="706755"/>
          </a:xfrm>
          <a:prstGeom prst="rect">
            <a:avLst/>
          </a:prstGeom>
          <a:noFill/>
          <a:ln w="9525">
            <a:noFill/>
          </a:ln>
        </p:spPr>
        <p:txBody>
          <a:bodyPr wrap="none" anchor="t" anchorCtr="0">
            <a:spAutoFit/>
          </a:bodyPr>
          <a:p>
            <a:r>
              <a:rPr lang="en-US" altLang="zh-CN" sz="4000" i="1">
                <a:latin typeface="Arial" panose="020B0604020202020204" pitchFamily="34" charset="0"/>
                <a:ea typeface="宋体" panose="02010600030101010101" pitchFamily="2" charset="-122"/>
              </a:rPr>
              <a:t>a</a:t>
            </a:r>
            <a:r>
              <a:rPr lang="en-US" altLang="zh-CN" sz="4000" i="1" baseline="-25000">
                <a:latin typeface="Arial" panose="020B0604020202020204" pitchFamily="34" charset="0"/>
                <a:ea typeface="宋体" panose="02010600030101010101" pitchFamily="2" charset="-122"/>
              </a:rPr>
              <a:t>1</a:t>
            </a:r>
            <a:r>
              <a:rPr lang="en-US" altLang="zh-CN" sz="4000" i="1">
                <a:latin typeface="Arial" panose="020B0604020202020204" pitchFamily="34" charset="0"/>
                <a:ea typeface="宋体" panose="02010600030101010101" pitchFamily="2" charset="-122"/>
              </a:rPr>
              <a:t>x</a:t>
            </a:r>
            <a:r>
              <a:rPr lang="en-US" altLang="zh-CN" sz="4000" i="1" baseline="-25000">
                <a:latin typeface="Arial" panose="020B0604020202020204" pitchFamily="34" charset="0"/>
                <a:ea typeface="宋体" panose="02010600030101010101" pitchFamily="2" charset="-122"/>
              </a:rPr>
              <a:t>1</a:t>
            </a:r>
            <a:r>
              <a:rPr lang="en-US" altLang="zh-CN" sz="4000" i="1" baseline="30000">
                <a:latin typeface="Arial" panose="020B0604020202020204" pitchFamily="34" charset="0"/>
                <a:ea typeface="宋体" panose="02010600030101010101" pitchFamily="2" charset="-122"/>
              </a:rPr>
              <a:t>b</a:t>
            </a:r>
            <a:r>
              <a:rPr lang="en-US" altLang="zh-CN" sz="4000" i="1" baseline="8000">
                <a:latin typeface="Arial" panose="020B0604020202020204" pitchFamily="34" charset="0"/>
                <a:ea typeface="宋体" panose="02010600030101010101" pitchFamily="2" charset="-122"/>
              </a:rPr>
              <a:t>1</a:t>
            </a:r>
            <a:r>
              <a:rPr lang="en-US" altLang="zh-CN" sz="4000" i="1">
                <a:latin typeface="Arial" panose="020B0604020202020204" pitchFamily="34" charset="0"/>
                <a:ea typeface="宋体" panose="02010600030101010101" pitchFamily="2" charset="-122"/>
              </a:rPr>
              <a:t>+a</a:t>
            </a:r>
            <a:r>
              <a:rPr lang="en-US" altLang="zh-CN" sz="4000" i="1" baseline="-25000">
                <a:latin typeface="Arial" panose="020B0604020202020204" pitchFamily="34" charset="0"/>
                <a:ea typeface="宋体" panose="02010600030101010101" pitchFamily="2" charset="-122"/>
              </a:rPr>
              <a:t>2</a:t>
            </a:r>
            <a:r>
              <a:rPr lang="en-US" altLang="zh-CN" sz="4000" i="1">
                <a:latin typeface="Arial" panose="020B0604020202020204" pitchFamily="34" charset="0"/>
                <a:ea typeface="宋体" panose="02010600030101010101" pitchFamily="2" charset="-122"/>
              </a:rPr>
              <a:t>x</a:t>
            </a:r>
            <a:r>
              <a:rPr lang="en-US" altLang="zh-CN" sz="4000" i="1" baseline="-25000">
                <a:latin typeface="Arial" panose="020B0604020202020204" pitchFamily="34" charset="0"/>
                <a:ea typeface="宋体" panose="02010600030101010101" pitchFamily="2" charset="-122"/>
              </a:rPr>
              <a:t>2</a:t>
            </a:r>
            <a:r>
              <a:rPr lang="en-US" altLang="zh-CN" sz="4000" i="1" baseline="30000">
                <a:latin typeface="Arial" panose="020B0604020202020204" pitchFamily="34" charset="0"/>
                <a:ea typeface="宋体" panose="02010600030101010101" pitchFamily="2" charset="-122"/>
              </a:rPr>
              <a:t>b</a:t>
            </a:r>
            <a:r>
              <a:rPr lang="en-US" altLang="zh-CN" sz="4000" i="1" baseline="10000">
                <a:latin typeface="Arial" panose="020B0604020202020204" pitchFamily="34" charset="0"/>
                <a:ea typeface="宋体" panose="02010600030101010101" pitchFamily="2" charset="-122"/>
              </a:rPr>
              <a:t>2</a:t>
            </a:r>
            <a:r>
              <a:rPr lang="en-US" altLang="zh-CN" sz="4000" i="1">
                <a:latin typeface="Arial" panose="020B0604020202020204" pitchFamily="34" charset="0"/>
                <a:ea typeface="宋体" panose="02010600030101010101" pitchFamily="2" charset="-122"/>
              </a:rPr>
              <a:t>+…+</a:t>
            </a:r>
            <a:r>
              <a:rPr lang="en-US" altLang="zh-CN" sz="4000" i="1" err="1">
                <a:latin typeface="Arial" panose="020B0604020202020204" pitchFamily="34" charset="0"/>
                <a:ea typeface="宋体" panose="02010600030101010101" pitchFamily="2" charset="-122"/>
              </a:rPr>
              <a:t>a</a:t>
            </a:r>
            <a:r>
              <a:rPr lang="en-US" altLang="zh-CN" sz="4000" i="1" baseline="-25000" err="1">
                <a:latin typeface="Arial" panose="020B0604020202020204" pitchFamily="34" charset="0"/>
                <a:ea typeface="宋体" panose="02010600030101010101" pitchFamily="2" charset="-122"/>
              </a:rPr>
              <a:t>n</a:t>
            </a:r>
            <a:r>
              <a:rPr lang="en-US" altLang="zh-CN" sz="4000" i="1" err="1">
                <a:latin typeface="Arial" panose="020B0604020202020204" pitchFamily="34" charset="0"/>
                <a:ea typeface="宋体" panose="02010600030101010101" pitchFamily="2" charset="-122"/>
              </a:rPr>
              <a:t>x</a:t>
            </a:r>
            <a:r>
              <a:rPr lang="en-US" altLang="zh-CN" sz="4000" i="1" baseline="-25000" err="1">
                <a:latin typeface="Arial" panose="020B0604020202020204" pitchFamily="34" charset="0"/>
                <a:ea typeface="宋体" panose="02010600030101010101" pitchFamily="2" charset="-122"/>
              </a:rPr>
              <a:t>n</a:t>
            </a:r>
            <a:r>
              <a:rPr lang="en-US" altLang="zh-CN" sz="4000" i="1" baseline="30000" err="1">
                <a:latin typeface="Arial" panose="020B0604020202020204" pitchFamily="34" charset="0"/>
                <a:ea typeface="宋体" panose="02010600030101010101" pitchFamily="2" charset="-122"/>
              </a:rPr>
              <a:t>b</a:t>
            </a:r>
            <a:r>
              <a:rPr lang="en-US" altLang="zh-CN" sz="4000" i="1" baseline="10000" err="1">
                <a:latin typeface="Arial" panose="020B0604020202020204" pitchFamily="34" charset="0"/>
                <a:ea typeface="宋体" panose="02010600030101010101" pitchFamily="2" charset="-122"/>
              </a:rPr>
              <a:t>n</a:t>
            </a:r>
            <a:r>
              <a:rPr lang="en-US" altLang="zh-CN" sz="4000" i="1">
                <a:latin typeface="Arial" panose="020B0604020202020204" pitchFamily="34" charset="0"/>
                <a:ea typeface="宋体" panose="02010600030101010101" pitchFamily="2" charset="-122"/>
              </a:rPr>
              <a:t>=c</a:t>
            </a:r>
            <a:endParaRPr lang="en-US" altLang="zh-CN" sz="4000" i="1">
              <a:latin typeface="Arial" panose="020B0604020202020204" pitchFamily="34" charset="0"/>
              <a:ea typeface="宋体" panose="02010600030101010101" pitchFamily="2" charset="-122"/>
            </a:endParaRPr>
          </a:p>
        </p:txBody>
      </p:sp>
      <p:sp>
        <p:nvSpPr>
          <p:cNvPr id="1476616" name="Text Box 16"/>
          <p:cNvSpPr txBox="1"/>
          <p:nvPr/>
        </p:nvSpPr>
        <p:spPr>
          <a:xfrm>
            <a:off x="1687513" y="0"/>
            <a:ext cx="2087245" cy="829945"/>
          </a:xfrm>
          <a:prstGeom prst="rect">
            <a:avLst/>
          </a:prstGeom>
          <a:noFill/>
          <a:ln w="9525">
            <a:noFill/>
          </a:ln>
        </p:spPr>
        <p:txBody>
          <a:bodyPr wrap="none">
            <a:spAutoFit/>
          </a:bodyPr>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计算与自动计算</a:t>
            </a:r>
            <a:endParaRPr lang="zh-CN" altLang="en-US" sz="2000" dirty="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(1) </a:t>
            </a:r>
            <a:r>
              <a:rPr lang="zh-CN" altLang="en-US" sz="2000" dirty="0">
                <a:solidFill>
                  <a:schemeClr val="bg1"/>
                </a:solidFill>
                <a:latin typeface="Arial" panose="020B0604020202020204" pitchFamily="34" charset="0"/>
                <a:ea typeface="华文中宋" panose="02010600040101010101" pitchFamily="2" charset="-122"/>
              </a:rPr>
              <a:t>什么是计算？</a:t>
            </a:r>
            <a:endParaRPr lang="zh-CN" altLang="en-US" sz="2000" dirty="0">
              <a:solidFill>
                <a:schemeClr val="bg1"/>
              </a:solidFill>
              <a:latin typeface="Arial" panose="020B0604020202020204" pitchFamily="34" charset="0"/>
              <a:ea typeface="华文中宋" panose="02010600040101010101" pitchFamily="2" charset="-122"/>
            </a:endParaRPr>
          </a:p>
        </p:txBody>
      </p:sp>
      <p:sp>
        <p:nvSpPr>
          <p:cNvPr id="1476617" name="矩形 1476616"/>
          <p:cNvSpPr/>
          <p:nvPr/>
        </p:nvSpPr>
        <p:spPr>
          <a:xfrm>
            <a:off x="1224280" y="771208"/>
            <a:ext cx="5092700" cy="460375"/>
          </a:xfrm>
          <a:prstGeom prst="rect">
            <a:avLst/>
          </a:prstGeom>
          <a:noFill/>
          <a:ln w="9525">
            <a:noFill/>
          </a:ln>
        </p:spPr>
        <p:txBody>
          <a:bodyPr wrap="none" anchor="t" anchorCtr="0">
            <a:spAutoFit/>
          </a:bodyPr>
          <a:p>
            <a:pPr>
              <a:buFont typeface="Wingdings" panose="05000000000000000000" pitchFamily="2" charset="2"/>
            </a:pPr>
            <a:r>
              <a:rPr lang="zh-CN" altLang="en-US" sz="2400" dirty="0">
                <a:latin typeface="Arial" panose="020B0604020202020204" pitchFamily="34" charset="0"/>
                <a:ea typeface="宋体" panose="02010600030101010101" pitchFamily="2" charset="-122"/>
              </a:rPr>
              <a:t>计算学科的计算  </a:t>
            </a:r>
            <a:r>
              <a:rPr lang="en-US" altLang="zh-CN" sz="2400">
                <a:latin typeface="Arial" panose="020B0604020202020204" pitchFamily="34" charset="0"/>
                <a:ea typeface="宋体" panose="02010600030101010101" pitchFamily="2" charset="-122"/>
              </a:rPr>
              <a:t>vs. </a:t>
            </a:r>
            <a:r>
              <a:rPr lang="zh-CN" altLang="en-US" sz="2400" dirty="0">
                <a:latin typeface="Arial" panose="020B0604020202020204" pitchFamily="34" charset="0"/>
                <a:ea typeface="宋体" panose="02010600030101010101" pitchFamily="2" charset="-122"/>
              </a:rPr>
              <a:t>数学学科的计算</a:t>
            </a:r>
            <a:endParaRPr lang="zh-CN" altLang="en-US" sz="2400" dirty="0">
              <a:latin typeface="Arial" panose="020B0604020202020204" pitchFamily="34" charset="0"/>
              <a:ea typeface="宋体" panose="02010600030101010101" pitchFamily="2" charset="-122"/>
            </a:endParaRPr>
          </a:p>
        </p:txBody>
      </p:sp>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6612"/>
                                        </p:tgtEl>
                                        <p:attrNameLst>
                                          <p:attrName>style.visibility</p:attrName>
                                        </p:attrNameLst>
                                      </p:cBhvr>
                                      <p:to>
                                        <p:strVal val="visible"/>
                                      </p:to>
                                    </p:set>
                                    <p:anim calcmode="lin" valueType="num">
                                      <p:cBhvr additive="base">
                                        <p:cTn id="7" dur="500" fill="hold"/>
                                        <p:tgtEl>
                                          <p:spTgt spid="1476612"/>
                                        </p:tgtEl>
                                        <p:attrNameLst>
                                          <p:attrName>ppt_x</p:attrName>
                                        </p:attrNameLst>
                                      </p:cBhvr>
                                      <p:tavLst>
                                        <p:tav tm="0">
                                          <p:val>
                                            <p:strVal val="#ppt_x"/>
                                          </p:val>
                                        </p:tav>
                                        <p:tav tm="100000">
                                          <p:val>
                                            <p:strVal val="#ppt_x"/>
                                          </p:val>
                                        </p:tav>
                                      </p:tavLst>
                                    </p:anim>
                                    <p:anim calcmode="lin" valueType="num">
                                      <p:cBhvr additive="base">
                                        <p:cTn id="8" dur="500" fill="hold"/>
                                        <p:tgtEl>
                                          <p:spTgt spid="14766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76611"/>
                                        </p:tgtEl>
                                        <p:attrNameLst>
                                          <p:attrName>style.visibility</p:attrName>
                                        </p:attrNameLst>
                                      </p:cBhvr>
                                      <p:to>
                                        <p:strVal val="visible"/>
                                      </p:to>
                                    </p:set>
                                    <p:anim calcmode="lin" valueType="num">
                                      <p:cBhvr additive="base">
                                        <p:cTn id="11" dur="500" fill="hold"/>
                                        <p:tgtEl>
                                          <p:spTgt spid="1476611"/>
                                        </p:tgtEl>
                                        <p:attrNameLst>
                                          <p:attrName>ppt_x</p:attrName>
                                        </p:attrNameLst>
                                      </p:cBhvr>
                                      <p:tavLst>
                                        <p:tav tm="0">
                                          <p:val>
                                            <p:strVal val="#ppt_x"/>
                                          </p:val>
                                        </p:tav>
                                        <p:tav tm="100000">
                                          <p:val>
                                            <p:strVal val="#ppt_x"/>
                                          </p:val>
                                        </p:tav>
                                      </p:tavLst>
                                    </p:anim>
                                    <p:anim calcmode="lin" valueType="num">
                                      <p:cBhvr additive="base">
                                        <p:cTn id="12" dur="500" fill="hold"/>
                                        <p:tgtEl>
                                          <p:spTgt spid="14766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76613"/>
                                        </p:tgtEl>
                                        <p:attrNameLst>
                                          <p:attrName>style.visibility</p:attrName>
                                        </p:attrNameLst>
                                      </p:cBhvr>
                                      <p:to>
                                        <p:strVal val="visible"/>
                                      </p:to>
                                    </p:set>
                                    <p:anim calcmode="lin" valueType="num">
                                      <p:cBhvr additive="base">
                                        <p:cTn id="17" dur="500" fill="hold"/>
                                        <p:tgtEl>
                                          <p:spTgt spid="1476613"/>
                                        </p:tgtEl>
                                        <p:attrNameLst>
                                          <p:attrName>ppt_x</p:attrName>
                                        </p:attrNameLst>
                                      </p:cBhvr>
                                      <p:tavLst>
                                        <p:tav tm="0">
                                          <p:val>
                                            <p:strVal val="#ppt_x"/>
                                          </p:val>
                                        </p:tav>
                                        <p:tav tm="100000">
                                          <p:val>
                                            <p:strVal val="#ppt_x"/>
                                          </p:val>
                                        </p:tav>
                                      </p:tavLst>
                                    </p:anim>
                                    <p:anim calcmode="lin" valueType="num">
                                      <p:cBhvr additive="base">
                                        <p:cTn id="18" dur="500" fill="hold"/>
                                        <p:tgtEl>
                                          <p:spTgt spid="1476613"/>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1476615"/>
                                        </p:tgtEl>
                                        <p:attrNameLst>
                                          <p:attrName>style.visibility</p:attrName>
                                        </p:attrNameLst>
                                      </p:cBhvr>
                                      <p:to>
                                        <p:strVal val="visible"/>
                                      </p:to>
                                    </p:set>
                                    <p:anim calcmode="lin" valueType="num">
                                      <p:cBhvr additive="base">
                                        <p:cTn id="22" dur="500" fill="hold"/>
                                        <p:tgtEl>
                                          <p:spTgt spid="1476615"/>
                                        </p:tgtEl>
                                        <p:attrNameLst>
                                          <p:attrName>ppt_x</p:attrName>
                                        </p:attrNameLst>
                                      </p:cBhvr>
                                      <p:tavLst>
                                        <p:tav tm="0">
                                          <p:val>
                                            <p:strVal val="#ppt_x"/>
                                          </p:val>
                                        </p:tav>
                                        <p:tav tm="100000">
                                          <p:val>
                                            <p:strVal val="#ppt_x"/>
                                          </p:val>
                                        </p:tav>
                                      </p:tavLst>
                                    </p:anim>
                                    <p:anim calcmode="lin" valueType="num">
                                      <p:cBhvr additive="base">
                                        <p:cTn id="23" dur="500" fill="hold"/>
                                        <p:tgtEl>
                                          <p:spTgt spid="14766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6612" grpId="0"/>
      <p:bldP spid="1476613" grpId="0"/>
      <p:bldP spid="14766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78658" name="组合 1478657"/>
          <p:cNvGrpSpPr/>
          <p:nvPr/>
        </p:nvGrpSpPr>
        <p:grpSpPr>
          <a:xfrm>
            <a:off x="1716088" y="2176463"/>
            <a:ext cx="4322762" cy="4379912"/>
            <a:chOff x="121" y="1371"/>
            <a:chExt cx="2723" cy="2759"/>
          </a:xfrm>
        </p:grpSpPr>
        <p:sp>
          <p:nvSpPr>
            <p:cNvPr id="1478659" name="直接连接符 1478658"/>
            <p:cNvSpPr/>
            <p:nvPr/>
          </p:nvSpPr>
          <p:spPr>
            <a:xfrm>
              <a:off x="121" y="1664"/>
              <a:ext cx="2723" cy="0"/>
            </a:xfrm>
            <a:prstGeom prst="line">
              <a:avLst/>
            </a:prstGeom>
            <a:ln w="38100" cap="flat" cmpd="sng">
              <a:solidFill>
                <a:srgbClr val="0099FF"/>
              </a:solidFill>
              <a:prstDash val="solid"/>
              <a:headEnd type="none" w="med" len="med"/>
              <a:tailEnd type="none" w="med" len="med"/>
            </a:ln>
          </p:spPr>
        </p:sp>
        <p:sp>
          <p:nvSpPr>
            <p:cNvPr id="1478660" name="直接连接符 1478659"/>
            <p:cNvSpPr/>
            <p:nvPr/>
          </p:nvSpPr>
          <p:spPr>
            <a:xfrm>
              <a:off x="1482" y="1371"/>
              <a:ext cx="10" cy="2759"/>
            </a:xfrm>
            <a:prstGeom prst="line">
              <a:avLst/>
            </a:prstGeom>
            <a:ln w="38100" cap="flat" cmpd="sng">
              <a:solidFill>
                <a:srgbClr val="0099FF"/>
              </a:solidFill>
              <a:prstDash val="solid"/>
              <a:headEnd type="none" w="med" len="med"/>
              <a:tailEnd type="none" w="med" len="med"/>
            </a:ln>
          </p:spPr>
        </p:sp>
      </p:grpSp>
      <p:sp>
        <p:nvSpPr>
          <p:cNvPr id="1478661" name="文本框 1478660"/>
          <p:cNvSpPr txBox="1"/>
          <p:nvPr/>
        </p:nvSpPr>
        <p:spPr>
          <a:xfrm>
            <a:off x="1597025" y="1382713"/>
            <a:ext cx="3888740" cy="521970"/>
          </a:xfrm>
          <a:prstGeom prst="rect">
            <a:avLst/>
          </a:prstGeom>
          <a:noFill/>
          <a:ln w="9525">
            <a:noFill/>
          </a:ln>
        </p:spPr>
        <p:txBody>
          <a:bodyPr wrap="none" anchor="t" anchorCtr="0">
            <a:spAutoFit/>
          </a:bodyPr>
          <a:p>
            <a:r>
              <a:rPr lang="zh-CN" altLang="en-US" sz="2400" b="0" dirty="0">
                <a:latin typeface="Arial" panose="020B0604020202020204" pitchFamily="34" charset="0"/>
                <a:ea typeface="宋体" panose="02010600030101010101" pitchFamily="2" charset="-122"/>
              </a:rPr>
              <a:t>例如：求</a:t>
            </a:r>
            <a:r>
              <a:rPr lang="en-US" altLang="zh-CN" sz="2800" i="1">
                <a:latin typeface="Arial" panose="020B0604020202020204" pitchFamily="34" charset="0"/>
                <a:ea typeface="宋体" panose="02010600030101010101" pitchFamily="2" charset="-122"/>
              </a:rPr>
              <a:t>ax</a:t>
            </a:r>
            <a:r>
              <a:rPr lang="en-US" altLang="zh-CN" sz="2800" i="1" baseline="30000">
                <a:latin typeface="Arial" panose="020B0604020202020204" pitchFamily="34" charset="0"/>
                <a:ea typeface="宋体" panose="02010600030101010101" pitchFamily="2" charset="-122"/>
              </a:rPr>
              <a:t>2</a:t>
            </a:r>
            <a:r>
              <a:rPr lang="en-US" altLang="zh-CN" sz="2800" i="1">
                <a:latin typeface="Arial" panose="020B0604020202020204" pitchFamily="34" charset="0"/>
                <a:ea typeface="宋体" panose="02010600030101010101" pitchFamily="2" charset="-122"/>
              </a:rPr>
              <a:t>+bx+c=0</a:t>
            </a:r>
            <a:r>
              <a:rPr lang="zh-CN" altLang="en-US" sz="2400" b="0" dirty="0">
                <a:latin typeface="Arial" panose="020B0604020202020204" pitchFamily="34" charset="0"/>
                <a:ea typeface="宋体" panose="02010600030101010101" pitchFamily="2" charset="-122"/>
              </a:rPr>
              <a:t>的根</a:t>
            </a:r>
            <a:endParaRPr lang="zh-CN" altLang="en-US" sz="2400" b="0" dirty="0">
              <a:latin typeface="Arial" panose="020B0604020202020204" pitchFamily="34" charset="0"/>
              <a:ea typeface="宋体" panose="02010600030101010101" pitchFamily="2" charset="-122"/>
            </a:endParaRPr>
          </a:p>
        </p:txBody>
      </p:sp>
      <p:sp>
        <p:nvSpPr>
          <p:cNvPr id="1478662" name="文本框 1478661"/>
          <p:cNvSpPr txBox="1"/>
          <p:nvPr/>
        </p:nvSpPr>
        <p:spPr>
          <a:xfrm>
            <a:off x="6845300" y="1095375"/>
            <a:ext cx="3633788" cy="2491740"/>
          </a:xfrm>
          <a:prstGeom prst="rect">
            <a:avLst/>
          </a:prstGeom>
          <a:solidFill>
            <a:schemeClr val="tx2"/>
          </a:solidFill>
          <a:ln w="9525" cap="flat" cmpd="sng">
            <a:solidFill>
              <a:srgbClr val="FF0000"/>
            </a:solidFill>
            <a:prstDash val="solid"/>
            <a:miter/>
            <a:headEnd type="none" w="med" len="med"/>
            <a:tailEnd type="none" w="med" len="med"/>
          </a:ln>
        </p:spPr>
        <p:txBody>
          <a:bodyPr>
            <a:spAutoFit/>
          </a:bodyPr>
          <a:p>
            <a:pPr>
              <a:lnSpc>
                <a:spcPct val="130000"/>
              </a:lnSpc>
              <a:buFont typeface="Wingdings" panose="05000000000000000000" pitchFamily="2" charset="2"/>
            </a:pPr>
            <a:r>
              <a:rPr lang="zh-CN" altLang="en-US" sz="2000" dirty="0">
                <a:solidFill>
                  <a:srgbClr val="FFCCFF"/>
                </a:solidFill>
                <a:latin typeface="Arial" panose="020B0604020202020204" pitchFamily="34" charset="0"/>
                <a:ea typeface="宋体" panose="02010600030101010101" pitchFamily="2" charset="-122"/>
              </a:rPr>
              <a:t>人进行计算：</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规则可能很复杂</a:t>
            </a:r>
            <a:r>
              <a:rPr lang="en-US" altLang="zh-CN" sz="2000">
                <a:solidFill>
                  <a:srgbClr val="FFCCFF"/>
                </a:solidFill>
                <a:latin typeface="Arial" panose="020B0604020202020204" pitchFamily="34" charset="0"/>
                <a:ea typeface="宋体" panose="02010600030101010101" pitchFamily="2" charset="-122"/>
              </a:rPr>
              <a:t>, </a:t>
            </a:r>
            <a:r>
              <a:rPr lang="zh-CN" altLang="en-US" sz="2000" dirty="0">
                <a:solidFill>
                  <a:srgbClr val="FFCCFF"/>
                </a:solidFill>
                <a:latin typeface="Arial" panose="020B0604020202020204" pitchFamily="34" charset="0"/>
                <a:ea typeface="宋体" panose="02010600030101010101" pitchFamily="2" charset="-122"/>
              </a:rPr>
              <a:t>但计算量却可能很小</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人需要知道具体的计算规则</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特定规则，只能求</a:t>
            </a:r>
            <a:r>
              <a:rPr lang="en-US" altLang="zh-CN" sz="2000">
                <a:solidFill>
                  <a:srgbClr val="FFCCFF"/>
                </a:solidFill>
                <a:latin typeface="Arial" panose="020B0604020202020204" pitchFamily="34" charset="0"/>
                <a:ea typeface="宋体" panose="02010600030101010101" pitchFamily="2" charset="-122"/>
              </a:rPr>
              <a:t>: </a:t>
            </a:r>
            <a:endParaRPr lang="en-US" altLang="zh-CN" sz="2000">
              <a:solidFill>
                <a:srgbClr val="FFCCFF"/>
              </a:solidFill>
              <a:latin typeface="Arial" panose="020B0604020202020204" pitchFamily="34" charset="0"/>
              <a:ea typeface="宋体" panose="02010600030101010101" pitchFamily="2" charset="-122"/>
            </a:endParaRPr>
          </a:p>
          <a:p>
            <a:pPr algn="ctr">
              <a:lnSpc>
                <a:spcPct val="130000"/>
              </a:lnSpc>
              <a:buFont typeface="Wingdings" panose="05000000000000000000" pitchFamily="2" charset="2"/>
            </a:pPr>
            <a:r>
              <a:rPr lang="en-US" altLang="zh-CN" sz="2000" i="1">
                <a:solidFill>
                  <a:srgbClr val="FFCCFF"/>
                </a:solidFill>
                <a:latin typeface="Arial" panose="020B0604020202020204" pitchFamily="34" charset="0"/>
                <a:ea typeface="宋体" panose="02010600030101010101" pitchFamily="2" charset="-122"/>
              </a:rPr>
              <a:t>a</a:t>
            </a:r>
            <a:r>
              <a:rPr lang="en-US" altLang="zh-CN" sz="2000" i="1" baseline="-25000">
                <a:solidFill>
                  <a:srgbClr val="FFCCFF"/>
                </a:solidFill>
                <a:latin typeface="Arial" panose="020B0604020202020204" pitchFamily="34" charset="0"/>
                <a:ea typeface="宋体" panose="02010600030101010101" pitchFamily="2" charset="-122"/>
              </a:rPr>
              <a:t>1</a:t>
            </a:r>
            <a:r>
              <a:rPr lang="en-US" altLang="zh-CN" sz="2000" i="1">
                <a:solidFill>
                  <a:srgbClr val="FFCCFF"/>
                </a:solidFill>
                <a:latin typeface="Arial" panose="020B0604020202020204" pitchFamily="34" charset="0"/>
                <a:ea typeface="宋体" panose="02010600030101010101" pitchFamily="2" charset="-122"/>
              </a:rPr>
              <a:t>x</a:t>
            </a:r>
            <a:r>
              <a:rPr lang="en-US" altLang="zh-CN" sz="2000" i="1" baseline="30000">
                <a:solidFill>
                  <a:srgbClr val="FFCCFF"/>
                </a:solidFill>
                <a:latin typeface="Arial" panose="020B0604020202020204" pitchFamily="34" charset="0"/>
                <a:ea typeface="宋体" panose="02010600030101010101" pitchFamily="2" charset="-122"/>
              </a:rPr>
              <a:t>2</a:t>
            </a:r>
            <a:r>
              <a:rPr lang="en-US" altLang="zh-CN" sz="2000" i="1">
                <a:solidFill>
                  <a:srgbClr val="FFCCFF"/>
                </a:solidFill>
                <a:latin typeface="Arial" panose="020B0604020202020204" pitchFamily="34" charset="0"/>
                <a:ea typeface="宋体" panose="02010600030101010101" pitchFamily="2" charset="-122"/>
              </a:rPr>
              <a:t>+a</a:t>
            </a:r>
            <a:r>
              <a:rPr lang="en-US" altLang="zh-CN" sz="2000" i="1" baseline="-25000">
                <a:solidFill>
                  <a:srgbClr val="FFCCFF"/>
                </a:solidFill>
                <a:latin typeface="Arial" panose="020B0604020202020204" pitchFamily="34" charset="0"/>
                <a:ea typeface="宋体" panose="02010600030101010101" pitchFamily="2" charset="-122"/>
              </a:rPr>
              <a:t>2</a:t>
            </a:r>
            <a:r>
              <a:rPr lang="en-US" altLang="zh-CN" sz="2000" i="1">
                <a:solidFill>
                  <a:srgbClr val="FFCCFF"/>
                </a:solidFill>
                <a:latin typeface="Arial" panose="020B0604020202020204" pitchFamily="34" charset="0"/>
                <a:ea typeface="宋体" panose="02010600030101010101" pitchFamily="2" charset="-122"/>
              </a:rPr>
              <a:t>x=c</a:t>
            </a:r>
            <a:endParaRPr lang="zh-CN" altLang="en-US" sz="2000" dirty="0">
              <a:solidFill>
                <a:srgbClr val="FFCCFF"/>
              </a:solidFill>
              <a:latin typeface="Arial" panose="020B0604020202020204" pitchFamily="34" charset="0"/>
              <a:ea typeface="宋体" panose="02010600030101010101" pitchFamily="2" charset="-122"/>
            </a:endParaRPr>
          </a:p>
        </p:txBody>
      </p:sp>
      <p:sp>
        <p:nvSpPr>
          <p:cNvPr id="1478663" name="文本框 1478662"/>
          <p:cNvSpPr txBox="1"/>
          <p:nvPr/>
        </p:nvSpPr>
        <p:spPr>
          <a:xfrm>
            <a:off x="6832600" y="3700463"/>
            <a:ext cx="3648075" cy="2891790"/>
          </a:xfrm>
          <a:prstGeom prst="rect">
            <a:avLst/>
          </a:prstGeom>
          <a:solidFill>
            <a:schemeClr val="tx2"/>
          </a:solidFill>
          <a:ln w="9525" cap="flat" cmpd="sng">
            <a:solidFill>
              <a:srgbClr val="FF0000"/>
            </a:solidFill>
            <a:prstDash val="solid"/>
            <a:miter/>
            <a:headEnd type="none" w="med" len="med"/>
            <a:tailEnd type="none" w="med" len="med"/>
          </a:ln>
        </p:spPr>
        <p:txBody>
          <a:bodyPr>
            <a:spAutoFit/>
          </a:bodyPr>
          <a:p>
            <a:pPr>
              <a:lnSpc>
                <a:spcPct val="130000"/>
              </a:lnSpc>
              <a:buFont typeface="Wingdings" panose="05000000000000000000" pitchFamily="2" charset="2"/>
            </a:pPr>
            <a:r>
              <a:rPr lang="zh-CN" altLang="en-US" sz="2000" dirty="0">
                <a:solidFill>
                  <a:srgbClr val="FFCCFF"/>
                </a:solidFill>
                <a:latin typeface="Arial" panose="020B0604020202020204" pitchFamily="34" charset="0"/>
                <a:ea typeface="宋体" panose="02010600030101010101" pitchFamily="2" charset="-122"/>
              </a:rPr>
              <a:t>机器</a:t>
            </a:r>
            <a:r>
              <a:rPr lang="en-US" altLang="zh-CN" sz="2000">
                <a:solidFill>
                  <a:srgbClr val="FFCCFF"/>
                </a:solidFill>
                <a:latin typeface="Arial" panose="020B0604020202020204" pitchFamily="34" charset="0"/>
                <a:ea typeface="宋体" panose="02010600030101010101" pitchFamily="2" charset="-122"/>
              </a:rPr>
              <a:t>-</a:t>
            </a:r>
            <a:r>
              <a:rPr lang="zh-CN" altLang="en-US" sz="2000" dirty="0">
                <a:solidFill>
                  <a:srgbClr val="FFCCFF"/>
                </a:solidFill>
                <a:latin typeface="Arial" panose="020B0604020202020204" pitchFamily="34" charset="0"/>
                <a:ea typeface="宋体" panose="02010600030101010101" pitchFamily="2" charset="-122"/>
              </a:rPr>
              <a:t>自动计算：</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规则可能很简单</a:t>
            </a:r>
            <a:r>
              <a:rPr lang="en-US" altLang="zh-CN" sz="2000">
                <a:solidFill>
                  <a:srgbClr val="FFCCFF"/>
                </a:solidFill>
                <a:latin typeface="Arial" panose="020B0604020202020204" pitchFamily="34" charset="0"/>
                <a:ea typeface="宋体" panose="02010600030101010101" pitchFamily="2" charset="-122"/>
              </a:rPr>
              <a:t>, </a:t>
            </a:r>
            <a:r>
              <a:rPr lang="zh-CN" altLang="en-US" sz="2000" dirty="0">
                <a:solidFill>
                  <a:srgbClr val="FFCCFF"/>
                </a:solidFill>
                <a:latin typeface="Arial" panose="020B0604020202020204" pitchFamily="34" charset="0"/>
                <a:ea typeface="宋体" panose="02010600030101010101" pitchFamily="2" charset="-122"/>
              </a:rPr>
              <a:t>但计算量却很大</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机器也可以采用人所使用的计算规则</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一般性的规则，</a:t>
            </a:r>
            <a:r>
              <a:rPr lang="zh-CN" altLang="en-US" sz="2000" dirty="0">
                <a:solidFill>
                  <a:srgbClr val="FFCCFF"/>
                </a:solidFill>
                <a:latin typeface="Arial" panose="020B0604020202020204" pitchFamily="34" charset="0"/>
                <a:ea typeface="宋体" panose="02010600030101010101" pitchFamily="2" charset="-122"/>
              </a:rPr>
              <a:t>可以求任意</a:t>
            </a:r>
            <a:r>
              <a:rPr lang="en-US" altLang="zh-CN" sz="2000">
                <a:solidFill>
                  <a:srgbClr val="FFCCFF"/>
                </a:solidFill>
                <a:latin typeface="Arial" panose="020B0604020202020204" pitchFamily="34" charset="0"/>
                <a:ea typeface="宋体" panose="02010600030101010101" pitchFamily="2" charset="-122"/>
              </a:rPr>
              <a:t>: </a:t>
            </a:r>
            <a:endParaRPr lang="en-US" altLang="zh-CN" sz="2000">
              <a:solidFill>
                <a:srgbClr val="FFCCFF"/>
              </a:solidFill>
              <a:latin typeface="Arial" panose="020B0604020202020204" pitchFamily="34" charset="0"/>
              <a:ea typeface="宋体" panose="02010600030101010101" pitchFamily="2" charset="-122"/>
            </a:endParaRPr>
          </a:p>
          <a:p>
            <a:pPr algn="ctr">
              <a:lnSpc>
                <a:spcPct val="130000"/>
              </a:lnSpc>
              <a:buFont typeface="Wingdings" panose="05000000000000000000" pitchFamily="2" charset="2"/>
            </a:pPr>
            <a:r>
              <a:rPr lang="en-US" altLang="zh-CN" sz="2000" i="1">
                <a:solidFill>
                  <a:srgbClr val="FFCCFF"/>
                </a:solidFill>
                <a:latin typeface="Arial" panose="020B0604020202020204" pitchFamily="34" charset="0"/>
                <a:ea typeface="宋体" panose="02010600030101010101" pitchFamily="2" charset="-122"/>
              </a:rPr>
              <a:t>  a</a:t>
            </a:r>
            <a:r>
              <a:rPr lang="en-US" altLang="zh-CN" sz="2000" i="1" baseline="-25000">
                <a:solidFill>
                  <a:srgbClr val="FFCCFF"/>
                </a:solidFill>
                <a:latin typeface="Arial" panose="020B0604020202020204" pitchFamily="34" charset="0"/>
                <a:ea typeface="宋体" panose="02010600030101010101" pitchFamily="2" charset="-122"/>
              </a:rPr>
              <a:t>1</a:t>
            </a:r>
            <a:r>
              <a:rPr lang="en-US" altLang="zh-CN" sz="2000" i="1">
                <a:solidFill>
                  <a:srgbClr val="FFCCFF"/>
                </a:solidFill>
                <a:latin typeface="Arial" panose="020B0604020202020204" pitchFamily="34" charset="0"/>
                <a:ea typeface="宋体" panose="02010600030101010101" pitchFamily="2" charset="-122"/>
              </a:rPr>
              <a:t>x</a:t>
            </a:r>
            <a:r>
              <a:rPr lang="en-US" altLang="zh-CN" sz="2000" i="1" baseline="-25000">
                <a:solidFill>
                  <a:srgbClr val="FFCCFF"/>
                </a:solidFill>
                <a:latin typeface="Arial" panose="020B0604020202020204" pitchFamily="34" charset="0"/>
                <a:ea typeface="宋体" panose="02010600030101010101" pitchFamily="2" charset="-122"/>
              </a:rPr>
              <a:t>1</a:t>
            </a:r>
            <a:r>
              <a:rPr lang="en-US" altLang="zh-CN" sz="2000" i="1" baseline="30000">
                <a:solidFill>
                  <a:srgbClr val="FFCCFF"/>
                </a:solidFill>
                <a:latin typeface="Arial" panose="020B0604020202020204" pitchFamily="34" charset="0"/>
                <a:ea typeface="宋体" panose="02010600030101010101" pitchFamily="2" charset="-122"/>
              </a:rPr>
              <a:t>b</a:t>
            </a:r>
            <a:r>
              <a:rPr lang="en-US" altLang="zh-CN" sz="2000" i="1" baseline="8000">
                <a:solidFill>
                  <a:srgbClr val="FFCCFF"/>
                </a:solidFill>
                <a:latin typeface="Arial" panose="020B0604020202020204" pitchFamily="34" charset="0"/>
                <a:ea typeface="宋体" panose="02010600030101010101" pitchFamily="2" charset="-122"/>
              </a:rPr>
              <a:t>1</a:t>
            </a:r>
            <a:r>
              <a:rPr lang="en-US" altLang="zh-CN" sz="2000" i="1">
                <a:solidFill>
                  <a:srgbClr val="FFCCFF"/>
                </a:solidFill>
                <a:latin typeface="Arial" panose="020B0604020202020204" pitchFamily="34" charset="0"/>
                <a:ea typeface="宋体" panose="02010600030101010101" pitchFamily="2" charset="-122"/>
              </a:rPr>
              <a:t>+a</a:t>
            </a:r>
            <a:r>
              <a:rPr lang="en-US" altLang="zh-CN" sz="2000" i="1" baseline="-25000">
                <a:solidFill>
                  <a:srgbClr val="FFCCFF"/>
                </a:solidFill>
                <a:latin typeface="Arial" panose="020B0604020202020204" pitchFamily="34" charset="0"/>
                <a:ea typeface="宋体" panose="02010600030101010101" pitchFamily="2" charset="-122"/>
              </a:rPr>
              <a:t>2</a:t>
            </a:r>
            <a:r>
              <a:rPr lang="en-US" altLang="zh-CN" sz="2000" i="1">
                <a:solidFill>
                  <a:srgbClr val="FFCCFF"/>
                </a:solidFill>
                <a:latin typeface="Arial" panose="020B0604020202020204" pitchFamily="34" charset="0"/>
                <a:ea typeface="宋体" panose="02010600030101010101" pitchFamily="2" charset="-122"/>
              </a:rPr>
              <a:t>x</a:t>
            </a:r>
            <a:r>
              <a:rPr lang="en-US" altLang="zh-CN" sz="2000" i="1" baseline="-25000">
                <a:solidFill>
                  <a:srgbClr val="FFCCFF"/>
                </a:solidFill>
                <a:latin typeface="Arial" panose="020B0604020202020204" pitchFamily="34" charset="0"/>
                <a:ea typeface="宋体" panose="02010600030101010101" pitchFamily="2" charset="-122"/>
              </a:rPr>
              <a:t>2</a:t>
            </a:r>
            <a:r>
              <a:rPr lang="en-US" altLang="zh-CN" sz="2000" i="1" baseline="30000">
                <a:solidFill>
                  <a:srgbClr val="FFCCFF"/>
                </a:solidFill>
                <a:latin typeface="Arial" panose="020B0604020202020204" pitchFamily="34" charset="0"/>
                <a:ea typeface="宋体" panose="02010600030101010101" pitchFamily="2" charset="-122"/>
              </a:rPr>
              <a:t>b</a:t>
            </a:r>
            <a:r>
              <a:rPr lang="en-US" altLang="zh-CN" sz="2000" i="1" baseline="10000">
                <a:solidFill>
                  <a:srgbClr val="FFCCFF"/>
                </a:solidFill>
                <a:latin typeface="Arial" panose="020B0604020202020204" pitchFamily="34" charset="0"/>
                <a:ea typeface="宋体" panose="02010600030101010101" pitchFamily="2" charset="-122"/>
              </a:rPr>
              <a:t>2</a:t>
            </a:r>
            <a:r>
              <a:rPr lang="en-US" altLang="zh-CN" sz="2000" i="1">
                <a:solidFill>
                  <a:srgbClr val="FFCCFF"/>
                </a:solidFill>
                <a:latin typeface="Arial" panose="020B0604020202020204" pitchFamily="34" charset="0"/>
                <a:ea typeface="宋体" panose="02010600030101010101" pitchFamily="2" charset="-122"/>
              </a:rPr>
              <a:t>+…+</a:t>
            </a:r>
            <a:r>
              <a:rPr lang="en-US" altLang="zh-CN" sz="2000" i="1" err="1">
                <a:solidFill>
                  <a:srgbClr val="FFCCFF"/>
                </a:solidFill>
                <a:latin typeface="Arial" panose="020B0604020202020204" pitchFamily="34" charset="0"/>
                <a:ea typeface="宋体" panose="02010600030101010101" pitchFamily="2" charset="-122"/>
              </a:rPr>
              <a:t>a</a:t>
            </a:r>
            <a:r>
              <a:rPr lang="en-US" altLang="zh-CN" sz="2000" i="1" baseline="-25000" err="1">
                <a:solidFill>
                  <a:srgbClr val="FFCCFF"/>
                </a:solidFill>
                <a:latin typeface="Arial" panose="020B0604020202020204" pitchFamily="34" charset="0"/>
                <a:ea typeface="宋体" panose="02010600030101010101" pitchFamily="2" charset="-122"/>
              </a:rPr>
              <a:t>n</a:t>
            </a:r>
            <a:r>
              <a:rPr lang="en-US" altLang="zh-CN" sz="2000" i="1" err="1">
                <a:solidFill>
                  <a:srgbClr val="FFCCFF"/>
                </a:solidFill>
                <a:latin typeface="Arial" panose="020B0604020202020204" pitchFamily="34" charset="0"/>
                <a:ea typeface="宋体" panose="02010600030101010101" pitchFamily="2" charset="-122"/>
              </a:rPr>
              <a:t>x</a:t>
            </a:r>
            <a:r>
              <a:rPr lang="en-US" altLang="zh-CN" sz="2000" i="1" baseline="-25000" err="1">
                <a:solidFill>
                  <a:srgbClr val="FFCCFF"/>
                </a:solidFill>
                <a:latin typeface="Arial" panose="020B0604020202020204" pitchFamily="34" charset="0"/>
                <a:ea typeface="宋体" panose="02010600030101010101" pitchFamily="2" charset="-122"/>
              </a:rPr>
              <a:t>n</a:t>
            </a:r>
            <a:r>
              <a:rPr lang="en-US" altLang="zh-CN" sz="2000" i="1" baseline="30000" err="1">
                <a:solidFill>
                  <a:srgbClr val="FFCCFF"/>
                </a:solidFill>
                <a:latin typeface="Arial" panose="020B0604020202020204" pitchFamily="34" charset="0"/>
                <a:ea typeface="宋体" panose="02010600030101010101" pitchFamily="2" charset="-122"/>
              </a:rPr>
              <a:t>b</a:t>
            </a:r>
            <a:r>
              <a:rPr lang="en-US" altLang="zh-CN" sz="2000" i="1" baseline="10000" err="1">
                <a:solidFill>
                  <a:srgbClr val="FFCCFF"/>
                </a:solidFill>
                <a:latin typeface="Arial" panose="020B0604020202020204" pitchFamily="34" charset="0"/>
                <a:ea typeface="宋体" panose="02010600030101010101" pitchFamily="2" charset="-122"/>
              </a:rPr>
              <a:t>n</a:t>
            </a:r>
            <a:r>
              <a:rPr lang="en-US" altLang="zh-CN" sz="2000" i="1">
                <a:solidFill>
                  <a:srgbClr val="FFCCFF"/>
                </a:solidFill>
                <a:latin typeface="Arial" panose="020B0604020202020204" pitchFamily="34" charset="0"/>
                <a:ea typeface="宋体" panose="02010600030101010101" pitchFamily="2" charset="-122"/>
              </a:rPr>
              <a:t>=c</a:t>
            </a:r>
            <a:endParaRPr lang="zh-CN" altLang="en-US" sz="2000" dirty="0">
              <a:solidFill>
                <a:srgbClr val="FFCCFF"/>
              </a:solidFill>
              <a:latin typeface="Arial" panose="020B0604020202020204" pitchFamily="34" charset="0"/>
              <a:ea typeface="宋体" panose="02010600030101010101" pitchFamily="2" charset="-122"/>
            </a:endParaRPr>
          </a:p>
        </p:txBody>
      </p:sp>
      <p:sp>
        <p:nvSpPr>
          <p:cNvPr id="1478664" name="文本框 1478663"/>
          <p:cNvSpPr txBox="1"/>
          <p:nvPr/>
        </p:nvSpPr>
        <p:spPr>
          <a:xfrm>
            <a:off x="2408238" y="2100263"/>
            <a:ext cx="1198880" cy="460375"/>
          </a:xfrm>
          <a:prstGeom prst="rect">
            <a:avLst/>
          </a:prstGeom>
          <a:noFill/>
          <a:ln w="9525">
            <a:noFill/>
          </a:ln>
        </p:spPr>
        <p:txBody>
          <a:bodyPr wrap="none" anchor="t" anchorCtr="0">
            <a:spAutoFit/>
          </a:bodyPr>
          <a:p>
            <a:r>
              <a:rPr lang="zh-CN" altLang="en-US" sz="2400" dirty="0">
                <a:latin typeface="Arial" panose="020B0604020202020204" pitchFamily="34" charset="0"/>
                <a:ea typeface="宋体" panose="02010600030101010101" pitchFamily="2" charset="-122"/>
              </a:rPr>
              <a:t>人</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求解</a:t>
            </a:r>
            <a:endParaRPr lang="zh-CN" altLang="en-US" sz="2400" dirty="0">
              <a:latin typeface="Arial" panose="020B0604020202020204" pitchFamily="34" charset="0"/>
              <a:ea typeface="宋体" panose="02010600030101010101" pitchFamily="2" charset="-122"/>
            </a:endParaRPr>
          </a:p>
        </p:txBody>
      </p:sp>
      <p:sp>
        <p:nvSpPr>
          <p:cNvPr id="1478665" name="文本框 1478664"/>
          <p:cNvSpPr txBox="1"/>
          <p:nvPr/>
        </p:nvSpPr>
        <p:spPr>
          <a:xfrm>
            <a:off x="4181475" y="2116138"/>
            <a:ext cx="1503680" cy="460375"/>
          </a:xfrm>
          <a:prstGeom prst="rect">
            <a:avLst/>
          </a:prstGeom>
          <a:noFill/>
          <a:ln w="9525">
            <a:noFill/>
          </a:ln>
        </p:spPr>
        <p:txBody>
          <a:bodyPr wrap="none" anchor="t" anchorCtr="0">
            <a:spAutoFit/>
          </a:bodyPr>
          <a:p>
            <a:r>
              <a:rPr lang="zh-CN" altLang="en-US" sz="2400" dirty="0">
                <a:latin typeface="Arial" panose="020B0604020202020204" pitchFamily="34" charset="0"/>
                <a:ea typeface="宋体" panose="02010600030101010101" pitchFamily="2" charset="-122"/>
              </a:rPr>
              <a:t>机器</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求解</a:t>
            </a:r>
            <a:endParaRPr lang="zh-CN" altLang="en-US" sz="2400" dirty="0">
              <a:latin typeface="Arial" panose="020B0604020202020204" pitchFamily="34" charset="0"/>
              <a:ea typeface="宋体" panose="02010600030101010101" pitchFamily="2" charset="-122"/>
            </a:endParaRPr>
          </a:p>
        </p:txBody>
      </p:sp>
      <p:pic>
        <p:nvPicPr>
          <p:cNvPr id="1478666" name="图片 1478665"/>
          <p:cNvPicPr>
            <a:picLocks noChangeAspect="1"/>
          </p:cNvPicPr>
          <p:nvPr/>
        </p:nvPicPr>
        <p:blipFill>
          <a:blip r:embed="rId1">
            <a:clrChange>
              <a:clrFrom>
                <a:srgbClr val="FFFFFF"/>
              </a:clrFrom>
              <a:clrTo>
                <a:srgbClr val="FFFFFF">
                  <a:alpha val="0"/>
                </a:srgbClr>
              </a:clrTo>
            </a:clrChange>
          </a:blip>
          <a:stretch>
            <a:fillRect/>
          </a:stretch>
        </p:blipFill>
        <p:spPr>
          <a:xfrm>
            <a:off x="1698625" y="2870200"/>
            <a:ext cx="2068513" cy="1014413"/>
          </a:xfrm>
          <a:prstGeom prst="rect">
            <a:avLst/>
          </a:prstGeom>
          <a:noFill/>
          <a:ln w="9525">
            <a:noFill/>
          </a:ln>
        </p:spPr>
      </p:pic>
      <p:sp>
        <p:nvSpPr>
          <p:cNvPr id="1478667" name="文本框 1478666"/>
          <p:cNvSpPr txBox="1"/>
          <p:nvPr/>
        </p:nvSpPr>
        <p:spPr>
          <a:xfrm>
            <a:off x="3894138" y="2782888"/>
            <a:ext cx="2255837" cy="3784600"/>
          </a:xfrm>
          <a:prstGeom prst="rect">
            <a:avLst/>
          </a:prstGeom>
          <a:noFill/>
          <a:ln w="9525">
            <a:noFill/>
          </a:ln>
        </p:spPr>
        <p:txBody>
          <a:bodyPr>
            <a:spAutoFit/>
          </a:bodyPr>
          <a:p>
            <a:pPr>
              <a:buNone/>
            </a:pPr>
            <a:r>
              <a:rPr lang="en-US" altLang="zh-CN" sz="2400">
                <a:solidFill>
                  <a:srgbClr val="000000"/>
                </a:solidFill>
                <a:latin typeface="Times New Roman" panose="02020603050405020304" pitchFamily="18" charset="0"/>
                <a:ea typeface="宋体" panose="02010600030101010101" pitchFamily="2" charset="-122"/>
              </a:rPr>
              <a:t>(1)</a:t>
            </a:r>
            <a:r>
              <a:rPr lang="zh-CN" altLang="en-US" sz="2400" dirty="0">
                <a:solidFill>
                  <a:srgbClr val="000000"/>
                </a:solidFill>
                <a:latin typeface="Times New Roman" panose="02020603050405020304" pitchFamily="18" charset="0"/>
                <a:ea typeface="宋体" panose="02010600030101010101" pitchFamily="2" charset="-122"/>
              </a:rPr>
              <a:t>从</a:t>
            </a:r>
            <a:r>
              <a:rPr lang="en-US" altLang="zh-CN" sz="2400">
                <a:solidFill>
                  <a:srgbClr val="000000"/>
                </a:solidFill>
                <a:latin typeface="Times New Roman" panose="02020603050405020304" pitchFamily="18" charset="0"/>
                <a:ea typeface="宋体" panose="02010600030101010101" pitchFamily="2" charset="-122"/>
              </a:rPr>
              <a:t>-n</a:t>
            </a:r>
            <a:r>
              <a:rPr lang="zh-CN" altLang="en-US" sz="2400" dirty="0">
                <a:solidFill>
                  <a:srgbClr val="000000"/>
                </a:solidFill>
                <a:latin typeface="Times New Roman" panose="02020603050405020304" pitchFamily="18" charset="0"/>
                <a:ea typeface="宋体" panose="02010600030101010101" pitchFamily="2" charset="-122"/>
              </a:rPr>
              <a:t>到</a:t>
            </a:r>
            <a:r>
              <a:rPr lang="en-US" altLang="zh-CN" sz="2400">
                <a:solidFill>
                  <a:srgbClr val="000000"/>
                </a:solidFill>
                <a:latin typeface="Times New Roman" panose="02020603050405020304" pitchFamily="18" charset="0"/>
                <a:ea typeface="宋体" panose="02010600030101010101" pitchFamily="2" charset="-122"/>
              </a:rPr>
              <a:t>n</a:t>
            </a:r>
            <a:r>
              <a:rPr lang="zh-CN" altLang="en-US" sz="2400" dirty="0">
                <a:solidFill>
                  <a:srgbClr val="000000"/>
                </a:solidFill>
                <a:latin typeface="Times New Roman" panose="02020603050405020304" pitchFamily="18" charset="0"/>
                <a:ea typeface="宋体" panose="02010600030101010101" pitchFamily="2" charset="-122"/>
              </a:rPr>
              <a:t>，产生</a:t>
            </a:r>
            <a:r>
              <a:rPr lang="en-US" altLang="zh-CN" sz="2400">
                <a:solidFill>
                  <a:srgbClr val="000000"/>
                </a:solidFill>
                <a:latin typeface="Times New Roman" panose="02020603050405020304" pitchFamily="18" charset="0"/>
                <a:ea typeface="宋体" panose="02010600030101010101" pitchFamily="2" charset="-122"/>
              </a:rPr>
              <a:t>x</a:t>
            </a:r>
            <a:r>
              <a:rPr lang="zh-CN" altLang="en-US" sz="2400" dirty="0">
                <a:solidFill>
                  <a:srgbClr val="000000"/>
                </a:solidFill>
                <a:latin typeface="Times New Roman" panose="02020603050405020304" pitchFamily="18" charset="0"/>
                <a:ea typeface="宋体" panose="02010600030101010101" pitchFamily="2" charset="-122"/>
              </a:rPr>
              <a:t>的每一个整数值；</a:t>
            </a:r>
            <a:endParaRPr lang="en-US" altLang="zh-CN" sz="2400">
              <a:solidFill>
                <a:srgbClr val="000000"/>
              </a:solidFill>
              <a:latin typeface="Times New Roman" panose="02020603050405020304" pitchFamily="18" charset="0"/>
              <a:ea typeface="宋体" panose="02010600030101010101" pitchFamily="2" charset="-122"/>
            </a:endParaRPr>
          </a:p>
          <a:p>
            <a:pPr>
              <a:buNone/>
            </a:pPr>
            <a:r>
              <a:rPr lang="en-US" altLang="zh-CN" sz="2400">
                <a:solidFill>
                  <a:srgbClr val="000000"/>
                </a:solidFill>
                <a:latin typeface="Times New Roman" panose="02020603050405020304" pitchFamily="18" charset="0"/>
                <a:ea typeface="宋体" panose="02010600030101010101" pitchFamily="2" charset="-122"/>
              </a:rPr>
              <a:t>(2)</a:t>
            </a:r>
            <a:r>
              <a:rPr lang="zh-CN" altLang="en-US" sz="2400" dirty="0">
                <a:solidFill>
                  <a:srgbClr val="000000"/>
                </a:solidFill>
                <a:latin typeface="Times New Roman" panose="02020603050405020304" pitchFamily="18" charset="0"/>
                <a:ea typeface="宋体" panose="02010600030101010101" pitchFamily="2" charset="-122"/>
              </a:rPr>
              <a:t>将其依次代入到方程中计算</a:t>
            </a:r>
            <a:r>
              <a:rPr lang="en-US" altLang="zh-CN" sz="2400">
                <a:solidFill>
                  <a:srgbClr val="000000"/>
                </a:solidFill>
                <a:latin typeface="Times New Roman" panose="02020603050405020304" pitchFamily="18" charset="0"/>
                <a:ea typeface="宋体" panose="02010600030101010101" pitchFamily="2" charset="-122"/>
              </a:rPr>
              <a:t>;</a:t>
            </a:r>
            <a:endParaRPr lang="en-US" altLang="zh-CN" sz="2400">
              <a:solidFill>
                <a:srgbClr val="000000"/>
              </a:solidFill>
              <a:latin typeface="Times New Roman" panose="02020603050405020304" pitchFamily="18" charset="0"/>
              <a:ea typeface="宋体" panose="02010600030101010101" pitchFamily="2" charset="-122"/>
            </a:endParaRPr>
          </a:p>
          <a:p>
            <a:pPr>
              <a:buNone/>
            </a:pPr>
            <a:r>
              <a:rPr lang="en-US" altLang="zh-CN" sz="2400">
                <a:solidFill>
                  <a:srgbClr val="000000"/>
                </a:solidFill>
                <a:latin typeface="Times New Roman" panose="02020603050405020304" pitchFamily="18" charset="0"/>
                <a:ea typeface="宋体" panose="02010600030101010101" pitchFamily="2" charset="-122"/>
              </a:rPr>
              <a:t>(3)</a:t>
            </a:r>
            <a:r>
              <a:rPr lang="zh-CN" altLang="en-US" sz="2400" dirty="0">
                <a:solidFill>
                  <a:srgbClr val="000000"/>
                </a:solidFill>
                <a:latin typeface="Times New Roman" panose="02020603050405020304" pitchFamily="18" charset="0"/>
                <a:ea typeface="宋体" panose="02010600030101010101" pitchFamily="2" charset="-122"/>
              </a:rPr>
              <a:t>如果其值使方程式成立，则即为其解；否则不是</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sp>
        <p:nvSpPr>
          <p:cNvPr id="1478668" name="Text Box 16"/>
          <p:cNvSpPr txBox="1"/>
          <p:nvPr/>
        </p:nvSpPr>
        <p:spPr>
          <a:xfrm>
            <a:off x="1687513" y="0"/>
            <a:ext cx="3427730" cy="829945"/>
          </a:xfrm>
          <a:prstGeom prst="rect">
            <a:avLst/>
          </a:prstGeom>
          <a:noFill/>
          <a:ln w="9525">
            <a:noFill/>
          </a:ln>
        </p:spPr>
        <p:txBody>
          <a:bodyPr wrap="none">
            <a:spAutoFit/>
          </a:bodyPr>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计算与自动计算</a:t>
            </a:r>
            <a:endParaRPr lang="zh-CN" altLang="en-US" sz="2000" dirty="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(2)</a:t>
            </a:r>
            <a:r>
              <a:rPr lang="zh-CN" altLang="en-US" sz="2000" dirty="0">
                <a:solidFill>
                  <a:schemeClr val="bg1"/>
                </a:solidFill>
                <a:latin typeface="Arial" panose="020B0604020202020204" pitchFamily="34" charset="0"/>
                <a:ea typeface="华文中宋" panose="02010600040101010101" pitchFamily="2" charset="-122"/>
              </a:rPr>
              <a:t>人计算与机器计算的差别</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sp>
        <p:nvSpPr>
          <p:cNvPr id="1478669" name="矩形 1478668"/>
          <p:cNvSpPr/>
          <p:nvPr/>
        </p:nvSpPr>
        <p:spPr>
          <a:xfrm>
            <a:off x="1597025" y="726758"/>
            <a:ext cx="3581400" cy="460375"/>
          </a:xfrm>
          <a:prstGeom prst="rect">
            <a:avLst/>
          </a:prstGeom>
          <a:noFill/>
          <a:ln w="9525">
            <a:noFill/>
          </a:ln>
        </p:spPr>
        <p:txBody>
          <a:bodyPr wrap="none" anchor="t" anchorCtr="0">
            <a:spAutoFit/>
          </a:bodyPr>
          <a:p>
            <a:pPr>
              <a:buFont typeface="Wingdings" panose="05000000000000000000" pitchFamily="2" charset="2"/>
              <a:buChar char="u"/>
            </a:pP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人</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计算 </a:t>
            </a:r>
            <a:r>
              <a:rPr lang="en-US" altLang="zh-CN" sz="2400">
                <a:latin typeface="Arial" panose="020B0604020202020204" pitchFamily="34" charset="0"/>
                <a:ea typeface="宋体" panose="02010600030101010101" pitchFamily="2" charset="-122"/>
              </a:rPr>
              <a:t>vs. “</a:t>
            </a:r>
            <a:r>
              <a:rPr lang="zh-CN" altLang="en-US" sz="2400" dirty="0">
                <a:latin typeface="Arial" panose="020B0604020202020204" pitchFamily="34" charset="0"/>
                <a:ea typeface="宋体" panose="02010600030101010101" pitchFamily="2" charset="-122"/>
              </a:rPr>
              <a:t>机器</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计算</a:t>
            </a:r>
            <a:endParaRPr lang="zh-CN" altLang="en-US" sz="2400" dirty="0">
              <a:latin typeface="Arial" panose="020B0604020202020204" pitchFamily="34" charset="0"/>
              <a:ea typeface="宋体" panose="02010600030101010101" pitchFamily="2" charset="-122"/>
            </a:endParaRPr>
          </a:p>
        </p:txBody>
      </p:sp>
      <p:sp>
        <p:nvSpPr>
          <p:cNvPr id="1478670" name="文本框 1478669"/>
          <p:cNvSpPr txBox="1"/>
          <p:nvPr/>
        </p:nvSpPr>
        <p:spPr>
          <a:xfrm>
            <a:off x="1746250" y="3973513"/>
            <a:ext cx="2087563" cy="829945"/>
          </a:xfrm>
          <a:prstGeom prst="rect">
            <a:avLst/>
          </a:prstGeom>
          <a:noFill/>
          <a:ln w="9525">
            <a:noFill/>
          </a:ln>
        </p:spPr>
        <p:txBody>
          <a:bodyPr>
            <a:spAutoFit/>
          </a:bodyPr>
          <a:p>
            <a:pPr>
              <a:buNone/>
            </a:pPr>
            <a:r>
              <a:rPr lang="zh-CN" altLang="en-US" sz="2400" dirty="0">
                <a:solidFill>
                  <a:srgbClr val="000000"/>
                </a:solidFill>
                <a:latin typeface="Times New Roman" panose="02020603050405020304" pitchFamily="18" charset="0"/>
                <a:ea typeface="宋体" panose="02010600030101010101" pitchFamily="2" charset="-122"/>
              </a:rPr>
              <a:t>利用上述公式计算得到</a:t>
            </a:r>
            <a:r>
              <a:rPr lang="en-US" altLang="zh-CN" sz="2400">
                <a:solidFill>
                  <a:srgbClr val="000000"/>
                </a:solidFill>
                <a:latin typeface="Times New Roman" panose="02020603050405020304" pitchFamily="18" charset="0"/>
                <a:ea typeface="宋体" panose="02010600030101010101" pitchFamily="2" charset="-122"/>
              </a:rPr>
              <a:t>x</a:t>
            </a:r>
            <a:r>
              <a:rPr lang="zh-CN" altLang="en-US" sz="2400" dirty="0">
                <a:solidFill>
                  <a:srgbClr val="000000"/>
                </a:solidFill>
                <a:latin typeface="Times New Roman" panose="02020603050405020304" pitchFamily="18" charset="0"/>
                <a:ea typeface="宋体" panose="02010600030101010101" pitchFamily="2" charset="-122"/>
              </a:rPr>
              <a:t>值</a:t>
            </a:r>
            <a:endParaRPr lang="zh-CN" altLang="en-US" sz="2400" dirty="0">
              <a:solidFill>
                <a:srgbClr val="000000"/>
              </a:solidFill>
              <a:latin typeface="Times New Roman" panose="02020603050405020304" pitchFamily="18" charset="0"/>
              <a:ea typeface="宋体" panose="02010600030101010101" pitchFamily="2" charset="-122"/>
            </a:endParaRPr>
          </a:p>
        </p:txBody>
      </p:sp>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8662"/>
                                        </p:tgtEl>
                                        <p:attrNameLst>
                                          <p:attrName>style.visibility</p:attrName>
                                        </p:attrNameLst>
                                      </p:cBhvr>
                                      <p:to>
                                        <p:strVal val="visible"/>
                                      </p:to>
                                    </p:set>
                                    <p:anim calcmode="lin" valueType="num">
                                      <p:cBhvr additive="base">
                                        <p:cTn id="7" dur="500" fill="hold"/>
                                        <p:tgtEl>
                                          <p:spTgt spid="1478662"/>
                                        </p:tgtEl>
                                        <p:attrNameLst>
                                          <p:attrName>ppt_x</p:attrName>
                                        </p:attrNameLst>
                                      </p:cBhvr>
                                      <p:tavLst>
                                        <p:tav tm="0">
                                          <p:val>
                                            <p:strVal val="#ppt_x"/>
                                          </p:val>
                                        </p:tav>
                                        <p:tav tm="100000">
                                          <p:val>
                                            <p:strVal val="#ppt_x"/>
                                          </p:val>
                                        </p:tav>
                                      </p:tavLst>
                                    </p:anim>
                                    <p:anim calcmode="lin" valueType="num">
                                      <p:cBhvr additive="base">
                                        <p:cTn id="8" dur="500" fill="hold"/>
                                        <p:tgtEl>
                                          <p:spTgt spid="14786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78663"/>
                                        </p:tgtEl>
                                        <p:attrNameLst>
                                          <p:attrName>style.visibility</p:attrName>
                                        </p:attrNameLst>
                                      </p:cBhvr>
                                      <p:to>
                                        <p:strVal val="visible"/>
                                      </p:to>
                                    </p:set>
                                    <p:anim calcmode="lin" valueType="num">
                                      <p:cBhvr additive="base">
                                        <p:cTn id="13" dur="500" fill="hold"/>
                                        <p:tgtEl>
                                          <p:spTgt spid="1478663"/>
                                        </p:tgtEl>
                                        <p:attrNameLst>
                                          <p:attrName>ppt_x</p:attrName>
                                        </p:attrNameLst>
                                      </p:cBhvr>
                                      <p:tavLst>
                                        <p:tav tm="0">
                                          <p:val>
                                            <p:strVal val="#ppt_x"/>
                                          </p:val>
                                        </p:tav>
                                        <p:tav tm="100000">
                                          <p:val>
                                            <p:strVal val="#ppt_x"/>
                                          </p:val>
                                        </p:tav>
                                      </p:tavLst>
                                    </p:anim>
                                    <p:anim calcmode="lin" valueType="num">
                                      <p:cBhvr additive="base">
                                        <p:cTn id="14" dur="500" fill="hold"/>
                                        <p:tgtEl>
                                          <p:spTgt spid="14786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8662" grpId="0" bldLvl="0" animBg="1"/>
      <p:bldP spid="147866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0706" name="文本框 1480705"/>
          <p:cNvSpPr txBox="1"/>
          <p:nvPr/>
        </p:nvSpPr>
        <p:spPr>
          <a:xfrm>
            <a:off x="1687513" y="1643380"/>
            <a:ext cx="6041390" cy="2489200"/>
          </a:xfrm>
          <a:prstGeom prst="rect">
            <a:avLst/>
          </a:prstGeom>
          <a:noFill/>
          <a:ln w="9525">
            <a:noFill/>
          </a:ln>
        </p:spPr>
        <p:txBody>
          <a:bodyPr wrap="none" anchor="t" anchorCtr="0">
            <a:spAutoFit/>
          </a:bodyPr>
          <a:p>
            <a:pPr>
              <a:lnSpc>
                <a:spcPct val="130000"/>
              </a:lnSpc>
            </a:pPr>
            <a:r>
              <a:rPr lang="zh-CN" altLang="en-US" sz="2400" dirty="0">
                <a:latin typeface="Arial" panose="020B0604020202020204" pitchFamily="34" charset="0"/>
                <a:ea typeface="宋体" panose="02010600030101010101" pitchFamily="2" charset="-122"/>
              </a:rPr>
              <a:t>自动计算要解决的几个问题</a:t>
            </a:r>
            <a:r>
              <a:rPr lang="en-US" altLang="zh-CN" sz="2400">
                <a:latin typeface="Arial" panose="020B0604020202020204" pitchFamily="34" charset="0"/>
                <a:ea typeface="宋体" panose="02010600030101010101" pitchFamily="2" charset="-122"/>
              </a:rPr>
              <a:t>: </a:t>
            </a:r>
            <a:r>
              <a:rPr lang="zh-CN" altLang="en-US" sz="2400" dirty="0">
                <a:solidFill>
                  <a:schemeClr val="accent2"/>
                </a:solidFill>
                <a:latin typeface="Arial" panose="020B0604020202020204" pitchFamily="34" charset="0"/>
                <a:ea typeface="宋体" panose="02010600030101010101" pitchFamily="2" charset="-122"/>
              </a:rPr>
              <a:t>表示</a:t>
            </a:r>
            <a:r>
              <a:rPr lang="en-US" altLang="zh-CN" sz="2400">
                <a:solidFill>
                  <a:schemeClr val="accent2"/>
                </a:solidFill>
                <a:latin typeface="Arial" panose="020B0604020202020204" pitchFamily="34" charset="0"/>
                <a:ea typeface="宋体" panose="02010600030101010101" pitchFamily="2" charset="-122"/>
              </a:rPr>
              <a:t>-</a:t>
            </a:r>
            <a:r>
              <a:rPr lang="zh-CN" altLang="en-US" sz="2400" dirty="0">
                <a:solidFill>
                  <a:schemeClr val="accent2"/>
                </a:solidFill>
                <a:latin typeface="Arial" panose="020B0604020202020204" pitchFamily="34" charset="0"/>
                <a:ea typeface="宋体" panose="02010600030101010101" pitchFamily="2" charset="-122"/>
              </a:rPr>
              <a:t>存储</a:t>
            </a:r>
            <a:r>
              <a:rPr lang="en-US" altLang="zh-CN" sz="2400">
                <a:solidFill>
                  <a:schemeClr val="accent2"/>
                </a:solidFill>
                <a:latin typeface="Arial" panose="020B0604020202020204" pitchFamily="34" charset="0"/>
                <a:ea typeface="宋体" panose="02010600030101010101" pitchFamily="2" charset="-122"/>
              </a:rPr>
              <a:t>-</a:t>
            </a:r>
            <a:r>
              <a:rPr lang="zh-CN" altLang="en-US" sz="2400" dirty="0">
                <a:solidFill>
                  <a:schemeClr val="accent2"/>
                </a:solidFill>
                <a:latin typeface="Arial" panose="020B0604020202020204" pitchFamily="34" charset="0"/>
                <a:ea typeface="宋体" panose="02010600030101010101" pitchFamily="2" charset="-122"/>
              </a:rPr>
              <a:t>执行</a:t>
            </a:r>
            <a:endParaRPr lang="zh-CN" altLang="en-US" sz="2400" dirty="0">
              <a:solidFill>
                <a:schemeClr val="accent2"/>
              </a:solidFill>
              <a:latin typeface="Arial" panose="020B0604020202020204" pitchFamily="34" charset="0"/>
              <a:ea typeface="宋体" panose="02010600030101010101" pitchFamily="2" charset="-122"/>
            </a:endParaRPr>
          </a:p>
          <a:p>
            <a:pPr>
              <a:lnSpc>
                <a:spcPct val="130000"/>
              </a:lnSpc>
              <a:buSzPct val="80000"/>
              <a:buFont typeface="Wingdings" panose="05000000000000000000" pitchFamily="2" charset="2"/>
              <a:buChar char="u"/>
            </a:pPr>
            <a:r>
              <a:rPr lang="zh-CN" altLang="en-US" sz="2400" dirty="0">
                <a:solidFill>
                  <a:srgbClr val="CC0000"/>
                </a:solidFill>
                <a:latin typeface="Arial" panose="020B0604020202020204" pitchFamily="34" charset="0"/>
                <a:ea typeface="宋体" panose="02010600030101010101" pitchFamily="2" charset="-122"/>
              </a:rPr>
              <a:t>“数据”</a:t>
            </a:r>
            <a:r>
              <a:rPr lang="zh-CN" altLang="en-US" sz="1800" dirty="0">
                <a:solidFill>
                  <a:schemeClr val="tx2"/>
                </a:solidFill>
                <a:latin typeface="Arial" panose="020B0604020202020204" pitchFamily="34" charset="0"/>
                <a:ea typeface="宋体" panose="02010600030101010101" pitchFamily="2" charset="-122"/>
              </a:rPr>
              <a:t>的表示</a:t>
            </a:r>
            <a:endParaRPr lang="en-US" altLang="zh-CN" sz="1800">
              <a:solidFill>
                <a:schemeClr val="tx2"/>
              </a:solidFill>
              <a:latin typeface="Arial" panose="020B0604020202020204" pitchFamily="34" charset="0"/>
              <a:ea typeface="宋体" panose="02010600030101010101" pitchFamily="2" charset="-122"/>
            </a:endParaRPr>
          </a:p>
          <a:p>
            <a:pPr>
              <a:lnSpc>
                <a:spcPct val="130000"/>
              </a:lnSpc>
              <a:buSzPct val="80000"/>
              <a:buFont typeface="Wingdings" panose="05000000000000000000" pitchFamily="2" charset="2"/>
              <a:buChar char="u"/>
            </a:pPr>
            <a:r>
              <a:rPr lang="zh-CN" altLang="en-US" sz="2400" dirty="0">
                <a:solidFill>
                  <a:srgbClr val="CC0000"/>
                </a:solidFill>
                <a:latin typeface="Arial" panose="020B0604020202020204" pitchFamily="34" charset="0"/>
                <a:ea typeface="宋体" panose="02010600030101010101" pitchFamily="2" charset="-122"/>
              </a:rPr>
              <a:t>“计算规则”</a:t>
            </a:r>
            <a:r>
              <a:rPr lang="zh-CN" altLang="en-US" sz="1800" dirty="0">
                <a:solidFill>
                  <a:schemeClr val="tx2"/>
                </a:solidFill>
                <a:latin typeface="Arial" panose="020B0604020202020204" pitchFamily="34" charset="0"/>
                <a:ea typeface="宋体" panose="02010600030101010101" pitchFamily="2" charset="-122"/>
              </a:rPr>
              <a:t>的表示：</a:t>
            </a:r>
            <a:r>
              <a:rPr lang="zh-CN" altLang="en-US" sz="2400" dirty="0">
                <a:solidFill>
                  <a:srgbClr val="FF0000"/>
                </a:solidFill>
                <a:latin typeface="Arial" panose="020B0604020202020204" pitchFamily="34" charset="0"/>
                <a:ea typeface="宋体" panose="02010600030101010101" pitchFamily="2" charset="-122"/>
              </a:rPr>
              <a:t>程序</a:t>
            </a:r>
            <a:endParaRPr lang="zh-CN" altLang="en-US" sz="2400" dirty="0">
              <a:solidFill>
                <a:srgbClr val="FF0000"/>
              </a:solidFill>
              <a:latin typeface="Arial" panose="020B0604020202020204" pitchFamily="34" charset="0"/>
              <a:ea typeface="宋体" panose="02010600030101010101" pitchFamily="2" charset="-122"/>
            </a:endParaRPr>
          </a:p>
          <a:p>
            <a:pPr>
              <a:lnSpc>
                <a:spcPct val="130000"/>
              </a:lnSpc>
              <a:buSzPct val="80000"/>
              <a:buFont typeface="Wingdings" panose="05000000000000000000" pitchFamily="2" charset="2"/>
              <a:buChar char="u"/>
            </a:pPr>
            <a:r>
              <a:rPr lang="zh-CN" altLang="en-US" sz="1800" dirty="0">
                <a:solidFill>
                  <a:schemeClr val="tx2"/>
                </a:solidFill>
                <a:latin typeface="Arial" panose="020B0604020202020204" pitchFamily="34" charset="0"/>
                <a:ea typeface="宋体" panose="02010600030101010101" pitchFamily="2" charset="-122"/>
              </a:rPr>
              <a:t>数据与计算规则的</a:t>
            </a:r>
            <a:r>
              <a:rPr lang="zh-CN" altLang="en-US" sz="2400" dirty="0">
                <a:solidFill>
                  <a:srgbClr val="CC0000"/>
                </a:solidFill>
                <a:latin typeface="Arial" panose="020B0604020202020204" pitchFamily="34" charset="0"/>
                <a:ea typeface="宋体" panose="02010600030101010101" pitchFamily="2" charset="-122"/>
              </a:rPr>
              <a:t>“自动存储”</a:t>
            </a:r>
            <a:endParaRPr lang="zh-CN" altLang="en-US" sz="2400" dirty="0">
              <a:solidFill>
                <a:srgbClr val="CC0000"/>
              </a:solidFill>
              <a:latin typeface="Arial" panose="020B0604020202020204" pitchFamily="34" charset="0"/>
              <a:ea typeface="宋体" panose="02010600030101010101" pitchFamily="2" charset="-122"/>
            </a:endParaRPr>
          </a:p>
          <a:p>
            <a:pPr>
              <a:lnSpc>
                <a:spcPct val="130000"/>
              </a:lnSpc>
              <a:buSzPct val="80000"/>
              <a:buFont typeface="Wingdings" panose="05000000000000000000" pitchFamily="2" charset="2"/>
              <a:buChar char="u"/>
            </a:pPr>
            <a:r>
              <a:rPr lang="zh-CN" altLang="en-US" sz="1800" dirty="0">
                <a:solidFill>
                  <a:schemeClr val="tx2"/>
                </a:solidFill>
                <a:latin typeface="Arial" panose="020B0604020202020204" pitchFamily="34" charset="0"/>
                <a:ea typeface="宋体" panose="02010600030101010101" pitchFamily="2" charset="-122"/>
              </a:rPr>
              <a:t>计算规则的</a:t>
            </a:r>
            <a:r>
              <a:rPr lang="zh-CN" altLang="en-US" sz="2400" dirty="0">
                <a:solidFill>
                  <a:srgbClr val="CC0000"/>
                </a:solidFill>
                <a:latin typeface="Arial" panose="020B0604020202020204" pitchFamily="34" charset="0"/>
                <a:ea typeface="宋体" panose="02010600030101010101" pitchFamily="2" charset="-122"/>
              </a:rPr>
              <a:t>“自动执行”</a:t>
            </a:r>
            <a:endParaRPr lang="zh-CN" altLang="en-US" sz="2400" dirty="0">
              <a:solidFill>
                <a:srgbClr val="CC0000"/>
              </a:solidFill>
              <a:latin typeface="Arial" panose="020B0604020202020204" pitchFamily="34" charset="0"/>
              <a:ea typeface="宋体" panose="02010600030101010101" pitchFamily="2" charset="-122"/>
            </a:endParaRPr>
          </a:p>
        </p:txBody>
      </p:sp>
      <p:sp>
        <p:nvSpPr>
          <p:cNvPr id="1480707" name="文本框 1480706"/>
          <p:cNvSpPr txBox="1"/>
          <p:nvPr/>
        </p:nvSpPr>
        <p:spPr>
          <a:xfrm>
            <a:off x="2625725" y="4360863"/>
            <a:ext cx="5942965" cy="706755"/>
          </a:xfrm>
          <a:prstGeom prst="rect">
            <a:avLst/>
          </a:prstGeom>
          <a:noFill/>
          <a:ln w="9525">
            <a:noFill/>
          </a:ln>
        </p:spPr>
        <p:txBody>
          <a:bodyPr wrap="none" anchor="t" anchorCtr="0">
            <a:spAutoFit/>
          </a:bodyPr>
          <a:p>
            <a:r>
              <a:rPr lang="en-US" altLang="zh-CN" sz="4000" i="1">
                <a:latin typeface="Arial" panose="020B0604020202020204" pitchFamily="34" charset="0"/>
                <a:ea typeface="宋体" panose="02010600030101010101" pitchFamily="2" charset="-122"/>
              </a:rPr>
              <a:t>a</a:t>
            </a:r>
            <a:r>
              <a:rPr lang="en-US" altLang="zh-CN" sz="4000" i="1" baseline="-25000">
                <a:latin typeface="Arial" panose="020B0604020202020204" pitchFamily="34" charset="0"/>
                <a:ea typeface="宋体" panose="02010600030101010101" pitchFamily="2" charset="-122"/>
              </a:rPr>
              <a:t>1</a:t>
            </a:r>
            <a:r>
              <a:rPr lang="en-US" altLang="zh-CN" sz="4000" i="1">
                <a:latin typeface="Arial" panose="020B0604020202020204" pitchFamily="34" charset="0"/>
                <a:ea typeface="宋体" panose="02010600030101010101" pitchFamily="2" charset="-122"/>
              </a:rPr>
              <a:t>x</a:t>
            </a:r>
            <a:r>
              <a:rPr lang="en-US" altLang="zh-CN" sz="4000" i="1" baseline="-25000">
                <a:latin typeface="Arial" panose="020B0604020202020204" pitchFamily="34" charset="0"/>
                <a:ea typeface="宋体" panose="02010600030101010101" pitchFamily="2" charset="-122"/>
              </a:rPr>
              <a:t>1</a:t>
            </a:r>
            <a:r>
              <a:rPr lang="en-US" altLang="zh-CN" sz="4000" i="1" baseline="30000">
                <a:latin typeface="Arial" panose="020B0604020202020204" pitchFamily="34" charset="0"/>
                <a:ea typeface="宋体" panose="02010600030101010101" pitchFamily="2" charset="-122"/>
              </a:rPr>
              <a:t>b</a:t>
            </a:r>
            <a:r>
              <a:rPr lang="en-US" altLang="zh-CN" sz="4000" i="1" baseline="8000">
                <a:latin typeface="Arial" panose="020B0604020202020204" pitchFamily="34" charset="0"/>
                <a:ea typeface="宋体" panose="02010600030101010101" pitchFamily="2" charset="-122"/>
              </a:rPr>
              <a:t>1</a:t>
            </a:r>
            <a:r>
              <a:rPr lang="en-US" altLang="zh-CN" sz="4000" i="1">
                <a:latin typeface="Arial" panose="020B0604020202020204" pitchFamily="34" charset="0"/>
                <a:ea typeface="宋体" panose="02010600030101010101" pitchFamily="2" charset="-122"/>
              </a:rPr>
              <a:t>+a</a:t>
            </a:r>
            <a:r>
              <a:rPr lang="en-US" altLang="zh-CN" sz="4000" i="1" baseline="-25000">
                <a:latin typeface="Arial" panose="020B0604020202020204" pitchFamily="34" charset="0"/>
                <a:ea typeface="宋体" panose="02010600030101010101" pitchFamily="2" charset="-122"/>
              </a:rPr>
              <a:t>2</a:t>
            </a:r>
            <a:r>
              <a:rPr lang="en-US" altLang="zh-CN" sz="4000" i="1">
                <a:latin typeface="Arial" panose="020B0604020202020204" pitchFamily="34" charset="0"/>
                <a:ea typeface="宋体" panose="02010600030101010101" pitchFamily="2" charset="-122"/>
              </a:rPr>
              <a:t>x</a:t>
            </a:r>
            <a:r>
              <a:rPr lang="en-US" altLang="zh-CN" sz="4000" i="1" baseline="-25000">
                <a:latin typeface="Arial" panose="020B0604020202020204" pitchFamily="34" charset="0"/>
                <a:ea typeface="宋体" panose="02010600030101010101" pitchFamily="2" charset="-122"/>
              </a:rPr>
              <a:t>2</a:t>
            </a:r>
            <a:r>
              <a:rPr lang="en-US" altLang="zh-CN" sz="4000" i="1" baseline="30000">
                <a:latin typeface="Arial" panose="020B0604020202020204" pitchFamily="34" charset="0"/>
                <a:ea typeface="宋体" panose="02010600030101010101" pitchFamily="2" charset="-122"/>
              </a:rPr>
              <a:t>b</a:t>
            </a:r>
            <a:r>
              <a:rPr lang="en-US" altLang="zh-CN" sz="4000" i="1" baseline="10000">
                <a:latin typeface="Arial" panose="020B0604020202020204" pitchFamily="34" charset="0"/>
                <a:ea typeface="宋体" panose="02010600030101010101" pitchFamily="2" charset="-122"/>
              </a:rPr>
              <a:t>2</a:t>
            </a:r>
            <a:r>
              <a:rPr lang="en-US" altLang="zh-CN" sz="4000" i="1">
                <a:latin typeface="Arial" panose="020B0604020202020204" pitchFamily="34" charset="0"/>
                <a:ea typeface="宋体" panose="02010600030101010101" pitchFamily="2" charset="-122"/>
              </a:rPr>
              <a:t>+…+</a:t>
            </a:r>
            <a:r>
              <a:rPr lang="en-US" altLang="zh-CN" sz="4000" i="1" err="1">
                <a:latin typeface="Arial" panose="020B0604020202020204" pitchFamily="34" charset="0"/>
                <a:ea typeface="宋体" panose="02010600030101010101" pitchFamily="2" charset="-122"/>
              </a:rPr>
              <a:t>a</a:t>
            </a:r>
            <a:r>
              <a:rPr lang="en-US" altLang="zh-CN" sz="4000" i="1" baseline="-25000" err="1">
                <a:latin typeface="Arial" panose="020B0604020202020204" pitchFamily="34" charset="0"/>
                <a:ea typeface="宋体" panose="02010600030101010101" pitchFamily="2" charset="-122"/>
              </a:rPr>
              <a:t>n</a:t>
            </a:r>
            <a:r>
              <a:rPr lang="en-US" altLang="zh-CN" sz="4000" i="1" err="1">
                <a:latin typeface="Arial" panose="020B0604020202020204" pitchFamily="34" charset="0"/>
                <a:ea typeface="宋体" panose="02010600030101010101" pitchFamily="2" charset="-122"/>
              </a:rPr>
              <a:t>x</a:t>
            </a:r>
            <a:r>
              <a:rPr lang="en-US" altLang="zh-CN" sz="4000" i="1" baseline="-25000" err="1">
                <a:latin typeface="Arial" panose="020B0604020202020204" pitchFamily="34" charset="0"/>
                <a:ea typeface="宋体" panose="02010600030101010101" pitchFamily="2" charset="-122"/>
              </a:rPr>
              <a:t>n</a:t>
            </a:r>
            <a:r>
              <a:rPr lang="en-US" altLang="zh-CN" sz="4000" i="1" baseline="30000" err="1">
                <a:latin typeface="Arial" panose="020B0604020202020204" pitchFamily="34" charset="0"/>
                <a:ea typeface="宋体" panose="02010600030101010101" pitchFamily="2" charset="-122"/>
              </a:rPr>
              <a:t>b</a:t>
            </a:r>
            <a:r>
              <a:rPr lang="en-US" altLang="zh-CN" sz="4000" i="1" baseline="10000" err="1">
                <a:latin typeface="Arial" panose="020B0604020202020204" pitchFamily="34" charset="0"/>
                <a:ea typeface="宋体" panose="02010600030101010101" pitchFamily="2" charset="-122"/>
              </a:rPr>
              <a:t>n</a:t>
            </a:r>
            <a:r>
              <a:rPr lang="en-US" altLang="zh-CN" sz="4000" i="1">
                <a:latin typeface="Arial" panose="020B0604020202020204" pitchFamily="34" charset="0"/>
                <a:ea typeface="宋体" panose="02010600030101010101" pitchFamily="2" charset="-122"/>
              </a:rPr>
              <a:t>=c</a:t>
            </a:r>
            <a:endParaRPr lang="en-US" altLang="zh-CN" sz="4000" i="1">
              <a:latin typeface="Arial" panose="020B0604020202020204" pitchFamily="34" charset="0"/>
              <a:ea typeface="宋体" panose="02010600030101010101" pitchFamily="2" charset="-122"/>
            </a:endParaRPr>
          </a:p>
        </p:txBody>
      </p:sp>
      <p:sp>
        <p:nvSpPr>
          <p:cNvPr id="1480708" name="Text Box 16"/>
          <p:cNvSpPr txBox="1"/>
          <p:nvPr/>
        </p:nvSpPr>
        <p:spPr>
          <a:xfrm>
            <a:off x="1687513" y="0"/>
            <a:ext cx="3681730"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计算与自动计算</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(3)</a:t>
            </a:r>
            <a:r>
              <a:rPr lang="zh-CN" altLang="en-US" sz="2000" dirty="0">
                <a:solidFill>
                  <a:srgbClr val="FF0000"/>
                </a:solidFill>
                <a:latin typeface="Arial" panose="020B0604020202020204" pitchFamily="34" charset="0"/>
                <a:ea typeface="华文中宋" panose="02010600040101010101" pitchFamily="2" charset="-122"/>
              </a:rPr>
              <a:t>自动计算需要解决什么问题</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2754" name="文本框 1482753"/>
          <p:cNvSpPr txBox="1"/>
          <p:nvPr/>
        </p:nvSpPr>
        <p:spPr>
          <a:xfrm>
            <a:off x="1676400" y="900113"/>
            <a:ext cx="3705225"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算盘能被认为是计算机吗?</a:t>
            </a:r>
            <a:endParaRPr lang="zh-CN" altLang="zh-CN" sz="2400" b="0" dirty="0">
              <a:latin typeface="Arial" panose="020B0604020202020204" pitchFamily="34" charset="0"/>
              <a:ea typeface="华文中宋" panose="02010600040101010101" pitchFamily="2" charset="-122"/>
            </a:endParaRPr>
          </a:p>
        </p:txBody>
      </p:sp>
      <p:pic>
        <p:nvPicPr>
          <p:cNvPr id="1482755" name="图片 1482754" descr="W020070212335618391849"/>
          <p:cNvPicPr>
            <a:picLocks noChangeAspect="1"/>
          </p:cNvPicPr>
          <p:nvPr/>
        </p:nvPicPr>
        <p:blipFill>
          <a:blip r:embed="rId1">
            <a:clrChange>
              <a:clrFrom>
                <a:srgbClr val="F7F9F8"/>
              </a:clrFrom>
              <a:clrTo>
                <a:srgbClr val="F7F9F8">
                  <a:alpha val="0"/>
                </a:srgbClr>
              </a:clrTo>
            </a:clrChange>
          </a:blip>
          <a:stretch>
            <a:fillRect/>
          </a:stretch>
        </p:blipFill>
        <p:spPr>
          <a:xfrm>
            <a:off x="7535863" y="1484313"/>
            <a:ext cx="2386012" cy="1408112"/>
          </a:xfrm>
          <a:prstGeom prst="rect">
            <a:avLst/>
          </a:prstGeom>
          <a:noFill/>
          <a:ln w="9525">
            <a:noFill/>
          </a:ln>
        </p:spPr>
      </p:pic>
      <p:grpSp>
        <p:nvGrpSpPr>
          <p:cNvPr id="1482756" name="组合 1482755"/>
          <p:cNvGrpSpPr/>
          <p:nvPr/>
        </p:nvGrpSpPr>
        <p:grpSpPr>
          <a:xfrm>
            <a:off x="2154238" y="3824288"/>
            <a:ext cx="4608512" cy="2804191"/>
            <a:chOff x="249" y="2659"/>
            <a:chExt cx="2608" cy="1460"/>
          </a:xfrm>
        </p:grpSpPr>
        <p:pic>
          <p:nvPicPr>
            <p:cNvPr id="1482757" name="图片 1482756" descr="W020070212335618745559"/>
            <p:cNvPicPr>
              <a:picLocks noChangeAspect="1"/>
            </p:cNvPicPr>
            <p:nvPr/>
          </p:nvPicPr>
          <p:blipFill>
            <a:blip r:embed="rId2"/>
            <a:stretch>
              <a:fillRect/>
            </a:stretch>
          </p:blipFill>
          <p:spPr>
            <a:xfrm>
              <a:off x="249" y="2659"/>
              <a:ext cx="2608" cy="1402"/>
            </a:xfrm>
            <a:prstGeom prst="rect">
              <a:avLst/>
            </a:prstGeom>
            <a:noFill/>
            <a:ln w="9525">
              <a:noFill/>
            </a:ln>
          </p:spPr>
        </p:pic>
        <p:sp>
          <p:nvSpPr>
            <p:cNvPr id="1482758" name="矩形 1482757"/>
            <p:cNvSpPr/>
            <p:nvPr/>
          </p:nvSpPr>
          <p:spPr>
            <a:xfrm>
              <a:off x="703" y="3847"/>
              <a:ext cx="1009" cy="272"/>
            </a:xfrm>
            <a:prstGeom prst="rect">
              <a:avLst/>
            </a:prstGeom>
            <a:noFill/>
            <a:ln w="9525">
              <a:noFill/>
            </a:ln>
          </p:spPr>
          <p:txBody>
            <a:bodyPr wrap="none" anchor="t" anchorCtr="0">
              <a:spAutoFit/>
            </a:bodyPr>
            <a:p>
              <a:r>
                <a:rPr lang="zh-CN" altLang="en-US" sz="2800" dirty="0">
                  <a:solidFill>
                    <a:srgbClr val="FF5050"/>
                  </a:solidFill>
                  <a:latin typeface="宋体" panose="02010600030101010101" pitchFamily="2" charset="-122"/>
                  <a:ea typeface="宋体" panose="02010600030101010101" pitchFamily="2" charset="-122"/>
                </a:rPr>
                <a:t>九层算盘 </a:t>
              </a:r>
              <a:endParaRPr lang="zh-CN" altLang="en-US" sz="2800" dirty="0">
                <a:solidFill>
                  <a:srgbClr val="FF5050"/>
                </a:solidFill>
                <a:latin typeface="宋体" panose="02010600030101010101" pitchFamily="2" charset="-122"/>
                <a:ea typeface="宋体" panose="02010600030101010101" pitchFamily="2" charset="-122"/>
              </a:endParaRPr>
            </a:p>
          </p:txBody>
        </p:sp>
      </p:grpSp>
      <p:sp>
        <p:nvSpPr>
          <p:cNvPr id="1482759" name="文本框 1482758"/>
          <p:cNvSpPr txBox="1"/>
          <p:nvPr/>
        </p:nvSpPr>
        <p:spPr>
          <a:xfrm>
            <a:off x="7354888" y="2576513"/>
            <a:ext cx="2592387" cy="3815080"/>
          </a:xfrm>
          <a:prstGeom prst="rect">
            <a:avLst/>
          </a:prstGeom>
          <a:solidFill>
            <a:srgbClr val="CCFF33">
              <a:alpha val="39999"/>
            </a:srgbClr>
          </a:solidFill>
          <a:ln w="76200" cap="flat" cmpd="sng">
            <a:solidFill>
              <a:srgbClr val="FF0000"/>
            </a:solidFill>
            <a:prstDash val="solid"/>
            <a:miter/>
            <a:headEnd type="none" w="med" len="med"/>
            <a:tailEnd type="none" w="med" len="med"/>
          </a:ln>
        </p:spPr>
        <p:txBody>
          <a:bodyPr>
            <a:spAutoFit/>
          </a:bodyPr>
          <a:p>
            <a:pPr>
              <a:lnSpc>
                <a:spcPct val="110000"/>
              </a:lnSpc>
            </a:pPr>
            <a:r>
              <a:rPr lang="zh-CN" altLang="en-US" sz="1000" dirty="0">
                <a:solidFill>
                  <a:srgbClr val="CC0066"/>
                </a:solidFill>
                <a:latin typeface="宋体" panose="02010600030101010101" pitchFamily="2" charset="-122"/>
                <a:ea typeface="宋体" panose="02010600030101010101" pitchFamily="2" charset="-122"/>
              </a:rPr>
              <a:t>           </a:t>
            </a:r>
            <a:r>
              <a:rPr lang="zh-CN" altLang="en-US" sz="1000" dirty="0">
                <a:solidFill>
                  <a:srgbClr val="0066FF"/>
                </a:solidFill>
                <a:latin typeface="宋体" panose="02010600030101010101" pitchFamily="2" charset="-122"/>
                <a:ea typeface="宋体" panose="02010600030101010101" pitchFamily="2" charset="-122"/>
              </a:rPr>
              <a:t>一、加法</a:t>
            </a:r>
            <a:r>
              <a:rPr lang="zh-CN" altLang="en-US" sz="1000" dirty="0">
                <a:solidFill>
                  <a:srgbClr val="0066FF"/>
                </a:solidFill>
                <a:latin typeface="宋体" panose="02010600030101010101" pitchFamily="2" charset="-122"/>
                <a:ea typeface="宋体" panose="02010600030101010101" pitchFamily="2" charset="-122"/>
              </a:rPr>
              <a:t>口诀</a:t>
            </a:r>
            <a:br>
              <a:rPr lang="zh-CN" altLang="en-US" sz="1000" b="0" dirty="0">
                <a:solidFill>
                  <a:srgbClr val="0066FF"/>
                </a:solidFill>
                <a:latin typeface="宋体" panose="02010600030101010101" pitchFamily="2" charset="-122"/>
                <a:ea typeface="宋体" panose="02010600030101010101" pitchFamily="2" charset="-122"/>
              </a:rPr>
            </a:br>
            <a:r>
              <a:rPr lang="zh-CN" altLang="en-US" sz="1000" dirty="0">
                <a:solidFill>
                  <a:srgbClr val="0066FF"/>
                </a:solidFill>
                <a:latin typeface="宋体" panose="02010600030101010101" pitchFamily="2" charset="-122"/>
                <a:ea typeface="宋体" panose="02010600030101010101" pitchFamily="2" charset="-122"/>
              </a:rPr>
              <a:t>    直加    满五加    进十加</a:t>
            </a:r>
            <a:br>
              <a:rPr lang="zh-CN" altLang="en-US" sz="1000" dirty="0">
                <a:solidFill>
                  <a:srgbClr val="0066FF"/>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一</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一上一 一下五去四 一去九进一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二</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二上二 二下五去三 二去八进一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三</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三上三 三下五去二 三去七进一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四</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四上四 四下五去一 四去六进一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五</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五上五 五去五进一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六</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六上六 六去四进一 六上一去五进一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七</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七上七 七去三进一 七上二去五进一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八</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八上八 八去二进一 八上三去五进一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九</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九上九 九去一进一 九上四去五进一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           </a:t>
            </a:r>
            <a:r>
              <a:rPr lang="zh-CN" altLang="en-US" sz="1000" dirty="0">
                <a:solidFill>
                  <a:srgbClr val="0066FF"/>
                </a:solidFill>
                <a:latin typeface="宋体" panose="02010600030101010101" pitchFamily="2" charset="-122"/>
                <a:ea typeface="宋体" panose="02010600030101010101" pitchFamily="2" charset="-122"/>
              </a:rPr>
              <a:t>二、减法</a:t>
            </a:r>
            <a:r>
              <a:rPr lang="zh-CN" altLang="en-US" sz="1000" dirty="0">
                <a:solidFill>
                  <a:srgbClr val="0066FF"/>
                </a:solidFill>
                <a:latin typeface="宋体" panose="02010600030101010101" pitchFamily="2" charset="-122"/>
                <a:ea typeface="宋体" panose="02010600030101010101" pitchFamily="2" charset="-122"/>
              </a:rPr>
              <a:t>口诀</a:t>
            </a:r>
            <a:br>
              <a:rPr lang="zh-CN" altLang="en-US" sz="1000" dirty="0">
                <a:solidFill>
                  <a:srgbClr val="0066FF"/>
                </a:solidFill>
                <a:latin typeface="宋体" panose="02010600030101010101" pitchFamily="2" charset="-122"/>
                <a:ea typeface="宋体" panose="02010600030101010101" pitchFamily="2" charset="-122"/>
              </a:rPr>
            </a:br>
            <a:r>
              <a:rPr lang="zh-CN" altLang="en-US" sz="1000" dirty="0">
                <a:solidFill>
                  <a:srgbClr val="0066FF"/>
                </a:solidFill>
                <a:latin typeface="宋体" panose="02010600030101010101" pitchFamily="2" charset="-122"/>
                <a:ea typeface="宋体" panose="02010600030101010101" pitchFamily="2" charset="-122"/>
              </a:rPr>
              <a:t>    直减    破五减    退位减</a:t>
            </a:r>
            <a:br>
              <a:rPr lang="zh-CN" altLang="en-US" sz="1000" dirty="0">
                <a:solidFill>
                  <a:srgbClr val="0066FF"/>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一 一下一 一上四去五 一退一还九</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二 二下二 二上三去五 二退一还八</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三 三下三 三上二去五 三退一还七</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四 四下四 四上一去五 四退一还六</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五 五下五 五退一还五</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六 六下六 六退一还四 六退一还五去一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七 七下七 七退一还三 七退一还五去二</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八 八下八 八退一还二 八退一还五去三</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九 九下九 九退一还一 九退一还五去四</a:t>
            </a:r>
            <a:endParaRPr lang="zh-CN" altLang="en-US" sz="1000" b="0" dirty="0">
              <a:solidFill>
                <a:srgbClr val="CC0066"/>
              </a:solidFill>
              <a:latin typeface="宋体" panose="02010600030101010101" pitchFamily="2" charset="-122"/>
              <a:ea typeface="宋体" panose="02010600030101010101" pitchFamily="2" charset="-122"/>
            </a:endParaRPr>
          </a:p>
        </p:txBody>
      </p:sp>
      <p:grpSp>
        <p:nvGrpSpPr>
          <p:cNvPr id="1482760" name="组合 1482759"/>
          <p:cNvGrpSpPr/>
          <p:nvPr/>
        </p:nvGrpSpPr>
        <p:grpSpPr>
          <a:xfrm>
            <a:off x="3216275" y="1916113"/>
            <a:ext cx="3671888" cy="2663825"/>
            <a:chOff x="1655" y="2115"/>
            <a:chExt cx="1800" cy="1218"/>
          </a:xfrm>
        </p:grpSpPr>
        <p:pic>
          <p:nvPicPr>
            <p:cNvPr id="1482761" name="图片 1482760" descr="W020070212335618611879"/>
            <p:cNvPicPr>
              <a:picLocks noChangeAspect="1"/>
            </p:cNvPicPr>
            <p:nvPr/>
          </p:nvPicPr>
          <p:blipFill>
            <a:blip r:embed="rId3"/>
            <a:stretch>
              <a:fillRect/>
            </a:stretch>
          </p:blipFill>
          <p:spPr>
            <a:xfrm>
              <a:off x="1655" y="2115"/>
              <a:ext cx="1800" cy="1218"/>
            </a:xfrm>
            <a:prstGeom prst="rect">
              <a:avLst/>
            </a:prstGeom>
            <a:noFill/>
            <a:ln w="9525">
              <a:noFill/>
            </a:ln>
          </p:spPr>
        </p:pic>
        <p:sp>
          <p:nvSpPr>
            <p:cNvPr id="1482762" name="矩形 1482761"/>
            <p:cNvSpPr/>
            <p:nvPr/>
          </p:nvSpPr>
          <p:spPr>
            <a:xfrm>
              <a:off x="2109" y="2995"/>
              <a:ext cx="961" cy="239"/>
            </a:xfrm>
            <a:prstGeom prst="rect">
              <a:avLst/>
            </a:prstGeom>
            <a:noFill/>
            <a:ln w="9525">
              <a:noFill/>
            </a:ln>
          </p:spPr>
          <p:txBody>
            <a:bodyPr wrap="none" anchor="t" anchorCtr="0">
              <a:spAutoFit/>
            </a:bodyPr>
            <a:p>
              <a:r>
                <a:rPr lang="en-US" altLang="zh-CN" sz="2800">
                  <a:solidFill>
                    <a:srgbClr val="FF5050"/>
                  </a:solidFill>
                  <a:latin typeface="宋体" panose="02010600030101010101" pitchFamily="2" charset="-122"/>
                  <a:ea typeface="宋体" panose="02010600030101010101" pitchFamily="2" charset="-122"/>
                </a:rPr>
                <a:t>  </a:t>
              </a:r>
              <a:r>
                <a:rPr lang="zh-CN" altLang="en-US" sz="2800" dirty="0">
                  <a:solidFill>
                    <a:srgbClr val="FF5050"/>
                  </a:solidFill>
                  <a:latin typeface="宋体" panose="02010600030101010101" pitchFamily="2" charset="-122"/>
                  <a:ea typeface="宋体" panose="02010600030101010101" pitchFamily="2" charset="-122"/>
                </a:rPr>
                <a:t>珠算珍品</a:t>
              </a:r>
              <a:endParaRPr lang="en-US" altLang="zh-CN" sz="2800">
                <a:solidFill>
                  <a:srgbClr val="FF5050"/>
                </a:solidFill>
                <a:latin typeface="宋体" panose="02010600030101010101" pitchFamily="2" charset="-122"/>
                <a:ea typeface="宋体" panose="02010600030101010101" pitchFamily="2" charset="-122"/>
              </a:endParaRPr>
            </a:p>
          </p:txBody>
        </p:sp>
      </p:grpSp>
      <p:sp>
        <p:nvSpPr>
          <p:cNvPr id="1482763" name="Text Box 16"/>
          <p:cNvSpPr txBox="1"/>
          <p:nvPr/>
        </p:nvSpPr>
        <p:spPr>
          <a:xfrm>
            <a:off x="1687513" y="0"/>
            <a:ext cx="2552700"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计算与自动计算</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(4) </a:t>
            </a:r>
            <a:r>
              <a:rPr lang="zh-CN" altLang="en-US" sz="2000" dirty="0">
                <a:solidFill>
                  <a:srgbClr val="FF0000"/>
                </a:solidFill>
                <a:latin typeface="Arial" panose="020B0604020202020204" pitchFamily="34" charset="0"/>
                <a:ea typeface="华文中宋" panose="02010600040101010101" pitchFamily="2" charset="-122"/>
              </a:rPr>
              <a:t>机械计算的探索</a:t>
            </a:r>
            <a:r>
              <a:rPr lang="en-US" altLang="zh-CN" sz="2000">
                <a:solidFill>
                  <a:srgbClr val="FF0000"/>
                </a:solidFill>
                <a:latin typeface="Arial" panose="020B0604020202020204" pitchFamily="34" charset="0"/>
                <a:ea typeface="华文中宋" panose="02010600040101010101" pitchFamily="2" charset="-122"/>
              </a:rPr>
              <a:t>?</a:t>
            </a:r>
            <a:r>
              <a:rPr lang="en-US" altLang="zh-CN" sz="2000">
                <a:solidFill>
                  <a:schemeClr val="bg1"/>
                </a:solidFill>
                <a:latin typeface="Arial" panose="020B0604020202020204" pitchFamily="34" charset="0"/>
                <a:ea typeface="华文中宋" panose="02010600040101010101" pitchFamily="2" charset="-122"/>
              </a:rPr>
              <a:t> </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02" name="文本框 1484801"/>
          <p:cNvSpPr txBox="1"/>
          <p:nvPr/>
        </p:nvSpPr>
        <p:spPr>
          <a:xfrm>
            <a:off x="1510030" y="763905"/>
            <a:ext cx="5974080" cy="460375"/>
          </a:xfrm>
          <a:prstGeom prst="rect">
            <a:avLst/>
          </a:prstGeom>
          <a:noFill/>
          <a:ln w="9525">
            <a:noFill/>
          </a:ln>
        </p:spPr>
        <p:txBody>
          <a:bodyPr wrap="none" anchor="t" anchorCtr="0">
            <a:spAutoFit/>
          </a:bodyPr>
          <a:p>
            <a:r>
              <a:rPr lang="zh-CN" altLang="en-US" sz="2400" b="0" dirty="0">
                <a:latin typeface="Arial" panose="020B0604020202020204" pitchFamily="34" charset="0"/>
                <a:ea typeface="华文中宋" panose="02010600040101010101" pitchFamily="2" charset="-122"/>
              </a:rPr>
              <a:t>帕斯卡与帕斯卡机</a:t>
            </a:r>
            <a:r>
              <a:rPr lang="en-US" altLang="zh-CN" sz="2400" b="0">
                <a:latin typeface="Arial" panose="020B0604020202020204" pitchFamily="34" charset="0"/>
                <a:ea typeface="华文中宋" panose="02010600040101010101" pitchFamily="2" charset="-122"/>
              </a:rPr>
              <a:t>----(</a:t>
            </a:r>
            <a:r>
              <a:rPr lang="zh-CN" altLang="en-US" sz="2400" b="0" dirty="0">
                <a:latin typeface="Arial" panose="020B0604020202020204" pitchFamily="34" charset="0"/>
                <a:ea typeface="华文中宋" panose="02010600040101010101" pitchFamily="2" charset="-122"/>
              </a:rPr>
              <a:t>准</a:t>
            </a:r>
            <a:r>
              <a:rPr lang="en-US" altLang="zh-CN" sz="2400" b="0">
                <a:latin typeface="Arial" panose="020B0604020202020204" pitchFamily="34" charset="0"/>
                <a:ea typeface="华文中宋" panose="02010600040101010101" pitchFamily="2" charset="-122"/>
              </a:rPr>
              <a:t>)</a:t>
            </a:r>
            <a:r>
              <a:rPr lang="zh-CN" altLang="en-US" sz="2400" b="0" dirty="0">
                <a:latin typeface="Arial" panose="020B0604020202020204" pitchFamily="34" charset="0"/>
                <a:ea typeface="华文中宋" panose="02010600040101010101" pitchFamily="2" charset="-122"/>
              </a:rPr>
              <a:t>第一台机械计算机</a:t>
            </a:r>
            <a:endParaRPr lang="en-US" altLang="zh-CN" sz="2400" b="0">
              <a:latin typeface="Arial" panose="020B0604020202020204" pitchFamily="34" charset="0"/>
              <a:ea typeface="华文中宋" panose="02010600040101010101" pitchFamily="2" charset="-122"/>
            </a:endParaRPr>
          </a:p>
        </p:txBody>
      </p:sp>
      <p:sp>
        <p:nvSpPr>
          <p:cNvPr id="1484803" name="文本框 1484802"/>
          <p:cNvSpPr txBox="1"/>
          <p:nvPr/>
        </p:nvSpPr>
        <p:spPr>
          <a:xfrm>
            <a:off x="1676400" y="1516063"/>
            <a:ext cx="6454775" cy="930275"/>
          </a:xfrm>
          <a:prstGeom prst="rect">
            <a:avLst/>
          </a:prstGeom>
          <a:noFill/>
          <a:ln w="9525">
            <a:noFill/>
          </a:ln>
        </p:spPr>
        <p:txBody>
          <a:bodyPr>
            <a:spAutoFit/>
          </a:bodyPr>
          <a:p>
            <a:pPr>
              <a:lnSpc>
                <a:spcPct val="13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 </a:t>
            </a:r>
            <a:r>
              <a:rPr lang="en-US" altLang="zh-CN" sz="2400" err="1">
                <a:latin typeface="Arial" panose="020B0604020202020204" pitchFamily="34" charset="0"/>
                <a:ea typeface="宋体" panose="02010600030101010101" pitchFamily="2" charset="-122"/>
              </a:rPr>
              <a:t>Blaise</a:t>
            </a:r>
            <a:r>
              <a:rPr lang="en-US" altLang="zh-CN" sz="2400">
                <a:latin typeface="Arial" panose="020B0604020202020204" pitchFamily="34" charset="0"/>
                <a:ea typeface="宋体" panose="02010600030101010101" pitchFamily="2" charset="-122"/>
              </a:rPr>
              <a:t> Pascal</a:t>
            </a:r>
            <a:r>
              <a:rPr lang="en-US" altLang="zh-CN" b="0">
                <a:latin typeface="Arial" panose="020B0604020202020204" pitchFamily="34" charset="0"/>
                <a:ea typeface="宋体" panose="02010600030101010101" pitchFamily="2" charset="-122"/>
              </a:rPr>
              <a:t> (1623</a:t>
            </a:r>
            <a:r>
              <a:rPr lang="zh-CN" altLang="en-US" b="0" dirty="0">
                <a:latin typeface="Arial" panose="020B0604020202020204" pitchFamily="34" charset="0"/>
                <a:ea typeface="宋体" panose="02010600030101010101" pitchFamily="2" charset="-122"/>
              </a:rPr>
              <a:t>～</a:t>
            </a:r>
            <a:r>
              <a:rPr lang="en-US" altLang="zh-CN" b="0">
                <a:latin typeface="Arial" panose="020B0604020202020204" pitchFamily="34" charset="0"/>
                <a:ea typeface="宋体" panose="02010600030101010101" pitchFamily="2" charset="-122"/>
              </a:rPr>
              <a:t>1662) </a:t>
            </a:r>
            <a:endParaRPr lang="zh-CN" altLang="en-US" b="0" dirty="0">
              <a:latin typeface="Arial" panose="020B0604020202020204" pitchFamily="34" charset="0"/>
              <a:ea typeface="宋体" panose="02010600030101010101" pitchFamily="2" charset="-122"/>
            </a:endParaRPr>
          </a:p>
          <a:p>
            <a:pPr>
              <a:lnSpc>
                <a:spcPct val="13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1642</a:t>
            </a:r>
            <a:r>
              <a:rPr lang="zh-CN" altLang="en-US" b="0" dirty="0">
                <a:latin typeface="Arial" panose="020B0604020202020204" pitchFamily="34" charset="0"/>
                <a:ea typeface="宋体" panose="02010600030101010101" pitchFamily="2" charset="-122"/>
              </a:rPr>
              <a:t>年研制成功一种齿轮式计算机器</a:t>
            </a:r>
            <a:endParaRPr lang="en-US" altLang="zh-CN" b="0">
              <a:latin typeface="Arial" panose="020B0604020202020204" pitchFamily="34" charset="0"/>
              <a:ea typeface="宋体" panose="02010600030101010101" pitchFamily="2" charset="-122"/>
            </a:endParaRPr>
          </a:p>
        </p:txBody>
      </p:sp>
      <p:pic>
        <p:nvPicPr>
          <p:cNvPr id="1484804" name="图片 1484803" descr="98_3_d50d4518ce238b2"/>
          <p:cNvPicPr>
            <a:picLocks noChangeAspect="1"/>
          </p:cNvPicPr>
          <p:nvPr/>
        </p:nvPicPr>
        <p:blipFill>
          <a:blip r:embed="rId1"/>
          <a:stretch>
            <a:fillRect/>
          </a:stretch>
        </p:blipFill>
        <p:spPr>
          <a:xfrm>
            <a:off x="8066088" y="947738"/>
            <a:ext cx="2322512" cy="3441700"/>
          </a:xfrm>
          <a:prstGeom prst="rect">
            <a:avLst/>
          </a:prstGeom>
          <a:noFill/>
          <a:ln w="9525">
            <a:noFill/>
          </a:ln>
        </p:spPr>
      </p:pic>
      <p:pic>
        <p:nvPicPr>
          <p:cNvPr id="1484805" name="Picture 4" descr="PascalineRear"/>
          <p:cNvPicPr>
            <a:picLocks noChangeAspect="1"/>
          </p:cNvPicPr>
          <p:nvPr/>
        </p:nvPicPr>
        <p:blipFill>
          <a:blip r:embed="rId2"/>
          <a:stretch>
            <a:fillRect/>
          </a:stretch>
        </p:blipFill>
        <p:spPr>
          <a:xfrm>
            <a:off x="6356350" y="4405313"/>
            <a:ext cx="4032250" cy="2136775"/>
          </a:xfrm>
          <a:prstGeom prst="rect">
            <a:avLst/>
          </a:prstGeom>
          <a:noFill/>
          <a:ln w="9525">
            <a:noFill/>
          </a:ln>
        </p:spPr>
      </p:pic>
      <p:pic>
        <p:nvPicPr>
          <p:cNvPr id="1484806" name="图片 1484805"/>
          <p:cNvPicPr>
            <a:picLocks noChangeAspect="1"/>
          </p:cNvPicPr>
          <p:nvPr/>
        </p:nvPicPr>
        <p:blipFill>
          <a:blip r:embed="rId3"/>
          <a:stretch>
            <a:fillRect/>
          </a:stretch>
        </p:blipFill>
        <p:spPr>
          <a:xfrm>
            <a:off x="1827213" y="4405313"/>
            <a:ext cx="4767262" cy="2130425"/>
          </a:xfrm>
          <a:prstGeom prst="rect">
            <a:avLst/>
          </a:prstGeom>
          <a:noFill/>
          <a:ln w="9525">
            <a:noFill/>
          </a:ln>
        </p:spPr>
      </p:pic>
      <p:sp>
        <p:nvSpPr>
          <p:cNvPr id="1484807" name="矩形 1484806"/>
          <p:cNvSpPr/>
          <p:nvPr/>
        </p:nvSpPr>
        <p:spPr>
          <a:xfrm>
            <a:off x="1782763" y="2613025"/>
            <a:ext cx="6116637" cy="891540"/>
          </a:xfrm>
          <a:prstGeom prst="rect">
            <a:avLst/>
          </a:prstGeom>
          <a:solidFill>
            <a:schemeClr val="tx1"/>
          </a:solidFill>
          <a:ln w="9525">
            <a:noFill/>
          </a:ln>
        </p:spPr>
        <p:txBody>
          <a:bodyPr>
            <a:spAutoFit/>
          </a:bodyPr>
          <a:p>
            <a:pPr>
              <a:lnSpc>
                <a:spcPct val="130000"/>
              </a:lnSpc>
              <a:buClr>
                <a:srgbClr val="0066FF"/>
              </a:buClr>
              <a:buFont typeface="Wingdings" panose="05000000000000000000" pitchFamily="2" charset="2"/>
            </a:pPr>
            <a:r>
              <a:rPr lang="zh-CN" altLang="en-US" sz="1800" b="0" dirty="0">
                <a:solidFill>
                  <a:srgbClr val="FFFFEF"/>
                </a:solidFill>
                <a:latin typeface="Arial" panose="020B0604020202020204" pitchFamily="34" charset="0"/>
                <a:ea typeface="宋体" panose="02010600030101010101" pitchFamily="2" charset="-122"/>
              </a:rPr>
              <a:t> </a:t>
            </a:r>
            <a:r>
              <a:rPr lang="zh-CN" altLang="en-US" sz="1800" dirty="0">
                <a:solidFill>
                  <a:srgbClr val="FFFFEF"/>
                </a:solidFill>
                <a:latin typeface="Arial" panose="020B0604020202020204" pitchFamily="34" charset="0"/>
                <a:ea typeface="宋体" panose="02010600030101010101" pitchFamily="2" charset="-122"/>
              </a:rPr>
              <a:t>帕斯卡机的意义</a:t>
            </a:r>
            <a:r>
              <a:rPr lang="zh-CN" altLang="en-US" sz="1800" b="0" dirty="0">
                <a:solidFill>
                  <a:srgbClr val="FFFFEF"/>
                </a:solidFill>
                <a:latin typeface="Arial" panose="020B0604020202020204" pitchFamily="34" charset="0"/>
                <a:ea typeface="宋体" panose="02010600030101010101" pitchFamily="2" charset="-122"/>
              </a:rPr>
              <a:t>：</a:t>
            </a:r>
            <a:r>
              <a:rPr lang="zh-CN" altLang="zh-CN" b="0" dirty="0">
                <a:solidFill>
                  <a:srgbClr val="FFFFEF"/>
                </a:solidFill>
                <a:latin typeface="Arial" panose="020B0604020202020204" pitchFamily="34" charset="0"/>
                <a:ea typeface="宋体" panose="02010600030101010101" pitchFamily="2" charset="-122"/>
              </a:rPr>
              <a:t>它告诉人们</a:t>
            </a:r>
            <a:r>
              <a:rPr lang="zh-CN" altLang="zh-CN" sz="2000" dirty="0">
                <a:solidFill>
                  <a:srgbClr val="FFFFEF"/>
                </a:solidFill>
                <a:latin typeface="Arial" panose="020B0604020202020204" pitchFamily="34" charset="0"/>
                <a:ea typeface="宋体" panose="02010600030101010101" pitchFamily="2" charset="-122"/>
              </a:rPr>
              <a:t>“用</a:t>
            </a:r>
            <a:r>
              <a:rPr lang="zh-CN" altLang="zh-CN" sz="2000" u="sng" dirty="0">
                <a:solidFill>
                  <a:srgbClr val="FFFFEF"/>
                </a:solidFill>
                <a:latin typeface="Arial" panose="020B0604020202020204" pitchFamily="34" charset="0"/>
                <a:ea typeface="宋体" panose="02010600030101010101" pitchFamily="2" charset="-122"/>
              </a:rPr>
              <a:t>纯机械装置</a:t>
            </a:r>
            <a:r>
              <a:rPr lang="zh-CN" altLang="zh-CN" sz="2000" dirty="0">
                <a:solidFill>
                  <a:srgbClr val="FFFFEF"/>
                </a:solidFill>
                <a:latin typeface="Arial" panose="020B0604020202020204" pitchFamily="34" charset="0"/>
                <a:ea typeface="宋体" panose="02010600030101010101" pitchFamily="2" charset="-122"/>
              </a:rPr>
              <a:t>可代替人的思维和记忆”</a:t>
            </a:r>
            <a:r>
              <a:rPr lang="zh-CN" altLang="zh-CN" b="0" dirty="0">
                <a:solidFill>
                  <a:srgbClr val="FFFFEF"/>
                </a:solidFill>
                <a:latin typeface="Arial" panose="020B0604020202020204" pitchFamily="34" charset="0"/>
                <a:ea typeface="宋体" panose="02010600030101010101" pitchFamily="2" charset="-122"/>
              </a:rPr>
              <a:t>。</a:t>
            </a:r>
            <a:r>
              <a:rPr lang="zh-CN" altLang="en-US" b="0" dirty="0">
                <a:solidFill>
                  <a:srgbClr val="FFFFEF"/>
                </a:solidFill>
                <a:latin typeface="Arial" panose="020B0604020202020204" pitchFamily="34" charset="0"/>
                <a:ea typeface="宋体" panose="02010600030101010101" pitchFamily="2" charset="-122"/>
              </a:rPr>
              <a:t>开辟了</a:t>
            </a:r>
            <a:r>
              <a:rPr lang="zh-CN" altLang="en-US" sz="2000" u="sng" dirty="0">
                <a:solidFill>
                  <a:srgbClr val="FFFFEF"/>
                </a:solidFill>
                <a:latin typeface="Arial" panose="020B0604020202020204" pitchFamily="34" charset="0"/>
                <a:ea typeface="宋体" panose="02010600030101010101" pitchFamily="2" charset="-122"/>
              </a:rPr>
              <a:t>自动计算</a:t>
            </a:r>
            <a:r>
              <a:rPr lang="zh-CN" altLang="en-US" b="0" dirty="0">
                <a:solidFill>
                  <a:srgbClr val="FFFFEF"/>
                </a:solidFill>
                <a:latin typeface="Arial" panose="020B0604020202020204" pitchFamily="34" charset="0"/>
                <a:ea typeface="宋体" panose="02010600030101010101" pitchFamily="2" charset="-122"/>
              </a:rPr>
              <a:t>的道路。</a:t>
            </a:r>
            <a:endParaRPr lang="en-US" altLang="zh-CN" b="0">
              <a:solidFill>
                <a:srgbClr val="FFFFEF"/>
              </a:solidFill>
              <a:latin typeface="Arial" panose="020B0604020202020204" pitchFamily="34" charset="0"/>
              <a:ea typeface="宋体" panose="02010600030101010101" pitchFamily="2" charset="-122"/>
            </a:endParaRPr>
          </a:p>
        </p:txBody>
      </p:sp>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6850" name="文本框 1486849"/>
          <p:cNvSpPr txBox="1"/>
          <p:nvPr/>
        </p:nvSpPr>
        <p:spPr>
          <a:xfrm>
            <a:off x="1801495" y="829945"/>
            <a:ext cx="14020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莱布尼茨</a:t>
            </a:r>
            <a:endParaRPr lang="en-US" altLang="zh-CN" sz="2400" b="0">
              <a:latin typeface="Arial" panose="020B0604020202020204" pitchFamily="34" charset="0"/>
              <a:ea typeface="华文中宋" panose="02010600040101010101" pitchFamily="2" charset="-122"/>
            </a:endParaRPr>
          </a:p>
        </p:txBody>
      </p:sp>
      <p:sp>
        <p:nvSpPr>
          <p:cNvPr id="1486851" name="文本框 1486850"/>
          <p:cNvSpPr txBox="1"/>
          <p:nvPr/>
        </p:nvSpPr>
        <p:spPr>
          <a:xfrm>
            <a:off x="1733550" y="1344613"/>
            <a:ext cx="5788025" cy="2158365"/>
          </a:xfrm>
          <a:prstGeom prst="rect">
            <a:avLst/>
          </a:prstGeom>
          <a:noFill/>
          <a:ln w="9525">
            <a:noFill/>
          </a:ln>
        </p:spPr>
        <p:txBody>
          <a:bodyPr>
            <a:spAutoFit/>
          </a:bodyPr>
          <a:p>
            <a:pPr>
              <a:lnSpc>
                <a:spcPct val="14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 </a:t>
            </a:r>
            <a:r>
              <a:rPr lang="en-US" altLang="en-US" b="0">
                <a:latin typeface="Arial" panose="020B0604020202020204" pitchFamily="34" charset="0"/>
                <a:ea typeface="宋体" panose="02010600030101010101" pitchFamily="2" charset="-122"/>
              </a:rPr>
              <a:t>Gottfried Wilhelm Leibniz (1646～1716)</a:t>
            </a:r>
            <a:r>
              <a:rPr lang="zh-CN" altLang="en-US" b="0" dirty="0">
                <a:latin typeface="Arial" panose="020B0604020202020204" pitchFamily="34" charset="0"/>
                <a:ea typeface="宋体" panose="02010600030101010101" pitchFamily="2" charset="-122"/>
              </a:rPr>
              <a:t>，</a:t>
            </a:r>
            <a:r>
              <a:rPr lang="en-US" altLang="en-US" b="0" err="1">
                <a:latin typeface="Arial" panose="020B0604020202020204" pitchFamily="34" charset="0"/>
                <a:ea typeface="宋体" panose="02010600030101010101" pitchFamily="2" charset="-122"/>
              </a:rPr>
              <a:t>德国数学家</a:t>
            </a:r>
            <a:r>
              <a:rPr lang="en-US" altLang="en-US" b="0">
                <a:latin typeface="Arial" panose="020B0604020202020204" pitchFamily="34" charset="0"/>
                <a:ea typeface="宋体" panose="02010600030101010101" pitchFamily="2" charset="-122"/>
              </a:rPr>
              <a:t>。</a:t>
            </a:r>
            <a:endParaRPr lang="en-US" altLang="zh-CN" b="0">
              <a:latin typeface="Arial" panose="020B0604020202020204" pitchFamily="34" charset="0"/>
              <a:ea typeface="宋体" panose="02010600030101010101" pitchFamily="2" charset="-122"/>
            </a:endParaRPr>
          </a:p>
          <a:p>
            <a:pPr>
              <a:lnSpc>
                <a:spcPct val="140000"/>
              </a:lnSpc>
              <a:buClr>
                <a:srgbClr val="0066FF"/>
              </a:buClr>
              <a:buFont typeface="Wingdings" panose="05000000000000000000" pitchFamily="2" charset="2"/>
              <a:buChar char="u"/>
            </a:pPr>
            <a:r>
              <a:rPr lang="zh-CN" altLang="en-US" dirty="0">
                <a:solidFill>
                  <a:srgbClr val="CC0000"/>
                </a:solidFill>
                <a:latin typeface="Arial" panose="020B0604020202020204" pitchFamily="34" charset="0"/>
                <a:ea typeface="宋体" panose="02010600030101010101" pitchFamily="2" charset="-122"/>
              </a:rPr>
              <a:t>莱布尼茨机的意义</a:t>
            </a:r>
            <a:r>
              <a:rPr lang="zh-CN" altLang="en-US" b="0" dirty="0">
                <a:latin typeface="Arial" panose="020B0604020202020204" pitchFamily="34" charset="0"/>
                <a:ea typeface="宋体" panose="02010600030101010101" pitchFamily="2" charset="-122"/>
              </a:rPr>
              <a:t>：</a:t>
            </a:r>
            <a:r>
              <a:rPr lang="zh-CN" altLang="en-US" sz="2000" dirty="0">
                <a:solidFill>
                  <a:schemeClr val="accent2"/>
                </a:solidFill>
                <a:latin typeface="Arial" panose="020B0604020202020204" pitchFamily="34" charset="0"/>
                <a:ea typeface="宋体" panose="02010600030101010101" pitchFamily="2" charset="-122"/>
              </a:rPr>
              <a:t>连续重复自动执行</a:t>
            </a:r>
            <a:r>
              <a:rPr lang="zh-CN" altLang="en-US" b="0" dirty="0">
                <a:latin typeface="Arial" panose="020B0604020202020204" pitchFamily="34" charset="0"/>
                <a:ea typeface="宋体" panose="02010600030101010101" pitchFamily="2" charset="-122"/>
              </a:rPr>
              <a:t>。</a:t>
            </a:r>
            <a:endParaRPr lang="zh-CN" altLang="en-US" b="0" dirty="0">
              <a:latin typeface="Arial" panose="020B0604020202020204" pitchFamily="34" charset="0"/>
              <a:ea typeface="宋体" panose="02010600030101010101" pitchFamily="2" charset="-122"/>
            </a:endParaRPr>
          </a:p>
          <a:p>
            <a:pPr>
              <a:lnSpc>
                <a:spcPct val="140000"/>
              </a:lnSpc>
              <a:buClr>
                <a:srgbClr val="0066FF"/>
              </a:buClr>
              <a:buFont typeface="Wingdings" panose="05000000000000000000" pitchFamily="2" charset="2"/>
              <a:buChar char="u"/>
            </a:pPr>
            <a:r>
              <a:rPr lang="zh-CN" altLang="en-US" b="0" dirty="0">
                <a:latin typeface="Arial" panose="020B0604020202020204" pitchFamily="34" charset="0"/>
                <a:ea typeface="宋体" panose="02010600030101010101" pitchFamily="2" charset="-122"/>
              </a:rPr>
              <a:t>提出了</a:t>
            </a:r>
            <a:r>
              <a:rPr lang="zh-CN" altLang="en-US" sz="2000" u="sng" dirty="0">
                <a:solidFill>
                  <a:schemeClr val="accent2"/>
                </a:solidFill>
                <a:latin typeface="Arial" panose="020B0604020202020204" pitchFamily="34" charset="0"/>
                <a:ea typeface="宋体" panose="02010600030101010101" pitchFamily="2" charset="-122"/>
              </a:rPr>
              <a:t>二进制数</a:t>
            </a:r>
            <a:r>
              <a:rPr lang="zh-CN" altLang="en-US" b="0" dirty="0">
                <a:latin typeface="Arial" panose="020B0604020202020204" pitchFamily="34" charset="0"/>
                <a:ea typeface="宋体" panose="02010600030101010101" pitchFamily="2" charset="-122"/>
              </a:rPr>
              <a:t>及其</a:t>
            </a:r>
            <a:r>
              <a:rPr lang="zh-CN" altLang="en-US" sz="2000" u="sng" dirty="0">
                <a:solidFill>
                  <a:schemeClr val="accent2"/>
                </a:solidFill>
                <a:latin typeface="Arial" panose="020B0604020202020204" pitchFamily="34" charset="0"/>
                <a:ea typeface="宋体" panose="02010600030101010101" pitchFamily="2" charset="-122"/>
              </a:rPr>
              <a:t>计算规则</a:t>
            </a:r>
            <a:r>
              <a:rPr lang="zh-CN" altLang="en-US" b="0" dirty="0">
                <a:latin typeface="Arial" panose="020B0604020202020204" pitchFamily="34" charset="0"/>
                <a:ea typeface="宋体" panose="02010600030101010101" pitchFamily="2" charset="-122"/>
              </a:rPr>
              <a:t>；</a:t>
            </a:r>
            <a:endParaRPr lang="zh-CN" altLang="en-US" b="0" dirty="0">
              <a:latin typeface="Arial" panose="020B0604020202020204" pitchFamily="34" charset="0"/>
              <a:ea typeface="宋体" panose="02010600030101010101" pitchFamily="2" charset="-122"/>
            </a:endParaRPr>
          </a:p>
          <a:p>
            <a:pPr>
              <a:lnSpc>
                <a:spcPct val="140000"/>
              </a:lnSpc>
              <a:buClr>
                <a:srgbClr val="0066FF"/>
              </a:buClr>
              <a:buFont typeface="Wingdings" panose="05000000000000000000" pitchFamily="2" charset="2"/>
              <a:buChar char="u"/>
            </a:pPr>
            <a:r>
              <a:rPr lang="zh-CN" altLang="en-US" sz="2000" u="sng" dirty="0">
                <a:solidFill>
                  <a:schemeClr val="accent2"/>
                </a:solidFill>
                <a:latin typeface="Arial" panose="020B0604020202020204" pitchFamily="34" charset="0"/>
                <a:ea typeface="宋体" panose="02010600030101010101" pitchFamily="2" charset="-122"/>
              </a:rPr>
              <a:t>数理逻辑</a:t>
            </a:r>
            <a:r>
              <a:rPr lang="zh-CN" altLang="en-US" b="0" dirty="0">
                <a:latin typeface="Arial" panose="020B0604020202020204" pitchFamily="34" charset="0"/>
                <a:ea typeface="宋体" panose="02010600030101010101" pitchFamily="2" charset="-122"/>
              </a:rPr>
              <a:t>的创始人</a:t>
            </a:r>
            <a:endParaRPr lang="zh-CN" altLang="en-US" b="0" dirty="0">
              <a:latin typeface="Arial" panose="020B0604020202020204" pitchFamily="34" charset="0"/>
              <a:ea typeface="宋体" panose="02010600030101010101" pitchFamily="2" charset="-122"/>
            </a:endParaRPr>
          </a:p>
        </p:txBody>
      </p:sp>
      <p:pic>
        <p:nvPicPr>
          <p:cNvPr id="1486852" name="图片 1486851" descr="98_3_2b9fdcfa3b0885c"/>
          <p:cNvPicPr>
            <a:picLocks noChangeAspect="1"/>
          </p:cNvPicPr>
          <p:nvPr/>
        </p:nvPicPr>
        <p:blipFill>
          <a:blip r:embed="rId1"/>
          <a:stretch>
            <a:fillRect/>
          </a:stretch>
        </p:blipFill>
        <p:spPr>
          <a:xfrm>
            <a:off x="8324850" y="947738"/>
            <a:ext cx="2065338" cy="2808287"/>
          </a:xfrm>
          <a:prstGeom prst="rect">
            <a:avLst/>
          </a:prstGeom>
          <a:noFill/>
          <a:ln w="9525">
            <a:noFill/>
          </a:ln>
        </p:spPr>
      </p:pic>
      <p:grpSp>
        <p:nvGrpSpPr>
          <p:cNvPr id="1486853" name="组合 1486852"/>
          <p:cNvGrpSpPr/>
          <p:nvPr/>
        </p:nvGrpSpPr>
        <p:grpSpPr>
          <a:xfrm>
            <a:off x="1874838" y="3498850"/>
            <a:ext cx="8505825" cy="3222625"/>
            <a:chOff x="230" y="2195"/>
            <a:chExt cx="5358" cy="2030"/>
          </a:xfrm>
        </p:grpSpPr>
        <p:pic>
          <p:nvPicPr>
            <p:cNvPr id="1486854" name="图片 1486853"/>
            <p:cNvPicPr>
              <a:picLocks noChangeAspect="1"/>
            </p:cNvPicPr>
            <p:nvPr/>
          </p:nvPicPr>
          <p:blipFill>
            <a:blip r:embed="rId2"/>
            <a:stretch>
              <a:fillRect/>
            </a:stretch>
          </p:blipFill>
          <p:spPr>
            <a:xfrm>
              <a:off x="230" y="2195"/>
              <a:ext cx="2689" cy="2030"/>
            </a:xfrm>
            <a:prstGeom prst="rect">
              <a:avLst/>
            </a:prstGeom>
            <a:noFill/>
            <a:ln w="9525">
              <a:noFill/>
            </a:ln>
          </p:spPr>
        </p:pic>
        <p:sp>
          <p:nvSpPr>
            <p:cNvPr id="1486855" name="文本框 1486854"/>
            <p:cNvSpPr txBox="1"/>
            <p:nvPr/>
          </p:nvSpPr>
          <p:spPr>
            <a:xfrm>
              <a:off x="2742" y="2201"/>
              <a:ext cx="2842" cy="964"/>
            </a:xfrm>
            <a:prstGeom prst="rect">
              <a:avLst/>
            </a:prstGeom>
            <a:solidFill>
              <a:schemeClr val="tx1"/>
            </a:solidFill>
            <a:ln w="9525">
              <a:noFill/>
            </a:ln>
          </p:spPr>
          <p:txBody>
            <a:bodyPr>
              <a:spAutoFit/>
            </a:bodyPr>
            <a:p>
              <a:pPr>
                <a:lnSpc>
                  <a:spcPct val="130000"/>
                </a:lnSpc>
              </a:pPr>
              <a:r>
                <a:rPr lang="zh-CN" altLang="en-US" dirty="0">
                  <a:solidFill>
                    <a:srgbClr val="FFFFEF"/>
                  </a:solidFill>
                  <a:latin typeface="Arial" panose="020B0604020202020204" pitchFamily="34" charset="0"/>
                  <a:ea typeface="宋体" panose="02010600030101010101" pitchFamily="2" charset="-122"/>
                </a:rPr>
                <a:t>是基于十进制设计机器，还是基于二进制设计机器？</a:t>
              </a:r>
              <a:endParaRPr lang="zh-CN" altLang="en-US" dirty="0">
                <a:solidFill>
                  <a:srgbClr val="FFFFEF"/>
                </a:solidFill>
                <a:latin typeface="Arial" panose="020B0604020202020204" pitchFamily="34" charset="0"/>
                <a:ea typeface="宋体" panose="02010600030101010101" pitchFamily="2" charset="-122"/>
              </a:endParaRPr>
            </a:p>
            <a:p>
              <a:pPr>
                <a:lnSpc>
                  <a:spcPct val="130000"/>
                </a:lnSpc>
              </a:pPr>
              <a:r>
                <a:rPr lang="zh-CN" altLang="en-US" dirty="0">
                  <a:solidFill>
                    <a:srgbClr val="FFFFEF"/>
                  </a:solidFill>
                  <a:latin typeface="Arial" panose="020B0604020202020204" pitchFamily="34" charset="0"/>
                  <a:ea typeface="宋体" panose="02010600030101010101" pitchFamily="2" charset="-122"/>
                </a:rPr>
                <a:t>如果基于二进制设计机器，那其处理规则又是怎样的呢？</a:t>
              </a:r>
              <a:endParaRPr lang="zh-CN" altLang="en-US" dirty="0">
                <a:solidFill>
                  <a:srgbClr val="FFFFEF"/>
                </a:solidFill>
                <a:latin typeface="Arial" panose="020B0604020202020204" pitchFamily="34" charset="0"/>
                <a:ea typeface="宋体" panose="02010600030101010101" pitchFamily="2" charset="-122"/>
              </a:endParaRPr>
            </a:p>
          </p:txBody>
        </p:sp>
        <p:pic>
          <p:nvPicPr>
            <p:cNvPr id="1486856" name="图片 1486855" descr="leibniz-calc"/>
            <p:cNvPicPr>
              <a:picLocks noChangeAspect="1"/>
            </p:cNvPicPr>
            <p:nvPr/>
          </p:nvPicPr>
          <p:blipFill>
            <a:blip r:embed="rId3"/>
            <a:stretch>
              <a:fillRect/>
            </a:stretch>
          </p:blipFill>
          <p:spPr>
            <a:xfrm>
              <a:off x="2740" y="3068"/>
              <a:ext cx="2848" cy="1157"/>
            </a:xfrm>
            <a:prstGeom prst="rect">
              <a:avLst/>
            </a:prstGeom>
            <a:noFill/>
            <a:ln w="9525">
              <a:noFill/>
            </a:ln>
          </p:spPr>
        </p:pic>
      </p:grpSp>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8898" name="文本框 1488897"/>
          <p:cNvSpPr txBox="1"/>
          <p:nvPr/>
        </p:nvSpPr>
        <p:spPr>
          <a:xfrm>
            <a:off x="1690688" y="801688"/>
            <a:ext cx="20116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其他重要工作</a:t>
            </a:r>
            <a:endParaRPr lang="en-US" altLang="zh-CN" sz="2400" b="0">
              <a:latin typeface="Arial" panose="020B0604020202020204" pitchFamily="34" charset="0"/>
              <a:ea typeface="华文中宋" panose="02010600040101010101" pitchFamily="2" charset="-122"/>
            </a:endParaRPr>
          </a:p>
        </p:txBody>
      </p:sp>
      <p:sp>
        <p:nvSpPr>
          <p:cNvPr id="1488899" name="文本框 1488898"/>
          <p:cNvSpPr txBox="1"/>
          <p:nvPr/>
        </p:nvSpPr>
        <p:spPr>
          <a:xfrm>
            <a:off x="1690688" y="1425575"/>
            <a:ext cx="4203700" cy="3020060"/>
          </a:xfrm>
          <a:prstGeom prst="rect">
            <a:avLst/>
          </a:prstGeom>
          <a:noFill/>
          <a:ln w="9525">
            <a:noFill/>
          </a:ln>
        </p:spPr>
        <p:txBody>
          <a:bodyPr>
            <a:spAutoFit/>
          </a:bodyPr>
          <a:p>
            <a:pPr algn="just">
              <a:lnSpc>
                <a:spcPct val="14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1834</a:t>
            </a:r>
            <a:r>
              <a:rPr lang="zh-CN" altLang="en-US" b="0" dirty="0">
                <a:latin typeface="Arial" panose="020B0604020202020204" pitchFamily="34" charset="0"/>
                <a:ea typeface="宋体" panose="02010600030101010101" pitchFamily="2" charset="-122"/>
              </a:rPr>
              <a:t>年：巴贝奇</a:t>
            </a:r>
            <a:r>
              <a:rPr lang="en-US" altLang="zh-CN" b="0">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Charles Babbage</a:t>
            </a:r>
            <a:r>
              <a:rPr lang="en-US" altLang="zh-CN" b="0">
                <a:latin typeface="Arial" panose="020B0604020202020204" pitchFamily="34" charset="0"/>
                <a:ea typeface="宋体" panose="02010600030101010101" pitchFamily="2" charset="-122"/>
              </a:rPr>
              <a:t>)</a:t>
            </a:r>
            <a:r>
              <a:rPr lang="zh-CN" altLang="en-US" b="0" dirty="0">
                <a:latin typeface="Arial" panose="020B0604020202020204" pitchFamily="34" charset="0"/>
                <a:ea typeface="宋体" panose="02010600030101010101" pitchFamily="2" charset="-122"/>
              </a:rPr>
              <a:t>，</a:t>
            </a:r>
            <a:r>
              <a:rPr lang="zh-CN" altLang="en-US" sz="2000" u="sng" dirty="0">
                <a:solidFill>
                  <a:schemeClr val="accent2"/>
                </a:solidFill>
                <a:latin typeface="Arial" panose="020B0604020202020204" pitchFamily="34" charset="0"/>
                <a:ea typeface="宋体" panose="02010600030101010101" pitchFamily="2" charset="-122"/>
              </a:rPr>
              <a:t>分析机</a:t>
            </a:r>
            <a:r>
              <a:rPr lang="zh-CN" altLang="en-US" b="0" dirty="0">
                <a:latin typeface="Arial" panose="020B0604020202020204" pitchFamily="34" charset="0"/>
                <a:ea typeface="宋体" panose="02010600030101010101" pitchFamily="2" charset="-122"/>
              </a:rPr>
              <a:t>的概念</a:t>
            </a:r>
            <a:r>
              <a:rPr lang="en-US" altLang="zh-CN" b="0">
                <a:latin typeface="Arial" panose="020B0604020202020204" pitchFamily="34" charset="0"/>
                <a:ea typeface="宋体" panose="02010600030101010101" pitchFamily="2" charset="-122"/>
              </a:rPr>
              <a:t>----</a:t>
            </a:r>
            <a:r>
              <a:rPr lang="zh-CN" altLang="en-US" sz="2000" u="sng" dirty="0">
                <a:solidFill>
                  <a:srgbClr val="CC0000"/>
                </a:solidFill>
                <a:latin typeface="Arial" panose="020B0604020202020204" pitchFamily="34" charset="0"/>
                <a:ea typeface="宋体" panose="02010600030101010101" pitchFamily="2" charset="-122"/>
              </a:rPr>
              <a:t>可执行程序的机器</a:t>
            </a:r>
            <a:r>
              <a:rPr lang="zh-CN" altLang="en-US" b="0" dirty="0">
                <a:latin typeface="Arial" panose="020B0604020202020204" pitchFamily="34" charset="0"/>
                <a:ea typeface="宋体" panose="02010600030101010101" pitchFamily="2" charset="-122"/>
              </a:rPr>
              <a:t>。</a:t>
            </a:r>
            <a:endParaRPr lang="zh-CN" altLang="en-US" sz="1800" b="0" dirty="0">
              <a:latin typeface="Arial" panose="020B0604020202020204" pitchFamily="34" charset="0"/>
              <a:ea typeface="宋体" panose="02010600030101010101" pitchFamily="2" charset="-122"/>
            </a:endParaRPr>
          </a:p>
          <a:p>
            <a:pPr algn="just">
              <a:lnSpc>
                <a:spcPct val="14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1805</a:t>
            </a:r>
            <a:r>
              <a:rPr lang="zh-CN" altLang="en-US" b="0" dirty="0">
                <a:latin typeface="Arial" panose="020B0604020202020204" pitchFamily="34" charset="0"/>
                <a:ea typeface="宋体" panose="02010600030101010101" pitchFamily="2" charset="-122"/>
              </a:rPr>
              <a:t>年： 杰卡德</a:t>
            </a:r>
            <a:r>
              <a:rPr lang="en-US" altLang="zh-CN" b="0">
                <a:latin typeface="Arial" panose="020B0604020202020204" pitchFamily="34" charset="0"/>
                <a:ea typeface="宋体" panose="02010600030101010101" pitchFamily="2" charset="-122"/>
              </a:rPr>
              <a:t>(</a:t>
            </a:r>
            <a:r>
              <a:rPr lang="en-US" altLang="zh-CN" b="0" err="1">
                <a:latin typeface="Arial" panose="020B0604020202020204" pitchFamily="34" charset="0"/>
                <a:ea typeface="宋体" panose="02010600030101010101" pitchFamily="2" charset="-122"/>
              </a:rPr>
              <a:t>J.Jacquard</a:t>
            </a:r>
            <a:r>
              <a:rPr lang="en-US" altLang="zh-CN" b="0">
                <a:latin typeface="Arial" panose="020B0604020202020204" pitchFamily="34" charset="0"/>
                <a:ea typeface="宋体" panose="02010600030101010101" pitchFamily="2" charset="-122"/>
              </a:rPr>
              <a:t>)</a:t>
            </a:r>
            <a:r>
              <a:rPr lang="zh-CN" altLang="en-US" b="0" dirty="0">
                <a:latin typeface="Arial" panose="020B0604020202020204" pitchFamily="34" charset="0"/>
                <a:ea typeface="宋体" panose="02010600030101010101" pitchFamily="2" charset="-122"/>
              </a:rPr>
              <a:t>，</a:t>
            </a:r>
            <a:r>
              <a:rPr lang="en-US" altLang="en-US" sz="2000" u="sng" err="1">
                <a:solidFill>
                  <a:schemeClr val="accent2"/>
                </a:solidFill>
                <a:latin typeface="Arial" panose="020B0604020202020204" pitchFamily="34" charset="0"/>
                <a:ea typeface="宋体" panose="02010600030101010101" pitchFamily="2" charset="-122"/>
              </a:rPr>
              <a:t>打孔卡</a:t>
            </a:r>
            <a:r>
              <a:rPr lang="zh-CN" altLang="en-US" b="0" dirty="0">
                <a:latin typeface="Arial" panose="020B0604020202020204" pitchFamily="34" charset="0"/>
                <a:ea typeface="宋体" panose="02010600030101010101" pitchFamily="2" charset="-122"/>
              </a:rPr>
              <a:t>，实践了</a:t>
            </a:r>
            <a:r>
              <a:rPr lang="zh-CN" altLang="en-US" sz="2000" u="sng" dirty="0">
                <a:solidFill>
                  <a:srgbClr val="CC0000"/>
                </a:solidFill>
                <a:latin typeface="Arial" panose="020B0604020202020204" pitchFamily="34" charset="0"/>
                <a:ea typeface="宋体" panose="02010600030101010101" pitchFamily="2" charset="-122"/>
              </a:rPr>
              <a:t>输入手段</a:t>
            </a:r>
            <a:r>
              <a:rPr lang="zh-CN" altLang="en-US" b="0" dirty="0">
                <a:latin typeface="Arial" panose="020B0604020202020204" pitchFamily="34" charset="0"/>
                <a:ea typeface="宋体" panose="02010600030101010101" pitchFamily="2" charset="-122"/>
              </a:rPr>
              <a:t>问题</a:t>
            </a:r>
            <a:r>
              <a:rPr lang="zh-CN" altLang="en-US" sz="1800" b="0" dirty="0">
                <a:latin typeface="Arial" panose="020B0604020202020204" pitchFamily="34" charset="0"/>
                <a:ea typeface="宋体" panose="02010600030101010101" pitchFamily="2" charset="-122"/>
              </a:rPr>
              <a:t>。</a:t>
            </a:r>
            <a:endParaRPr lang="zh-CN" altLang="en-US" sz="1800" b="0" dirty="0">
              <a:latin typeface="Arial" panose="020B0604020202020204" pitchFamily="34" charset="0"/>
              <a:ea typeface="宋体" panose="02010600030101010101" pitchFamily="2" charset="-122"/>
            </a:endParaRPr>
          </a:p>
          <a:p>
            <a:pPr algn="just">
              <a:lnSpc>
                <a:spcPct val="14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1854</a:t>
            </a:r>
            <a:r>
              <a:rPr lang="zh-CN" altLang="en-US" b="0" dirty="0">
                <a:latin typeface="Arial" panose="020B0604020202020204" pitchFamily="34" charset="0"/>
                <a:ea typeface="宋体" panose="02010600030101010101" pitchFamily="2" charset="-122"/>
              </a:rPr>
              <a:t>年：布尔创立</a:t>
            </a:r>
            <a:r>
              <a:rPr lang="zh-CN" altLang="en-US" sz="2000" u="sng" dirty="0">
                <a:solidFill>
                  <a:schemeClr val="accent2"/>
                </a:solidFill>
                <a:latin typeface="Arial" panose="020B0604020202020204" pitchFamily="34" charset="0"/>
                <a:ea typeface="宋体" panose="02010600030101010101" pitchFamily="2" charset="-122"/>
              </a:rPr>
              <a:t>布尔代数</a:t>
            </a:r>
            <a:r>
              <a:rPr lang="zh-CN" altLang="en-US" b="0" dirty="0">
                <a:latin typeface="Arial" panose="020B0604020202020204" pitchFamily="34" charset="0"/>
                <a:ea typeface="宋体" panose="02010600030101010101" pitchFamily="2" charset="-122"/>
              </a:rPr>
              <a:t>，为</a:t>
            </a:r>
            <a:r>
              <a:rPr lang="zh-CN" altLang="en-US" sz="2000" u="sng" dirty="0">
                <a:solidFill>
                  <a:srgbClr val="CC0000"/>
                </a:solidFill>
                <a:latin typeface="Arial" panose="020B0604020202020204" pitchFamily="34" charset="0"/>
                <a:ea typeface="宋体" panose="02010600030101010101" pitchFamily="2" charset="-122"/>
              </a:rPr>
              <a:t>数字计算机的电路设计</a:t>
            </a:r>
            <a:r>
              <a:rPr lang="zh-CN" altLang="en-US" b="0" dirty="0">
                <a:latin typeface="Arial" panose="020B0604020202020204" pitchFamily="34" charset="0"/>
                <a:ea typeface="宋体" panose="02010600030101010101" pitchFamily="2" charset="-122"/>
              </a:rPr>
              <a:t>提供了理论基础。</a:t>
            </a:r>
            <a:endParaRPr lang="zh-CN" altLang="en-US" b="0" dirty="0">
              <a:latin typeface="Arial" panose="020B0604020202020204" pitchFamily="34" charset="0"/>
              <a:ea typeface="宋体" panose="02010600030101010101" pitchFamily="2" charset="-122"/>
            </a:endParaRPr>
          </a:p>
          <a:p>
            <a:pPr algn="just">
              <a:lnSpc>
                <a:spcPct val="14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 …(</a:t>
            </a:r>
            <a:r>
              <a:rPr lang="zh-CN" altLang="en-US" b="0" dirty="0">
                <a:latin typeface="Arial" panose="020B0604020202020204" pitchFamily="34" charset="0"/>
                <a:ea typeface="宋体" panose="02010600030101010101" pitchFamily="2" charset="-122"/>
              </a:rPr>
              <a:t>请同学课后补充</a:t>
            </a:r>
            <a:r>
              <a:rPr lang="en-US" altLang="zh-CN" b="0">
                <a:latin typeface="Arial" panose="020B0604020202020204" pitchFamily="34" charset="0"/>
                <a:ea typeface="宋体" panose="02010600030101010101" pitchFamily="2" charset="-122"/>
              </a:rPr>
              <a:t>)</a:t>
            </a:r>
            <a:endParaRPr lang="en-US" altLang="zh-CN" b="0">
              <a:latin typeface="Arial" panose="020B0604020202020204" pitchFamily="34" charset="0"/>
              <a:ea typeface="宋体" panose="02010600030101010101" pitchFamily="2" charset="-122"/>
            </a:endParaRPr>
          </a:p>
        </p:txBody>
      </p:sp>
      <p:pic>
        <p:nvPicPr>
          <p:cNvPr id="1488900" name="图片 1488899"/>
          <p:cNvPicPr>
            <a:picLocks noChangeAspect="1"/>
          </p:cNvPicPr>
          <p:nvPr/>
        </p:nvPicPr>
        <p:blipFill>
          <a:blip r:embed="rId1"/>
          <a:stretch>
            <a:fillRect/>
          </a:stretch>
        </p:blipFill>
        <p:spPr>
          <a:xfrm>
            <a:off x="6950075" y="850900"/>
            <a:ext cx="3409950" cy="2901950"/>
          </a:xfrm>
          <a:prstGeom prst="rect">
            <a:avLst/>
          </a:prstGeom>
          <a:noFill/>
          <a:ln w="9525">
            <a:noFill/>
          </a:ln>
        </p:spPr>
      </p:pic>
      <p:pic>
        <p:nvPicPr>
          <p:cNvPr id="1488901" name="图片 1488900"/>
          <p:cNvPicPr>
            <a:picLocks noChangeAspect="1"/>
          </p:cNvPicPr>
          <p:nvPr/>
        </p:nvPicPr>
        <p:blipFill>
          <a:blip r:embed="rId2"/>
          <a:stretch>
            <a:fillRect/>
          </a:stretch>
        </p:blipFill>
        <p:spPr>
          <a:xfrm>
            <a:off x="6950075" y="3763963"/>
            <a:ext cx="3405188" cy="3094037"/>
          </a:xfrm>
          <a:prstGeom prst="rect">
            <a:avLst/>
          </a:prstGeom>
          <a:noFill/>
          <a:ln w="9525">
            <a:noFill/>
          </a:ln>
        </p:spPr>
      </p:pic>
      <p:sp>
        <p:nvSpPr>
          <p:cNvPr id="1488902" name="矩形 1488901"/>
          <p:cNvSpPr/>
          <p:nvPr/>
        </p:nvSpPr>
        <p:spPr>
          <a:xfrm>
            <a:off x="7359650" y="3522663"/>
            <a:ext cx="2722880" cy="398780"/>
          </a:xfrm>
          <a:prstGeom prst="rect">
            <a:avLst/>
          </a:prstGeom>
          <a:noFill/>
          <a:ln w="9525">
            <a:noFill/>
          </a:ln>
        </p:spPr>
        <p:txBody>
          <a:bodyPr wrap="none" anchor="t" anchorCtr="0">
            <a:spAutoFit/>
          </a:bodyPr>
          <a:p>
            <a:r>
              <a:rPr lang="zh-CN" altLang="en-US" sz="2000" dirty="0">
                <a:solidFill>
                  <a:srgbClr val="FFFFEF"/>
                </a:solidFill>
                <a:latin typeface="Arial" panose="020B0604020202020204" pitchFamily="34" charset="0"/>
                <a:ea typeface="宋体" panose="02010600030101010101" pitchFamily="2" charset="-122"/>
              </a:rPr>
              <a:t>巴贝奇差分机与分析机</a:t>
            </a:r>
            <a:endParaRPr lang="zh-CN" altLang="en-US" sz="2000" dirty="0">
              <a:solidFill>
                <a:srgbClr val="FFFFEF"/>
              </a:solidFill>
              <a:latin typeface="Arial" panose="020B0604020202020204" pitchFamily="34" charset="0"/>
              <a:ea typeface="宋体" panose="02010600030101010101" pitchFamily="2" charset="-122"/>
            </a:endParaRPr>
          </a:p>
        </p:txBody>
      </p:sp>
      <p:pic>
        <p:nvPicPr>
          <p:cNvPr id="1488903" name="图片 1488902"/>
          <p:cNvPicPr>
            <a:picLocks noChangeAspect="1"/>
          </p:cNvPicPr>
          <p:nvPr/>
        </p:nvPicPr>
        <p:blipFill>
          <a:blip r:embed="rId3"/>
          <a:stretch>
            <a:fillRect/>
          </a:stretch>
        </p:blipFill>
        <p:spPr>
          <a:xfrm>
            <a:off x="5340350" y="4757738"/>
            <a:ext cx="1600200" cy="2114550"/>
          </a:xfrm>
          <a:prstGeom prst="rect">
            <a:avLst/>
          </a:prstGeom>
          <a:noFill/>
          <a:ln w="9525">
            <a:noFill/>
          </a:ln>
        </p:spPr>
      </p:pic>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0946" name="直接连接符 1490945"/>
          <p:cNvSpPr/>
          <p:nvPr/>
        </p:nvSpPr>
        <p:spPr>
          <a:xfrm flipV="1">
            <a:off x="2855913" y="2032000"/>
            <a:ext cx="7812087" cy="3743325"/>
          </a:xfrm>
          <a:prstGeom prst="line">
            <a:avLst/>
          </a:prstGeom>
          <a:ln w="76200" cap="flat" cmpd="sng">
            <a:solidFill>
              <a:srgbClr val="CC0000"/>
            </a:solidFill>
            <a:prstDash val="solid"/>
            <a:headEnd type="none" w="med" len="med"/>
            <a:tailEnd type="triangle" w="med" len="med"/>
          </a:ln>
        </p:spPr>
      </p:sp>
      <p:pic>
        <p:nvPicPr>
          <p:cNvPr id="1490947" name="图片 1490946" descr="W020070212335618391849"/>
          <p:cNvPicPr>
            <a:picLocks noChangeAspect="1"/>
          </p:cNvPicPr>
          <p:nvPr/>
        </p:nvPicPr>
        <p:blipFill>
          <a:blip r:embed="rId1">
            <a:clrChange>
              <a:clrFrom>
                <a:srgbClr val="F6F8F7"/>
              </a:clrFrom>
              <a:clrTo>
                <a:srgbClr val="F6F8F7">
                  <a:alpha val="0"/>
                </a:srgbClr>
              </a:clrTo>
            </a:clrChange>
          </a:blip>
          <a:stretch>
            <a:fillRect/>
          </a:stretch>
        </p:blipFill>
        <p:spPr>
          <a:xfrm>
            <a:off x="1666875" y="5434013"/>
            <a:ext cx="1800225" cy="1062037"/>
          </a:xfrm>
          <a:prstGeom prst="rect">
            <a:avLst/>
          </a:prstGeom>
          <a:noFill/>
          <a:ln w="9525">
            <a:noFill/>
          </a:ln>
        </p:spPr>
      </p:pic>
      <p:sp>
        <p:nvSpPr>
          <p:cNvPr id="1490948" name="文本框 1490947"/>
          <p:cNvSpPr txBox="1"/>
          <p:nvPr/>
        </p:nvSpPr>
        <p:spPr>
          <a:xfrm>
            <a:off x="3467100" y="5862638"/>
            <a:ext cx="1584325" cy="368300"/>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计算辅助工具</a:t>
            </a:r>
            <a:endParaRPr lang="en-US" altLang="zh-CN">
              <a:latin typeface="Arial" panose="020B0604020202020204" pitchFamily="34" charset="0"/>
              <a:ea typeface="宋体" panose="02010600030101010101" pitchFamily="2" charset="-122"/>
            </a:endParaRPr>
          </a:p>
        </p:txBody>
      </p:sp>
      <p:pic>
        <p:nvPicPr>
          <p:cNvPr id="1490949" name="图片 1490948" descr="leibniz-calc"/>
          <p:cNvPicPr>
            <a:picLocks noChangeAspect="1"/>
          </p:cNvPicPr>
          <p:nvPr/>
        </p:nvPicPr>
        <p:blipFill>
          <a:blip r:embed="rId2"/>
          <a:stretch>
            <a:fillRect/>
          </a:stretch>
        </p:blipFill>
        <p:spPr>
          <a:xfrm>
            <a:off x="2744788" y="4043363"/>
            <a:ext cx="2881312" cy="1233487"/>
          </a:xfrm>
          <a:prstGeom prst="rect">
            <a:avLst/>
          </a:prstGeom>
          <a:noFill/>
          <a:ln w="9525">
            <a:noFill/>
          </a:ln>
        </p:spPr>
      </p:pic>
      <p:sp>
        <p:nvSpPr>
          <p:cNvPr id="1490950" name="文本框 1490949"/>
          <p:cNvSpPr txBox="1"/>
          <p:nvPr/>
        </p:nvSpPr>
        <p:spPr>
          <a:xfrm>
            <a:off x="4259263" y="5051425"/>
            <a:ext cx="5576887" cy="460375"/>
          </a:xfrm>
          <a:prstGeom prst="rect">
            <a:avLst/>
          </a:prstGeom>
          <a:noFill/>
          <a:ln w="9525">
            <a:noFill/>
          </a:ln>
        </p:spPr>
        <p:txBody>
          <a:bodyPr>
            <a:spAutoFit/>
          </a:bodyPr>
          <a:p>
            <a:r>
              <a:rPr lang="en-US" altLang="zh-CN">
                <a:latin typeface="Arial" panose="020B0604020202020204" pitchFamily="34" charset="0"/>
                <a:ea typeface="宋体" panose="02010600030101010101" pitchFamily="2" charset="-122"/>
              </a:rPr>
              <a:t>Pascal</a:t>
            </a:r>
            <a:r>
              <a:rPr lang="zh-CN" altLang="en-US" dirty="0">
                <a:latin typeface="Arial" panose="020B0604020202020204" pitchFamily="34" charset="0"/>
                <a:ea typeface="宋体" panose="02010600030101010101" pitchFamily="2" charset="-122"/>
              </a:rPr>
              <a:t>机械计算机</a:t>
            </a:r>
            <a:r>
              <a:rPr lang="en-US" altLang="zh-CN">
                <a:latin typeface="Arial" panose="020B0604020202020204" pitchFamily="34" charset="0"/>
                <a:ea typeface="宋体" panose="02010600030101010101" pitchFamily="2" charset="-122"/>
              </a:rPr>
              <a:t>: </a:t>
            </a:r>
            <a:r>
              <a:rPr lang="zh-CN" altLang="en-US" sz="2400" dirty="0">
                <a:solidFill>
                  <a:srgbClr val="CC0000"/>
                </a:solidFill>
                <a:latin typeface="Arial" panose="020B0604020202020204" pitchFamily="34" charset="0"/>
                <a:ea typeface="宋体" panose="02010600030101010101" pitchFamily="2" charset="-122"/>
              </a:rPr>
              <a:t>自动计算</a:t>
            </a:r>
            <a:r>
              <a:rPr lang="en-US" altLang="zh-CN" sz="2000">
                <a:solidFill>
                  <a:srgbClr val="CC0000"/>
                </a:solidFill>
                <a:latin typeface="Arial" panose="020B0604020202020204" pitchFamily="34" charset="0"/>
                <a:ea typeface="宋体" panose="02010600030101010101" pitchFamily="2" charset="-122"/>
              </a:rPr>
              <a:t>--</a:t>
            </a:r>
            <a:r>
              <a:rPr lang="zh-CN" altLang="en-US" sz="2000" dirty="0">
                <a:solidFill>
                  <a:srgbClr val="CC0000"/>
                </a:solidFill>
                <a:latin typeface="Arial" panose="020B0604020202020204" pitchFamily="34" charset="0"/>
                <a:ea typeface="宋体" panose="02010600030101010101" pitchFamily="2" charset="-122"/>
              </a:rPr>
              <a:t>固定的计算规则</a:t>
            </a:r>
            <a:endParaRPr lang="zh-CN" altLang="en-US" sz="2000" dirty="0">
              <a:solidFill>
                <a:srgbClr val="CC0000"/>
              </a:solidFill>
              <a:latin typeface="Arial" panose="020B0604020202020204" pitchFamily="34" charset="0"/>
              <a:ea typeface="宋体" panose="02010600030101010101" pitchFamily="2" charset="-122"/>
            </a:endParaRPr>
          </a:p>
        </p:txBody>
      </p:sp>
      <p:pic>
        <p:nvPicPr>
          <p:cNvPr id="1490951" name="Picture 4" descr="10297676"/>
          <p:cNvPicPr>
            <a:picLocks noChangeAspect="1"/>
          </p:cNvPicPr>
          <p:nvPr/>
        </p:nvPicPr>
        <p:blipFill>
          <a:blip r:embed="rId3"/>
          <a:stretch>
            <a:fillRect/>
          </a:stretch>
        </p:blipFill>
        <p:spPr>
          <a:xfrm>
            <a:off x="5697538" y="2076450"/>
            <a:ext cx="1943100" cy="1936750"/>
          </a:xfrm>
          <a:prstGeom prst="rect">
            <a:avLst/>
          </a:prstGeom>
          <a:noFill/>
          <a:ln w="9525">
            <a:noFill/>
          </a:ln>
        </p:spPr>
      </p:pic>
      <p:sp>
        <p:nvSpPr>
          <p:cNvPr id="1490952" name="文本框 1490951"/>
          <p:cNvSpPr txBox="1"/>
          <p:nvPr/>
        </p:nvSpPr>
        <p:spPr>
          <a:xfrm>
            <a:off x="5626100" y="3951288"/>
            <a:ext cx="3705225" cy="829945"/>
          </a:xfrm>
          <a:prstGeom prst="rect">
            <a:avLst/>
          </a:prstGeom>
          <a:noFill/>
          <a:ln w="9525">
            <a:noFill/>
          </a:ln>
        </p:spPr>
        <p:txBody>
          <a:bodyPr>
            <a:spAutoFit/>
          </a:bodyPr>
          <a:p>
            <a:r>
              <a:rPr lang="en-US" altLang="zh-CN">
                <a:latin typeface="Arial" panose="020B0604020202020204" pitchFamily="34" charset="0"/>
                <a:ea typeface="宋体" panose="02010600030101010101" pitchFamily="2" charset="-122"/>
              </a:rPr>
              <a:t>Babbage</a:t>
            </a:r>
            <a:r>
              <a:rPr lang="zh-CN" altLang="en-US" dirty="0">
                <a:latin typeface="Arial" panose="020B0604020202020204" pitchFamily="34" charset="0"/>
                <a:ea typeface="宋体" panose="02010600030101010101" pitchFamily="2" charset="-122"/>
              </a:rPr>
              <a:t>机械计算机</a:t>
            </a:r>
            <a:r>
              <a:rPr lang="en-US" altLang="zh-CN">
                <a:latin typeface="Arial" panose="020B0604020202020204" pitchFamily="34" charset="0"/>
                <a:ea typeface="宋体" panose="02010600030101010101" pitchFamily="2" charset="-122"/>
              </a:rPr>
              <a:t>: </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特定</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程序 </a:t>
            </a:r>
            <a:r>
              <a:rPr lang="en-US" altLang="zh-CN" sz="2000">
                <a:solidFill>
                  <a:srgbClr val="CC0000"/>
                </a:solidFill>
                <a:latin typeface="Arial" panose="020B0604020202020204" pitchFamily="34" charset="0"/>
                <a:ea typeface="宋体" panose="02010600030101010101" pitchFamily="2" charset="-122"/>
              </a:rPr>
              <a:t>--</a:t>
            </a:r>
            <a:r>
              <a:rPr lang="zh-CN" altLang="en-US" sz="2000" dirty="0">
                <a:solidFill>
                  <a:srgbClr val="CC0000"/>
                </a:solidFill>
                <a:latin typeface="Arial" panose="020B0604020202020204" pitchFamily="34" charset="0"/>
                <a:ea typeface="宋体" panose="02010600030101010101" pitchFamily="2" charset="-122"/>
              </a:rPr>
              <a:t>可有限变化的计算规则</a:t>
            </a:r>
            <a:endParaRPr lang="zh-CN" altLang="en-US" sz="2000" dirty="0">
              <a:solidFill>
                <a:srgbClr val="CC0000"/>
              </a:solidFill>
              <a:latin typeface="Arial" panose="020B0604020202020204" pitchFamily="34" charset="0"/>
              <a:ea typeface="宋体" panose="02010600030101010101" pitchFamily="2" charset="-122"/>
            </a:endParaRPr>
          </a:p>
        </p:txBody>
      </p:sp>
      <p:pic>
        <p:nvPicPr>
          <p:cNvPr id="1490953" name="图片 1490952" descr="pgf041213074"/>
          <p:cNvPicPr>
            <a:picLocks noChangeAspect="1"/>
          </p:cNvPicPr>
          <p:nvPr/>
        </p:nvPicPr>
        <p:blipFill>
          <a:blip r:embed="rId4">
            <a:clrChange>
              <a:clrFrom>
                <a:srgbClr val="FFFFFF"/>
              </a:clrFrom>
              <a:clrTo>
                <a:srgbClr val="FFFFFF">
                  <a:alpha val="0"/>
                </a:srgbClr>
              </a:clrTo>
            </a:clrChange>
          </a:blip>
          <a:stretch>
            <a:fillRect/>
          </a:stretch>
        </p:blipFill>
        <p:spPr>
          <a:xfrm>
            <a:off x="8397875" y="990600"/>
            <a:ext cx="1981200" cy="1854200"/>
          </a:xfrm>
          <a:prstGeom prst="rect">
            <a:avLst/>
          </a:prstGeom>
          <a:noFill/>
          <a:ln w="9525">
            <a:noFill/>
          </a:ln>
        </p:spPr>
      </p:pic>
      <p:sp>
        <p:nvSpPr>
          <p:cNvPr id="1490954" name="文本框 1490953"/>
          <p:cNvSpPr txBox="1"/>
          <p:nvPr/>
        </p:nvSpPr>
        <p:spPr>
          <a:xfrm>
            <a:off x="7953375" y="2824163"/>
            <a:ext cx="2701925" cy="706755"/>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现代计算机</a:t>
            </a:r>
            <a:r>
              <a:rPr lang="zh-CN" altLang="en-US" dirty="0">
                <a:latin typeface="Arial" panose="020B0604020202020204" pitchFamily="34" charset="0"/>
                <a:ea typeface="宋体" panose="02010600030101010101" pitchFamily="2" charset="-122"/>
              </a:rPr>
              <a:t>：</a:t>
            </a:r>
            <a:r>
              <a:rPr lang="zh-CN" altLang="en-US" sz="2000" dirty="0">
                <a:solidFill>
                  <a:srgbClr val="CC0000"/>
                </a:solidFill>
                <a:latin typeface="Arial" panose="020B0604020202020204" pitchFamily="34" charset="0"/>
                <a:ea typeface="宋体" panose="02010600030101010101" pitchFamily="2" charset="-122"/>
              </a:rPr>
              <a:t>一般程序</a:t>
            </a:r>
            <a:endParaRPr lang="zh-CN" altLang="en-US" sz="2000" dirty="0">
              <a:solidFill>
                <a:srgbClr val="CC0000"/>
              </a:solidFill>
              <a:latin typeface="Arial" panose="020B0604020202020204" pitchFamily="34" charset="0"/>
              <a:ea typeface="宋体" panose="02010600030101010101" pitchFamily="2" charset="-122"/>
            </a:endParaRPr>
          </a:p>
          <a:p>
            <a:r>
              <a:rPr lang="en-US" altLang="zh-CN" sz="2000">
                <a:solidFill>
                  <a:srgbClr val="CC0000"/>
                </a:solidFill>
                <a:latin typeface="Arial" panose="020B0604020202020204" pitchFamily="34" charset="0"/>
                <a:ea typeface="宋体" panose="02010600030101010101" pitchFamily="2" charset="-122"/>
              </a:rPr>
              <a:t>--</a:t>
            </a:r>
            <a:r>
              <a:rPr lang="zh-CN" altLang="en-US" sz="2000" dirty="0">
                <a:solidFill>
                  <a:srgbClr val="CC0000"/>
                </a:solidFill>
                <a:latin typeface="Arial" panose="020B0604020202020204" pitchFamily="34" charset="0"/>
                <a:ea typeface="宋体" panose="02010600030101010101" pitchFamily="2" charset="-122"/>
              </a:rPr>
              <a:t>任意可变的计算规则</a:t>
            </a:r>
            <a:endParaRPr lang="zh-CN" altLang="en-US" sz="2000" dirty="0">
              <a:solidFill>
                <a:srgbClr val="CC0000"/>
              </a:solidFill>
              <a:latin typeface="Arial" panose="020B0604020202020204" pitchFamily="34" charset="0"/>
              <a:ea typeface="宋体" panose="02010600030101010101" pitchFamily="2" charset="-122"/>
            </a:endParaRPr>
          </a:p>
        </p:txBody>
      </p:sp>
      <p:sp>
        <p:nvSpPr>
          <p:cNvPr id="1490955" name="文本框 1490954"/>
          <p:cNvSpPr txBox="1"/>
          <p:nvPr/>
        </p:nvSpPr>
        <p:spPr>
          <a:xfrm>
            <a:off x="1579245" y="829628"/>
            <a:ext cx="5059680" cy="1529715"/>
          </a:xfrm>
          <a:prstGeom prst="rect">
            <a:avLst/>
          </a:prstGeom>
          <a:noFill/>
          <a:ln w="9525">
            <a:noFill/>
          </a:ln>
        </p:spPr>
        <p:txBody>
          <a:bodyPr wrap="none" anchor="t" anchorCtr="0">
            <a:spAutoFit/>
          </a:bodyPr>
          <a:p>
            <a:pPr>
              <a:lnSpc>
                <a:spcPct val="130000"/>
              </a:lnSpc>
            </a:pPr>
            <a:r>
              <a:rPr lang="zh-CN" altLang="en-US" sz="2400" b="0" dirty="0">
                <a:latin typeface="华文中宋" panose="02010600040101010101" pitchFamily="2" charset="-122"/>
                <a:ea typeface="华文中宋" panose="02010600040101010101" pitchFamily="2" charset="-122"/>
              </a:rPr>
              <a:t>机械计算的简要发展历程是怎样的？</a:t>
            </a:r>
            <a:endParaRPr lang="zh-CN" altLang="en-US" sz="2400" b="0" dirty="0">
              <a:latin typeface="华文中宋" panose="02010600040101010101" pitchFamily="2" charset="-122"/>
              <a:ea typeface="华文中宋" panose="02010600040101010101" pitchFamily="2" charset="-122"/>
            </a:endParaRPr>
          </a:p>
          <a:p>
            <a:pPr>
              <a:lnSpc>
                <a:spcPct val="130000"/>
              </a:lnSpc>
            </a:pPr>
            <a:r>
              <a:rPr lang="zh-CN" altLang="en-US" sz="2400" b="0" dirty="0">
                <a:latin typeface="华文中宋" panose="02010600040101010101" pitchFamily="2" charset="-122"/>
                <a:ea typeface="华文中宋" panose="02010600040101010101" pitchFamily="2" charset="-122"/>
              </a:rPr>
              <a:t> </a:t>
            </a:r>
            <a:endParaRPr lang="zh-CN" altLang="en-US" sz="2400" b="0" dirty="0">
              <a:latin typeface="华文中宋" panose="02010600040101010101" pitchFamily="2" charset="-122"/>
              <a:ea typeface="华文中宋" panose="02010600040101010101" pitchFamily="2" charset="-122"/>
            </a:endParaRPr>
          </a:p>
          <a:p>
            <a:pPr>
              <a:lnSpc>
                <a:spcPct val="130000"/>
              </a:lnSpc>
              <a:buSzPct val="80000"/>
              <a:buFont typeface="Wingdings" panose="05000000000000000000" pitchFamily="2" charset="2"/>
              <a:buChar char="u"/>
            </a:pPr>
            <a:r>
              <a:rPr lang="zh-CN" altLang="en-US" sz="2400" dirty="0">
                <a:solidFill>
                  <a:srgbClr val="CC0000"/>
                </a:solidFill>
                <a:latin typeface="Arial" panose="020B0604020202020204" pitchFamily="34" charset="0"/>
                <a:ea typeface="宋体" panose="02010600030101010101" pitchFamily="2" charset="-122"/>
              </a:rPr>
              <a:t>从表示</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自动存储</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自动执行的角度</a:t>
            </a:r>
            <a:endParaRPr lang="zh-CN" altLang="en-US" sz="2400" dirty="0">
              <a:solidFill>
                <a:srgbClr val="CC0000"/>
              </a:solidFill>
              <a:latin typeface="Arial" panose="020B0604020202020204" pitchFamily="34" charset="0"/>
              <a:ea typeface="宋体" panose="02010600030101010101" pitchFamily="2" charset="-122"/>
            </a:endParaRPr>
          </a:p>
        </p:txBody>
      </p:sp>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0949"/>
                                        </p:tgtEl>
                                        <p:attrNameLst>
                                          <p:attrName>style.visibility</p:attrName>
                                        </p:attrNameLst>
                                      </p:cBhvr>
                                      <p:to>
                                        <p:strVal val="visible"/>
                                      </p:to>
                                    </p:set>
                                    <p:anim calcmode="lin" valueType="num">
                                      <p:cBhvr additive="base">
                                        <p:cTn id="7" dur="500" fill="hold"/>
                                        <p:tgtEl>
                                          <p:spTgt spid="1490949"/>
                                        </p:tgtEl>
                                        <p:attrNameLst>
                                          <p:attrName>ppt_x</p:attrName>
                                        </p:attrNameLst>
                                      </p:cBhvr>
                                      <p:tavLst>
                                        <p:tav tm="0">
                                          <p:val>
                                            <p:strVal val="#ppt_x"/>
                                          </p:val>
                                        </p:tav>
                                        <p:tav tm="100000">
                                          <p:val>
                                            <p:strVal val="#ppt_x"/>
                                          </p:val>
                                        </p:tav>
                                      </p:tavLst>
                                    </p:anim>
                                    <p:anim calcmode="lin" valueType="num">
                                      <p:cBhvr additive="base">
                                        <p:cTn id="8" dur="500" fill="hold"/>
                                        <p:tgtEl>
                                          <p:spTgt spid="14909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90950"/>
                                        </p:tgtEl>
                                        <p:attrNameLst>
                                          <p:attrName>style.visibility</p:attrName>
                                        </p:attrNameLst>
                                      </p:cBhvr>
                                      <p:to>
                                        <p:strVal val="visible"/>
                                      </p:to>
                                    </p:set>
                                    <p:anim calcmode="lin" valueType="num">
                                      <p:cBhvr additive="base">
                                        <p:cTn id="11" dur="500" fill="hold"/>
                                        <p:tgtEl>
                                          <p:spTgt spid="1490950"/>
                                        </p:tgtEl>
                                        <p:attrNameLst>
                                          <p:attrName>ppt_x</p:attrName>
                                        </p:attrNameLst>
                                      </p:cBhvr>
                                      <p:tavLst>
                                        <p:tav tm="0">
                                          <p:val>
                                            <p:strVal val="#ppt_x"/>
                                          </p:val>
                                        </p:tav>
                                        <p:tav tm="100000">
                                          <p:val>
                                            <p:strVal val="#ppt_x"/>
                                          </p:val>
                                        </p:tav>
                                      </p:tavLst>
                                    </p:anim>
                                    <p:anim calcmode="lin" valueType="num">
                                      <p:cBhvr additive="base">
                                        <p:cTn id="12" dur="500" fill="hold"/>
                                        <p:tgtEl>
                                          <p:spTgt spid="14909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90951"/>
                                        </p:tgtEl>
                                        <p:attrNameLst>
                                          <p:attrName>style.visibility</p:attrName>
                                        </p:attrNameLst>
                                      </p:cBhvr>
                                      <p:to>
                                        <p:strVal val="visible"/>
                                      </p:to>
                                    </p:set>
                                    <p:anim calcmode="lin" valueType="num">
                                      <p:cBhvr additive="base">
                                        <p:cTn id="17" dur="500" fill="hold"/>
                                        <p:tgtEl>
                                          <p:spTgt spid="1490951"/>
                                        </p:tgtEl>
                                        <p:attrNameLst>
                                          <p:attrName>ppt_x</p:attrName>
                                        </p:attrNameLst>
                                      </p:cBhvr>
                                      <p:tavLst>
                                        <p:tav tm="0">
                                          <p:val>
                                            <p:strVal val="#ppt_x"/>
                                          </p:val>
                                        </p:tav>
                                        <p:tav tm="100000">
                                          <p:val>
                                            <p:strVal val="#ppt_x"/>
                                          </p:val>
                                        </p:tav>
                                      </p:tavLst>
                                    </p:anim>
                                    <p:anim calcmode="lin" valueType="num">
                                      <p:cBhvr additive="base">
                                        <p:cTn id="18" dur="500" fill="hold"/>
                                        <p:tgtEl>
                                          <p:spTgt spid="14909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90952"/>
                                        </p:tgtEl>
                                        <p:attrNameLst>
                                          <p:attrName>style.visibility</p:attrName>
                                        </p:attrNameLst>
                                      </p:cBhvr>
                                      <p:to>
                                        <p:strVal val="visible"/>
                                      </p:to>
                                    </p:set>
                                    <p:anim calcmode="lin" valueType="num">
                                      <p:cBhvr additive="base">
                                        <p:cTn id="21" dur="500" fill="hold"/>
                                        <p:tgtEl>
                                          <p:spTgt spid="1490952"/>
                                        </p:tgtEl>
                                        <p:attrNameLst>
                                          <p:attrName>ppt_x</p:attrName>
                                        </p:attrNameLst>
                                      </p:cBhvr>
                                      <p:tavLst>
                                        <p:tav tm="0">
                                          <p:val>
                                            <p:strVal val="#ppt_x"/>
                                          </p:val>
                                        </p:tav>
                                        <p:tav tm="100000">
                                          <p:val>
                                            <p:strVal val="#ppt_x"/>
                                          </p:val>
                                        </p:tav>
                                      </p:tavLst>
                                    </p:anim>
                                    <p:anim calcmode="lin" valueType="num">
                                      <p:cBhvr additive="base">
                                        <p:cTn id="22" dur="500" fill="hold"/>
                                        <p:tgtEl>
                                          <p:spTgt spid="149095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90953"/>
                                        </p:tgtEl>
                                        <p:attrNameLst>
                                          <p:attrName>style.visibility</p:attrName>
                                        </p:attrNameLst>
                                      </p:cBhvr>
                                      <p:to>
                                        <p:strVal val="visible"/>
                                      </p:to>
                                    </p:set>
                                    <p:anim calcmode="lin" valueType="num">
                                      <p:cBhvr additive="base">
                                        <p:cTn id="27" dur="500" fill="hold"/>
                                        <p:tgtEl>
                                          <p:spTgt spid="1490953"/>
                                        </p:tgtEl>
                                        <p:attrNameLst>
                                          <p:attrName>ppt_x</p:attrName>
                                        </p:attrNameLst>
                                      </p:cBhvr>
                                      <p:tavLst>
                                        <p:tav tm="0">
                                          <p:val>
                                            <p:strVal val="#ppt_x"/>
                                          </p:val>
                                        </p:tav>
                                        <p:tav tm="100000">
                                          <p:val>
                                            <p:strVal val="#ppt_x"/>
                                          </p:val>
                                        </p:tav>
                                      </p:tavLst>
                                    </p:anim>
                                    <p:anim calcmode="lin" valueType="num">
                                      <p:cBhvr additive="base">
                                        <p:cTn id="28" dur="500" fill="hold"/>
                                        <p:tgtEl>
                                          <p:spTgt spid="14909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90954"/>
                                        </p:tgtEl>
                                        <p:attrNameLst>
                                          <p:attrName>style.visibility</p:attrName>
                                        </p:attrNameLst>
                                      </p:cBhvr>
                                      <p:to>
                                        <p:strVal val="visible"/>
                                      </p:to>
                                    </p:set>
                                    <p:anim calcmode="lin" valueType="num">
                                      <p:cBhvr additive="base">
                                        <p:cTn id="31" dur="500" fill="hold"/>
                                        <p:tgtEl>
                                          <p:spTgt spid="1490954"/>
                                        </p:tgtEl>
                                        <p:attrNameLst>
                                          <p:attrName>ppt_x</p:attrName>
                                        </p:attrNameLst>
                                      </p:cBhvr>
                                      <p:tavLst>
                                        <p:tav tm="0">
                                          <p:val>
                                            <p:strVal val="#ppt_x"/>
                                          </p:val>
                                        </p:tav>
                                        <p:tav tm="100000">
                                          <p:val>
                                            <p:strVal val="#ppt_x"/>
                                          </p:val>
                                        </p:tav>
                                      </p:tavLst>
                                    </p:anim>
                                    <p:anim calcmode="lin" valueType="num">
                                      <p:cBhvr additive="base">
                                        <p:cTn id="32" dur="500" fill="hold"/>
                                        <p:tgtEl>
                                          <p:spTgt spid="14909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0950" grpId="0"/>
      <p:bldP spid="1490952" grpId="0"/>
      <p:bldP spid="14909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
        <p:nvSpPr>
          <p:cNvPr id="6147" name="副标题 94210"/>
          <p:cNvSpPr>
            <a:spLocks noGrp="1" noChangeArrowheads="1"/>
          </p:cNvSpPr>
          <p:nvPr/>
        </p:nvSpPr>
        <p:spPr>
          <a:xfrm>
            <a:off x="2765743" y="5113973"/>
            <a:ext cx="70104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3200" dirty="0">
                <a:latin typeface="楷体_GB2312"/>
                <a:ea typeface="楷体_GB2312"/>
                <a:cs typeface="楷体_GB2312"/>
              </a:rPr>
              <a:t>2023-9</a:t>
            </a:r>
            <a:endParaRPr lang="en-US" altLang="zh-CN" sz="3200" dirty="0">
              <a:latin typeface="楷体_GB2312"/>
              <a:ea typeface="楷体_GB2312"/>
              <a:cs typeface="楷体_GB2312"/>
            </a:endParaRPr>
          </a:p>
        </p:txBody>
      </p:sp>
      <p:sp>
        <p:nvSpPr>
          <p:cNvPr id="22" name="文本框 21"/>
          <p:cNvSpPr txBox="1"/>
          <p:nvPr/>
        </p:nvSpPr>
        <p:spPr>
          <a:xfrm>
            <a:off x="5143162" y="4158616"/>
            <a:ext cx="2450803" cy="4603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主讲人：郑顾平</a:t>
            </a:r>
            <a:endPar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94209"/>
          <p:cNvSpPr>
            <a:spLocks noGrp="1"/>
          </p:cNvSpPr>
          <p:nvPr/>
        </p:nvSpPr>
        <p:spPr>
          <a:xfrm>
            <a:off x="808990" y="1282065"/>
            <a:ext cx="9600565" cy="2078355"/>
          </a:xfrm>
          <a:prstGeom prst="rect">
            <a:avLst/>
          </a:prstGeom>
          <a:noFill/>
          <a:ln w="9525">
            <a:noFill/>
          </a:ln>
        </p:spPr>
        <p:txBody>
          <a:bodyPr anchor="b"/>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accent2"/>
                </a:solidFill>
                <a:latin typeface="+mj-lt"/>
                <a:ea typeface="+mj-ea"/>
                <a:cs typeface="+mj-cs"/>
              </a:defRPr>
            </a:lvl1pPr>
          </a:lstStyle>
          <a:p>
            <a:pPr>
              <a:buSzPct val="100000"/>
              <a:defRPr/>
            </a:pPr>
            <a:r>
              <a:rPr lang="zh-CN" altLang="en-US" sz="7200" b="1" dirty="0">
                <a:effectLst>
                  <a:outerShdw blurRad="38100" dist="38100" dir="2700000">
                    <a:srgbClr val="000000"/>
                  </a:outerShdw>
                </a:effectLst>
              </a:rPr>
              <a:t>计算思维与计算机</a:t>
            </a:r>
            <a:r>
              <a:rPr lang="zh-CN" altLang="en-US" sz="7200" b="1" dirty="0">
                <a:effectLst>
                  <a:outerShdw blurRad="38100" dist="38100" dir="2700000">
                    <a:srgbClr val="000000"/>
                  </a:outerShdw>
                </a:effectLst>
              </a:rPr>
              <a:t>基础</a:t>
            </a:r>
            <a:endParaRPr lang="zh-CN" altLang="en-US" sz="7200" b="1" dirty="0">
              <a:effectLst>
                <a:outerShdw blurRad="38100" dist="38100" dir="2700000">
                  <a:srgbClr val="000000"/>
                </a:outerShdw>
              </a:effectLst>
            </a:endParaRPr>
          </a:p>
          <a:p>
            <a:pPr>
              <a:buSzPct val="100000"/>
              <a:defRPr/>
            </a:pPr>
            <a:r>
              <a:rPr lang="zh-CN" altLang="en-US" sz="7200" b="1" dirty="0">
                <a:effectLst>
                  <a:outerShdw blurRad="38100" dist="38100" dir="2700000">
                    <a:srgbClr val="000000"/>
                  </a:outerShdw>
                </a:effectLst>
              </a:rPr>
              <a:t>课程简介</a:t>
            </a:r>
            <a:endParaRPr lang="zh-CN" altLang="en-US" sz="7200" b="1" dirty="0">
              <a:effectLst>
                <a:outerShdw blurRad="38100" dist="38100" dir="270000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3474" name="标题 3"/>
          <p:cNvSpPr/>
          <p:nvPr/>
        </p:nvSpPr>
        <p:spPr>
          <a:xfrm>
            <a:off x="875665" y="472440"/>
            <a:ext cx="674846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49" charset="-122"/>
              </a:rPr>
              <a:t>电子自动计算</a:t>
            </a:r>
            <a:r>
              <a:rPr lang="zh-CN" altLang="en-US" sz="3600" b="1" dirty="0">
                <a:ea typeface="黑体" panose="02010609060101010101" pitchFamily="49" charset="-122"/>
              </a:rPr>
              <a:t>-元器件</a:t>
            </a:r>
            <a:endParaRPr lang="zh-CN" altLang="en-US" sz="3600" b="1" dirty="0">
              <a:ea typeface="黑体" panose="02010609060101010101" pitchFamily="49" charset="-122"/>
            </a:endParaRPr>
          </a:p>
        </p:txBody>
      </p:sp>
      <p:sp>
        <p:nvSpPr>
          <p:cNvPr id="1513475" name="矩形 1513474"/>
          <p:cNvSpPr/>
          <p:nvPr/>
        </p:nvSpPr>
        <p:spPr>
          <a:xfrm>
            <a:off x="3821113" y="5159375"/>
            <a:ext cx="4572000" cy="922020"/>
          </a:xfrm>
          <a:prstGeom prst="rect">
            <a:avLst/>
          </a:prstGeom>
          <a:noFill/>
          <a:ln w="9525">
            <a:noFill/>
          </a:ln>
        </p:spPr>
        <p:txBody>
          <a:bodyPr>
            <a:spAutoFit/>
          </a:bodyPr>
          <a:p>
            <a:pPr algn="ctr"/>
            <a:r>
              <a:rPr lang="en-US" altLang="zh-CN" sz="1800">
                <a:solidFill>
                  <a:srgbClr val="000000"/>
                </a:solidFill>
                <a:latin typeface="Arial" panose="020B0604020202020204" pitchFamily="34" charset="0"/>
                <a:ea typeface="宋体" panose="02010600030101010101" pitchFamily="2" charset="-122"/>
              </a:rPr>
              <a:t>Research Center on </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ntelligent </a:t>
            </a:r>
            <a:r>
              <a:rPr lang="en-US" altLang="zh-CN" sz="1800">
                <a:solidFill>
                  <a:srgbClr val="FF0000"/>
                </a:solidFill>
                <a:latin typeface="Arial" panose="020B0604020202020204" pitchFamily="34" charset="0"/>
                <a:ea typeface="宋体" panose="02010600030101010101" pitchFamily="2" charset="-122"/>
              </a:rPr>
              <a:t>C</a:t>
            </a:r>
            <a:r>
              <a:rPr lang="en-US" altLang="zh-CN" sz="1800">
                <a:solidFill>
                  <a:srgbClr val="000000"/>
                </a:solidFill>
                <a:latin typeface="Arial" panose="020B0604020202020204" pitchFamily="34" charset="0"/>
                <a:ea typeface="宋体" panose="02010600030101010101" pitchFamily="2" charset="-122"/>
              </a:rPr>
              <a:t>omputing for</a:t>
            </a:r>
            <a:r>
              <a:rPr lang="en-US" altLang="zh-CN" sz="1800">
                <a:solidFill>
                  <a:srgbClr val="FF0000"/>
                </a:solidFill>
                <a:latin typeface="Arial" panose="020B0604020202020204" pitchFamily="34" charset="0"/>
                <a:ea typeface="宋体" panose="02010600030101010101" pitchFamily="2" charset="-122"/>
              </a:rPr>
              <a:t> E</a:t>
            </a:r>
            <a:r>
              <a:rPr lang="en-US" altLang="zh-CN" sz="1800">
                <a:solidFill>
                  <a:srgbClr val="000000"/>
                </a:solidFill>
                <a:latin typeface="Arial" panose="020B0604020202020204" pitchFamily="34" charset="0"/>
                <a:ea typeface="宋体" panose="02010600030101010101" pitchFamily="2" charset="-122"/>
              </a:rPr>
              <a:t>nterprises &amp; </a:t>
            </a:r>
            <a:r>
              <a:rPr lang="en-US" altLang="zh-CN" sz="1800">
                <a:solidFill>
                  <a:srgbClr val="FF0000"/>
                </a:solidFill>
                <a:latin typeface="Arial" panose="020B0604020202020204" pitchFamily="34" charset="0"/>
                <a:ea typeface="宋体" panose="02010600030101010101" pitchFamily="2" charset="-122"/>
              </a:rPr>
              <a:t>S</a:t>
            </a:r>
            <a:r>
              <a:rPr lang="en-US" altLang="zh-CN" sz="1800">
                <a:solidFill>
                  <a:srgbClr val="000000"/>
                </a:solidFill>
                <a:latin typeface="Arial" panose="020B0604020202020204" pitchFamily="34" charset="0"/>
                <a:ea typeface="宋体" panose="02010600030101010101" pitchFamily="2" charset="-122"/>
              </a:rPr>
              <a:t>ervices,</a:t>
            </a:r>
            <a:endParaRPr lang="en-US" altLang="zh-CN" sz="1800">
              <a:solidFill>
                <a:srgbClr val="000000"/>
              </a:solidFill>
              <a:latin typeface="Arial" panose="020B0604020202020204" pitchFamily="34" charset="0"/>
              <a:ea typeface="宋体" panose="02010600030101010101" pitchFamily="2" charset="-122"/>
            </a:endParaRPr>
          </a:p>
          <a:p>
            <a:pPr algn="ctr"/>
            <a:r>
              <a:rPr lang="en-US" altLang="zh-CN" sz="1800">
                <a:solidFill>
                  <a:srgbClr val="FF0000"/>
                </a:solidFill>
                <a:latin typeface="Arial" panose="020B0604020202020204" pitchFamily="34" charset="0"/>
                <a:ea typeface="宋体" panose="02010600030101010101" pitchFamily="2" charset="-122"/>
              </a:rPr>
              <a:t>H</a:t>
            </a:r>
            <a:r>
              <a:rPr lang="en-US" altLang="zh-CN" sz="1800">
                <a:solidFill>
                  <a:srgbClr val="000000"/>
                </a:solidFill>
                <a:latin typeface="Arial" panose="020B0604020202020204" pitchFamily="34" charset="0"/>
                <a:ea typeface="宋体" panose="02010600030101010101" pitchFamily="2" charset="-122"/>
              </a:rPr>
              <a:t>arbin</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nstitute of </a:t>
            </a:r>
            <a:r>
              <a:rPr lang="en-US" altLang="zh-CN" sz="1800">
                <a:solidFill>
                  <a:srgbClr val="FF0000"/>
                </a:solidFill>
                <a:latin typeface="Arial" panose="020B0604020202020204" pitchFamily="34" charset="0"/>
                <a:ea typeface="宋体" panose="02010600030101010101" pitchFamily="2" charset="-122"/>
              </a:rPr>
              <a:t>T</a:t>
            </a:r>
            <a:r>
              <a:rPr lang="en-US" altLang="zh-CN" sz="1800">
                <a:solidFill>
                  <a:srgbClr val="000000"/>
                </a:solidFill>
                <a:latin typeface="Arial" panose="020B0604020202020204" pitchFamily="34" charset="0"/>
                <a:ea typeface="宋体" panose="02010600030101010101" pitchFamily="2" charset="-122"/>
              </a:rPr>
              <a:t>echnology</a:t>
            </a:r>
            <a:endParaRPr lang="en-US" altLang="zh-CN" sz="1800">
              <a:solidFill>
                <a:srgbClr val="000000"/>
              </a:solidFill>
              <a:latin typeface="Arial" panose="020B0604020202020204" pitchFamily="34" charset="0"/>
              <a:ea typeface="宋体" panose="02010600030101010101" pitchFamily="2" charset="-122"/>
            </a:endParaRPr>
          </a:p>
        </p:txBody>
      </p:sp>
      <p:sp>
        <p:nvSpPr>
          <p:cNvPr id="1513476" name="Text Box 3"/>
          <p:cNvSpPr txBox="1"/>
          <p:nvPr/>
        </p:nvSpPr>
        <p:spPr>
          <a:xfrm>
            <a:off x="3478848" y="2432050"/>
            <a:ext cx="5008880" cy="1322070"/>
          </a:xfrm>
          <a:prstGeom prst="rect">
            <a:avLst/>
          </a:prstGeom>
          <a:noFill/>
          <a:ln w="9525">
            <a:noFill/>
          </a:ln>
        </p:spPr>
        <p:txBody>
          <a:bodyPr wrap="none">
            <a:spAutoFit/>
          </a:bodyPr>
          <a:p>
            <a:pPr algn="ctr"/>
            <a:r>
              <a:rPr lang="zh-CN" altLang="en-US" sz="4000" b="0" dirty="0">
                <a:solidFill>
                  <a:srgbClr val="000000"/>
                </a:solidFill>
                <a:latin typeface="Times New Roman" panose="02020603050405020304" pitchFamily="18" charset="0"/>
                <a:ea typeface="华文行楷" pitchFamily="2" charset="-122"/>
              </a:rPr>
              <a:t>战德臣</a:t>
            </a:r>
            <a:endParaRPr lang="zh-CN" altLang="en-US" sz="4000" b="0" dirty="0">
              <a:solidFill>
                <a:srgbClr val="000000"/>
              </a:solidFill>
              <a:latin typeface="Times New Roman" panose="02020603050405020304" pitchFamily="18" charset="0"/>
              <a:ea typeface="华文行楷"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哈尔滨工业大学   教授</a:t>
            </a:r>
            <a:r>
              <a:rPr lang="en-US" altLang="zh-CN" b="0">
                <a:latin typeface="Arial" panose="020B0604020202020204" pitchFamily="34" charset="0"/>
                <a:ea typeface="宋体" panose="02010600030101010101" pitchFamily="2" charset="-122"/>
              </a:rPr>
              <a:t>.</a:t>
            </a:r>
            <a:r>
              <a:rPr lang="zh-CN" altLang="en-US" sz="2000" b="0" dirty="0">
                <a:solidFill>
                  <a:srgbClr val="000000"/>
                </a:solidFill>
                <a:latin typeface="华文中宋" panose="02010600040101010101" pitchFamily="2" charset="-122"/>
                <a:ea typeface="华文中宋" panose="02010600040101010101" pitchFamily="2" charset="-122"/>
              </a:rPr>
              <a:t>博士生导师</a:t>
            </a:r>
            <a:endParaRPr lang="zh-CN" altLang="en-US" sz="2000" b="0" dirty="0">
              <a:solidFill>
                <a:srgbClr val="000000"/>
              </a:solidFill>
              <a:latin typeface="华文中宋" panose="02010600040101010101" pitchFamily="2" charset="-122"/>
              <a:ea typeface="华文中宋" panose="02010600040101010101"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教育部大学计算机课程教学指导委员会委员</a:t>
            </a:r>
            <a:endParaRPr lang="en-US" altLang="zh-CN" sz="2000" b="0">
              <a:solidFill>
                <a:srgbClr val="000000"/>
              </a:solidFill>
              <a:latin typeface="华文中宋" panose="02010600040101010101" pitchFamily="2" charset="-122"/>
              <a:ea typeface="华文中宋" panose="02010600040101010101" pitchFamily="2" charset="-122"/>
            </a:endParaRPr>
          </a:p>
        </p:txBody>
      </p:sp>
      <p:pic>
        <p:nvPicPr>
          <p:cNvPr id="1513477" name="图片 1513476" descr="OKZhanDC"/>
          <p:cNvPicPr>
            <a:picLocks noChangeAspect="1"/>
          </p:cNvPicPr>
          <p:nvPr/>
        </p:nvPicPr>
        <p:blipFill>
          <a:blip r:embed="rId1"/>
          <a:stretch>
            <a:fillRect/>
          </a:stretch>
        </p:blipFill>
        <p:spPr>
          <a:xfrm>
            <a:off x="5522913" y="3933825"/>
            <a:ext cx="1141412" cy="996950"/>
          </a:xfrm>
          <a:prstGeom prst="rect">
            <a:avLst/>
          </a:prstGeom>
          <a:noFill/>
          <a:ln w="9525">
            <a:no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22" name="Text Box 16"/>
          <p:cNvSpPr txBox="1"/>
          <p:nvPr/>
        </p:nvSpPr>
        <p:spPr>
          <a:xfrm>
            <a:off x="1687513" y="0"/>
            <a:ext cx="349821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电子自动计算</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元器件</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(1) </a:t>
            </a:r>
            <a:r>
              <a:rPr lang="zh-CN" altLang="en-US" sz="2000" dirty="0">
                <a:solidFill>
                  <a:srgbClr val="FF0000"/>
                </a:solidFill>
                <a:latin typeface="Arial" panose="020B0604020202020204" pitchFamily="34" charset="0"/>
                <a:ea typeface="华文中宋" panose="02010600040101010101" pitchFamily="2" charset="-122"/>
              </a:rPr>
              <a:t>自动计算需要解决的问题</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grpSp>
        <p:nvGrpSpPr>
          <p:cNvPr id="1515523" name="组合 1515522"/>
          <p:cNvGrpSpPr/>
          <p:nvPr/>
        </p:nvGrpSpPr>
        <p:grpSpPr>
          <a:xfrm>
            <a:off x="3081338" y="1633538"/>
            <a:ext cx="1425575" cy="1187450"/>
            <a:chOff x="486" y="2211"/>
            <a:chExt cx="898" cy="748"/>
          </a:xfrm>
        </p:grpSpPr>
        <p:sp>
          <p:nvSpPr>
            <p:cNvPr id="20" name="AutoShape 39"/>
            <p:cNvSpPr>
              <a:spLocks noChangeArrowheads="1"/>
            </p:cNvSpPr>
            <p:nvPr/>
          </p:nvSpPr>
          <p:spPr bwMode="gray">
            <a:xfrm>
              <a:off x="486" y="2211"/>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21" name="Oval 40"/>
            <p:cNvSpPr>
              <a:spLocks noChangeArrowheads="1"/>
            </p:cNvSpPr>
            <p:nvPr/>
          </p:nvSpPr>
          <p:spPr bwMode="gray">
            <a:xfrm>
              <a:off x="560" y="2273"/>
              <a:ext cx="750" cy="625"/>
            </a:xfrm>
            <a:prstGeom prst="ellipse">
              <a:avLst/>
            </a:prstGeom>
            <a:solidFill>
              <a:srgbClr val="003366"/>
            </a:solidFill>
            <a:ln w="28575" algn="ctr">
              <a:solidFill>
                <a:srgbClr val="FFFFFF"/>
              </a:solidFill>
              <a:round/>
            </a:ln>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16" name="Text Box 84"/>
            <p:cNvSpPr txBox="1">
              <a:spLocks noChangeArrowheads="1"/>
            </p:cNvSpPr>
            <p:nvPr/>
          </p:nvSpPr>
          <p:spPr bwMode="auto">
            <a:xfrm>
              <a:off x="563" y="2422"/>
              <a:ext cx="743" cy="329"/>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数据</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515527" name="组合 1515526"/>
          <p:cNvGrpSpPr/>
          <p:nvPr/>
        </p:nvGrpSpPr>
        <p:grpSpPr>
          <a:xfrm>
            <a:off x="3081338" y="2955925"/>
            <a:ext cx="1425575" cy="1187450"/>
            <a:chOff x="1756" y="2240"/>
            <a:chExt cx="898" cy="748"/>
          </a:xfrm>
        </p:grpSpPr>
        <p:sp>
          <p:nvSpPr>
            <p:cNvPr id="2" name="AutoShape 39"/>
            <p:cNvSpPr>
              <a:spLocks noChangeArrowheads="1"/>
            </p:cNvSpPr>
            <p:nvPr/>
          </p:nvSpPr>
          <p:spPr bwMode="gray">
            <a:xfrm>
              <a:off x="1756" y="224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1515529" name="Oval 40"/>
            <p:cNvSpPr/>
            <p:nvPr/>
          </p:nvSpPr>
          <p:spPr>
            <a:xfrm>
              <a:off x="1830" y="2302"/>
              <a:ext cx="750" cy="625"/>
            </a:xfrm>
            <a:prstGeom prst="ellipse">
              <a:avLst/>
            </a:prstGeom>
            <a:solidFill>
              <a:schemeClr val="accent2"/>
            </a:solidFill>
            <a:ln w="28575" cap="flat" cmpd="sng">
              <a:solidFill>
                <a:srgbClr val="FFFFFF"/>
              </a:solidFill>
              <a:prstDash val="solid"/>
              <a:headEnd type="none" w="med" len="med"/>
              <a:tailEnd type="none" w="med" len="med"/>
            </a:ln>
          </p:spPr>
          <p:txBody>
            <a:bodyPr wrap="none" anchor="ctr" anchorCtr="0"/>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3" name="Text Box 84"/>
            <p:cNvSpPr txBox="1">
              <a:spLocks noChangeArrowheads="1"/>
            </p:cNvSpPr>
            <p:nvPr/>
          </p:nvSpPr>
          <p:spPr bwMode="auto">
            <a:xfrm>
              <a:off x="1833" y="2317"/>
              <a:ext cx="743" cy="600"/>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计算规则</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sp>
        <p:nvSpPr>
          <p:cNvPr id="1515531" name="右箭头 1515530"/>
          <p:cNvSpPr/>
          <p:nvPr/>
        </p:nvSpPr>
        <p:spPr>
          <a:xfrm>
            <a:off x="4846638" y="2392363"/>
            <a:ext cx="817562" cy="277812"/>
          </a:xfrm>
          <a:prstGeom prst="rightArrow">
            <a:avLst>
              <a:gd name="adj1" fmla="val 50000"/>
              <a:gd name="adj2" fmla="val 73571"/>
            </a:avLst>
          </a:prstGeom>
          <a:solidFill>
            <a:schemeClr val="tx2"/>
          </a:solidFill>
          <a:ln w="9525">
            <a:noFill/>
          </a:ln>
        </p:spPr>
        <p:txBody>
          <a:bodyPr/>
          <a:p>
            <a:endParaRPr lang="zh-CN" altLang="en-US"/>
          </a:p>
        </p:txBody>
      </p:sp>
      <p:grpSp>
        <p:nvGrpSpPr>
          <p:cNvPr id="1515532" name="组合 1515531"/>
          <p:cNvGrpSpPr/>
          <p:nvPr/>
        </p:nvGrpSpPr>
        <p:grpSpPr>
          <a:xfrm>
            <a:off x="5673725" y="1935163"/>
            <a:ext cx="1425575" cy="1187450"/>
            <a:chOff x="3448" y="2210"/>
            <a:chExt cx="898" cy="748"/>
          </a:xfrm>
        </p:grpSpPr>
        <p:sp>
          <p:nvSpPr>
            <p:cNvPr id="4" name="AutoShape 39"/>
            <p:cNvSpPr>
              <a:spLocks noChangeArrowheads="1"/>
            </p:cNvSpPr>
            <p:nvPr/>
          </p:nvSpPr>
          <p:spPr bwMode="gray">
            <a:xfrm>
              <a:off x="3448" y="221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1515534" name="Oval 40"/>
            <p:cNvSpPr/>
            <p:nvPr/>
          </p:nvSpPr>
          <p:spPr>
            <a:xfrm>
              <a:off x="3522" y="2272"/>
              <a:ext cx="750" cy="625"/>
            </a:xfrm>
            <a:prstGeom prst="ellipse">
              <a:avLst/>
            </a:prstGeom>
            <a:solidFill>
              <a:srgbClr val="009900"/>
            </a:solidFill>
            <a:ln w="28575" cap="flat" cmpd="sng">
              <a:solidFill>
                <a:srgbClr val="FFFFFF"/>
              </a:solidFill>
              <a:prstDash val="solid"/>
              <a:headEnd type="none" w="med" len="med"/>
              <a:tailEnd type="none" w="med" len="med"/>
            </a:ln>
          </p:spPr>
          <p:txBody>
            <a:bodyPr wrap="none" anchor="ctr" anchorCtr="0"/>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5" name="Text Box 84"/>
            <p:cNvSpPr txBox="1">
              <a:spLocks noChangeArrowheads="1"/>
            </p:cNvSpPr>
            <p:nvPr/>
          </p:nvSpPr>
          <p:spPr bwMode="auto">
            <a:xfrm>
              <a:off x="3525" y="2421"/>
              <a:ext cx="743" cy="329"/>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表示</a:t>
              </a:r>
              <a:r>
                <a:rPr lang="en-US" altLang="zh-CN" sz="28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 </a:t>
              </a:r>
              <a:endParaRPr lang="en-US" altLang="zh-CN" sz="28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515536" name="组合 1515535"/>
          <p:cNvGrpSpPr/>
          <p:nvPr/>
        </p:nvGrpSpPr>
        <p:grpSpPr>
          <a:xfrm>
            <a:off x="7153275" y="1936750"/>
            <a:ext cx="1425575" cy="1187450"/>
            <a:chOff x="4140" y="2220"/>
            <a:chExt cx="898" cy="748"/>
          </a:xfrm>
        </p:grpSpPr>
        <p:sp>
          <p:nvSpPr>
            <p:cNvPr id="6" name="AutoShape 39"/>
            <p:cNvSpPr>
              <a:spLocks noChangeArrowheads="1"/>
            </p:cNvSpPr>
            <p:nvPr/>
          </p:nvSpPr>
          <p:spPr bwMode="gray">
            <a:xfrm>
              <a:off x="4140" y="222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1515538" name="Oval 40"/>
            <p:cNvSpPr/>
            <p:nvPr/>
          </p:nvSpPr>
          <p:spPr>
            <a:xfrm>
              <a:off x="4214" y="2282"/>
              <a:ext cx="750" cy="625"/>
            </a:xfrm>
            <a:prstGeom prst="ellipse">
              <a:avLst/>
            </a:prstGeom>
            <a:solidFill>
              <a:srgbClr val="669900"/>
            </a:solidFill>
            <a:ln w="28575" cap="flat" cmpd="sng">
              <a:solidFill>
                <a:srgbClr val="FFFFFF"/>
              </a:solidFill>
              <a:prstDash val="solid"/>
              <a:headEnd type="none" w="med" len="med"/>
              <a:tailEnd type="none" w="med" len="med"/>
            </a:ln>
          </p:spPr>
          <p:txBody>
            <a:bodyPr wrap="none" anchor="ctr" anchorCtr="0"/>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7" name="Text Box 84"/>
            <p:cNvSpPr txBox="1">
              <a:spLocks noChangeArrowheads="1"/>
            </p:cNvSpPr>
            <p:nvPr/>
          </p:nvSpPr>
          <p:spPr bwMode="auto">
            <a:xfrm>
              <a:off x="4217" y="2335"/>
              <a:ext cx="743" cy="523"/>
            </a:xfrm>
            <a:prstGeom prst="rect">
              <a:avLst/>
            </a:prstGeom>
            <a:noFill/>
            <a:ln>
              <a:noFill/>
            </a:ln>
          </p:spPr>
          <p:txBody>
            <a:bodyPr>
              <a:spAutoFit/>
            </a:bodyPr>
            <a:p>
              <a:pPr algn="ctr">
                <a:spcBef>
                  <a:spcPct val="35000"/>
                </a:spcBef>
              </a:pPr>
              <a:r>
                <a:rPr lang="zh-CN" altLang="en-US" sz="24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自动 存取</a:t>
              </a:r>
              <a:r>
                <a:rPr lang="en-US" altLang="zh-CN" sz="24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a:t>
              </a:r>
              <a:endParaRPr lang="en-US" altLang="zh-CN" sz="24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515540" name="组合 1515539"/>
          <p:cNvGrpSpPr/>
          <p:nvPr/>
        </p:nvGrpSpPr>
        <p:grpSpPr>
          <a:xfrm>
            <a:off x="6411913" y="2955925"/>
            <a:ext cx="1425575" cy="1187450"/>
            <a:chOff x="4140" y="2220"/>
            <a:chExt cx="898" cy="748"/>
          </a:xfrm>
        </p:grpSpPr>
        <p:sp>
          <p:nvSpPr>
            <p:cNvPr id="8" name="AutoShape 39"/>
            <p:cNvSpPr>
              <a:spLocks noChangeArrowheads="1"/>
            </p:cNvSpPr>
            <p:nvPr/>
          </p:nvSpPr>
          <p:spPr bwMode="gray">
            <a:xfrm>
              <a:off x="4140" y="222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1515542" name="Oval 40"/>
            <p:cNvSpPr/>
            <p:nvPr/>
          </p:nvSpPr>
          <p:spPr>
            <a:xfrm>
              <a:off x="4214" y="2282"/>
              <a:ext cx="750" cy="625"/>
            </a:xfrm>
            <a:prstGeom prst="ellipse">
              <a:avLst/>
            </a:prstGeom>
            <a:solidFill>
              <a:srgbClr val="669900"/>
            </a:solidFill>
            <a:ln w="28575" cap="flat" cmpd="sng">
              <a:solidFill>
                <a:srgbClr val="FFFFFF"/>
              </a:solidFill>
              <a:prstDash val="solid"/>
              <a:headEnd type="none" w="med" len="med"/>
              <a:tailEnd type="none" w="med" len="med"/>
            </a:ln>
          </p:spPr>
          <p:txBody>
            <a:bodyPr wrap="none" anchor="ctr" anchorCtr="0"/>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9" name="Text Box 84"/>
            <p:cNvSpPr txBox="1">
              <a:spLocks noChangeArrowheads="1"/>
            </p:cNvSpPr>
            <p:nvPr/>
          </p:nvSpPr>
          <p:spPr bwMode="auto">
            <a:xfrm>
              <a:off x="4217" y="2335"/>
              <a:ext cx="743" cy="523"/>
            </a:xfrm>
            <a:prstGeom prst="rect">
              <a:avLst/>
            </a:prstGeom>
            <a:noFill/>
            <a:ln>
              <a:noFill/>
            </a:ln>
          </p:spPr>
          <p:txBody>
            <a:bodyPr>
              <a:spAutoFit/>
            </a:bodyPr>
            <a:p>
              <a:pPr algn="ctr">
                <a:spcBef>
                  <a:spcPct val="35000"/>
                </a:spcBef>
              </a:pPr>
              <a:r>
                <a:rPr lang="zh-CN" altLang="en-US" sz="24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自动 执行</a:t>
              </a:r>
              <a:r>
                <a:rPr lang="en-US" altLang="zh-CN" sz="24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a:t>
              </a:r>
              <a:endParaRPr lang="en-US" altLang="zh-CN" sz="24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sp>
        <p:nvSpPr>
          <p:cNvPr id="1515544" name="右大括号 1515543"/>
          <p:cNvSpPr/>
          <p:nvPr/>
        </p:nvSpPr>
        <p:spPr>
          <a:xfrm>
            <a:off x="4681538" y="1885950"/>
            <a:ext cx="250825" cy="1509713"/>
          </a:xfrm>
          <a:prstGeom prst="rightBrace">
            <a:avLst>
              <a:gd name="adj1" fmla="val 50158"/>
              <a:gd name="adj2" fmla="val 41324"/>
            </a:avLst>
          </a:prstGeom>
          <a:noFill/>
          <a:ln w="76200" cap="flat" cmpd="sng">
            <a:solidFill>
              <a:schemeClr val="tx1"/>
            </a:solidFill>
            <a:prstDash val="solid"/>
            <a:headEnd type="none" w="med" len="med"/>
            <a:tailEnd type="none" w="med" len="med"/>
          </a:ln>
        </p:spPr>
        <p:txBody>
          <a:bodyPr/>
          <a:p>
            <a:endParaRPr lang="zh-CN" altLang="en-US"/>
          </a:p>
        </p:txBody>
      </p:sp>
      <p:sp>
        <p:nvSpPr>
          <p:cNvPr id="1515545" name="右箭头 1515544"/>
          <p:cNvSpPr/>
          <p:nvPr/>
        </p:nvSpPr>
        <p:spPr>
          <a:xfrm>
            <a:off x="4703763" y="3497263"/>
            <a:ext cx="1665287" cy="277812"/>
          </a:xfrm>
          <a:prstGeom prst="rightArrow">
            <a:avLst>
              <a:gd name="adj1" fmla="val 30287"/>
              <a:gd name="adj2" fmla="val 92578"/>
            </a:avLst>
          </a:prstGeom>
          <a:solidFill>
            <a:schemeClr val="tx2"/>
          </a:solidFill>
          <a:ln w="9525">
            <a:noFill/>
          </a:ln>
        </p:spPr>
        <p:txBody>
          <a:bodyPr/>
          <a:p>
            <a:endParaRPr lang="zh-CN" altLang="en-US"/>
          </a:p>
        </p:txBody>
      </p:sp>
      <p:sp>
        <p:nvSpPr>
          <p:cNvPr id="1515546" name="左大括号 1515545"/>
          <p:cNvSpPr/>
          <p:nvPr/>
        </p:nvSpPr>
        <p:spPr>
          <a:xfrm rot="-5400000">
            <a:off x="7108825" y="3178175"/>
            <a:ext cx="254000" cy="2411413"/>
          </a:xfrm>
          <a:prstGeom prst="leftBrace">
            <a:avLst>
              <a:gd name="adj1" fmla="val 79114"/>
              <a:gd name="adj2" fmla="val 50000"/>
            </a:avLst>
          </a:prstGeom>
          <a:noFill/>
          <a:ln w="76200" cap="flat" cmpd="sng">
            <a:solidFill>
              <a:schemeClr val="tx1"/>
            </a:solidFill>
            <a:prstDash val="solid"/>
            <a:headEnd type="none" w="med" len="med"/>
            <a:tailEnd type="none" w="med" len="med"/>
          </a:ln>
        </p:spPr>
        <p:txBody>
          <a:bodyPr/>
          <a:p>
            <a:endParaRPr lang="zh-CN" altLang="en-US"/>
          </a:p>
        </p:txBody>
      </p:sp>
      <p:sp>
        <p:nvSpPr>
          <p:cNvPr id="1515547" name="文本框 1515546"/>
          <p:cNvSpPr txBox="1"/>
          <p:nvPr/>
        </p:nvSpPr>
        <p:spPr>
          <a:xfrm>
            <a:off x="5988050" y="4581525"/>
            <a:ext cx="2569845" cy="460375"/>
          </a:xfrm>
          <a:prstGeom prst="rect">
            <a:avLst/>
          </a:prstGeom>
          <a:noFill/>
          <a:ln w="9525">
            <a:noFill/>
          </a:ln>
        </p:spPr>
        <p:txBody>
          <a:bodyPr wrap="none" anchor="t" anchorCtr="0">
            <a:spAutoFit/>
          </a:bodyPr>
          <a:p>
            <a:r>
              <a:rPr lang="zh-CN" altLang="en-US" sz="2400" dirty="0">
                <a:solidFill>
                  <a:schemeClr val="accent2"/>
                </a:solidFill>
                <a:latin typeface="Arial" panose="020B0604020202020204" pitchFamily="34" charset="0"/>
                <a:ea typeface="宋体" panose="02010600030101010101" pitchFamily="2" charset="-122"/>
              </a:rPr>
              <a:t>二进制</a:t>
            </a:r>
            <a:r>
              <a:rPr lang="zh-CN" altLang="en-US" sz="2400" dirty="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vs. </a:t>
            </a:r>
            <a:r>
              <a:rPr lang="zh-CN" altLang="en-US" sz="2400" dirty="0">
                <a:latin typeface="Arial" panose="020B0604020202020204" pitchFamily="34" charset="0"/>
                <a:ea typeface="宋体" panose="02010600030101010101" pitchFamily="2" charset="-122"/>
              </a:rPr>
              <a:t>十进制</a:t>
            </a:r>
            <a:endParaRPr lang="zh-CN" altLang="en-US" sz="2400" dirty="0">
              <a:latin typeface="Arial" panose="020B0604020202020204" pitchFamily="34" charset="0"/>
              <a:ea typeface="宋体" panose="02010600030101010101" pitchFamily="2" charset="-122"/>
            </a:endParaRPr>
          </a:p>
        </p:txBody>
      </p:sp>
      <p:sp>
        <p:nvSpPr>
          <p:cNvPr id="1515548" name="文本框 1515547"/>
          <p:cNvSpPr txBox="1"/>
          <p:nvPr/>
        </p:nvSpPr>
        <p:spPr>
          <a:xfrm>
            <a:off x="6000750" y="5572125"/>
            <a:ext cx="2569845" cy="460375"/>
          </a:xfrm>
          <a:prstGeom prst="rect">
            <a:avLst/>
          </a:prstGeom>
          <a:noFill/>
          <a:ln w="9525">
            <a:noFill/>
          </a:ln>
        </p:spPr>
        <p:txBody>
          <a:bodyPr wrap="none" anchor="t" anchorCtr="0">
            <a:spAutoFit/>
          </a:bodyPr>
          <a:p>
            <a:r>
              <a:rPr lang="zh-CN" altLang="en-US" sz="2400" dirty="0">
                <a:solidFill>
                  <a:schemeClr val="accent2"/>
                </a:solidFill>
                <a:latin typeface="Arial" panose="020B0604020202020204" pitchFamily="34" charset="0"/>
                <a:ea typeface="宋体" panose="02010600030101010101" pitchFamily="2" charset="-122"/>
              </a:rPr>
              <a:t>由 元器件</a:t>
            </a:r>
            <a:r>
              <a:rPr lang="zh-CN" altLang="en-US" sz="2400" dirty="0">
                <a:latin typeface="Arial" panose="020B0604020202020204" pitchFamily="34" charset="0"/>
                <a:ea typeface="宋体" panose="02010600030101010101" pitchFamily="2" charset="-122"/>
              </a:rPr>
              <a:t> 到 系统</a:t>
            </a:r>
            <a:endParaRPr lang="zh-CN" altLang="en-US" sz="2400" dirty="0">
              <a:latin typeface="Arial" panose="020B0604020202020204" pitchFamily="34" charset="0"/>
              <a:ea typeface="宋体" panose="02010600030101010101" pitchFamily="2" charset="-122"/>
            </a:endParaRPr>
          </a:p>
        </p:txBody>
      </p:sp>
      <p:sp>
        <p:nvSpPr>
          <p:cNvPr id="1515549" name="下箭头 1515548"/>
          <p:cNvSpPr/>
          <p:nvPr/>
        </p:nvSpPr>
        <p:spPr>
          <a:xfrm>
            <a:off x="7183438" y="5068888"/>
            <a:ext cx="225425" cy="503237"/>
          </a:xfrm>
          <a:prstGeom prst="downArrow">
            <a:avLst>
              <a:gd name="adj1" fmla="val 50000"/>
              <a:gd name="adj2" fmla="val 55809"/>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pic>
        <p:nvPicPr>
          <p:cNvPr id="10" name="图片 9"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7570" name="文本框 1517569"/>
          <p:cNvSpPr txBox="1"/>
          <p:nvPr/>
        </p:nvSpPr>
        <p:spPr>
          <a:xfrm>
            <a:off x="1593533" y="895668"/>
            <a:ext cx="32308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电子管时代的计算机器</a:t>
            </a:r>
            <a:endParaRPr lang="en-US" altLang="zh-CN" sz="2400" b="0">
              <a:latin typeface="Arial" panose="020B0604020202020204" pitchFamily="34" charset="0"/>
              <a:ea typeface="华文中宋" panose="02010600040101010101" pitchFamily="2" charset="-122"/>
            </a:endParaRPr>
          </a:p>
        </p:txBody>
      </p:sp>
      <p:pic>
        <p:nvPicPr>
          <p:cNvPr id="1517571" name="图片 1517570" descr="第一只电子管 （真空二极管）"/>
          <p:cNvPicPr>
            <a:picLocks noChangeAspect="1"/>
          </p:cNvPicPr>
          <p:nvPr/>
        </p:nvPicPr>
        <p:blipFill>
          <a:blip r:embed="rId1"/>
          <a:stretch>
            <a:fillRect/>
          </a:stretch>
        </p:blipFill>
        <p:spPr>
          <a:xfrm>
            <a:off x="2711450" y="1924050"/>
            <a:ext cx="1593850" cy="2232025"/>
          </a:xfrm>
          <a:prstGeom prst="rect">
            <a:avLst/>
          </a:prstGeom>
          <a:noFill/>
          <a:ln w="9525">
            <a:noFill/>
          </a:ln>
        </p:spPr>
      </p:pic>
      <p:pic>
        <p:nvPicPr>
          <p:cNvPr id="1517572" name="图片 1517571" descr="图说电脑历史 | Jandan.net"/>
          <p:cNvPicPr>
            <a:picLocks noChangeAspect="1"/>
          </p:cNvPicPr>
          <p:nvPr/>
        </p:nvPicPr>
        <p:blipFill>
          <a:blip r:embed="rId2"/>
          <a:stretch>
            <a:fillRect/>
          </a:stretch>
        </p:blipFill>
        <p:spPr>
          <a:xfrm>
            <a:off x="5694363" y="4492625"/>
            <a:ext cx="3671887" cy="2016125"/>
          </a:xfrm>
          <a:prstGeom prst="rect">
            <a:avLst/>
          </a:prstGeom>
          <a:noFill/>
          <a:ln w="9525">
            <a:noFill/>
          </a:ln>
        </p:spPr>
      </p:pic>
      <p:pic>
        <p:nvPicPr>
          <p:cNvPr id="1517573" name="图片 1517572" descr="ENIAC3"/>
          <p:cNvPicPr>
            <a:picLocks noChangeAspect="1"/>
          </p:cNvPicPr>
          <p:nvPr/>
        </p:nvPicPr>
        <p:blipFill>
          <a:blip r:embed="rId3"/>
          <a:stretch>
            <a:fillRect/>
          </a:stretch>
        </p:blipFill>
        <p:spPr>
          <a:xfrm>
            <a:off x="5734050" y="1916113"/>
            <a:ext cx="3597275" cy="2309812"/>
          </a:xfrm>
          <a:prstGeom prst="rect">
            <a:avLst/>
          </a:prstGeom>
          <a:noFill/>
          <a:ln w="9525">
            <a:noFill/>
          </a:ln>
        </p:spPr>
      </p:pic>
      <p:sp>
        <p:nvSpPr>
          <p:cNvPr id="1517574" name="矩形 1517573"/>
          <p:cNvSpPr/>
          <p:nvPr/>
        </p:nvSpPr>
        <p:spPr>
          <a:xfrm>
            <a:off x="2495550" y="4157663"/>
            <a:ext cx="1979613" cy="922020"/>
          </a:xfrm>
          <a:prstGeom prst="rect">
            <a:avLst/>
          </a:prstGeom>
          <a:noFill/>
          <a:ln w="9525">
            <a:noFill/>
          </a:ln>
        </p:spPr>
        <p:txBody>
          <a:bodyPr>
            <a:spAutoFit/>
          </a:bodyPr>
          <a:p>
            <a:r>
              <a:rPr lang="zh-CN" altLang="en-US" b="0" dirty="0">
                <a:latin typeface="Arial" panose="020B0604020202020204" pitchFamily="34" charset="0"/>
                <a:ea typeface="宋体" panose="02010600030101010101" pitchFamily="2" charset="-122"/>
              </a:rPr>
              <a:t>人类第一只</a:t>
            </a:r>
            <a:r>
              <a:rPr lang="zh-CN" altLang="en-US" dirty="0">
                <a:solidFill>
                  <a:schemeClr val="accent2"/>
                </a:solidFill>
                <a:latin typeface="Arial" panose="020B0604020202020204" pitchFamily="34" charset="0"/>
                <a:ea typeface="宋体" panose="02010600030101010101" pitchFamily="2" charset="-122"/>
              </a:rPr>
              <a:t>电子管</a:t>
            </a:r>
            <a:r>
              <a:rPr lang="en-US" altLang="zh-CN" b="0">
                <a:latin typeface="Arial" panose="020B0604020202020204" pitchFamily="34" charset="0"/>
                <a:ea typeface="宋体" panose="02010600030101010101" pitchFamily="2" charset="-122"/>
              </a:rPr>
              <a:t>(</a:t>
            </a:r>
            <a:r>
              <a:rPr lang="zh-CN" altLang="en-US" b="0" dirty="0">
                <a:latin typeface="Arial" panose="020B0604020202020204" pitchFamily="34" charset="0"/>
                <a:ea typeface="宋体" panose="02010600030101010101" pitchFamily="2" charset="-122"/>
              </a:rPr>
              <a:t>真空二极管</a:t>
            </a:r>
            <a:r>
              <a:rPr lang="en-US" altLang="zh-CN" b="0">
                <a:latin typeface="Arial" panose="020B0604020202020204" pitchFamily="34" charset="0"/>
                <a:ea typeface="宋体" panose="02010600030101010101" pitchFamily="2" charset="-122"/>
              </a:rPr>
              <a:t>),1895</a:t>
            </a:r>
            <a:endParaRPr lang="zh-CN" altLang="en-US" b="0" dirty="0">
              <a:latin typeface="Arial" panose="020B0604020202020204" pitchFamily="34" charset="0"/>
              <a:ea typeface="宋体" panose="02010600030101010101" pitchFamily="2" charset="-122"/>
            </a:endParaRPr>
          </a:p>
        </p:txBody>
      </p:sp>
      <p:sp>
        <p:nvSpPr>
          <p:cNvPr id="1517575" name="矩形 1517574"/>
          <p:cNvSpPr/>
          <p:nvPr/>
        </p:nvSpPr>
        <p:spPr>
          <a:xfrm>
            <a:off x="5448300" y="4221163"/>
            <a:ext cx="4248150" cy="645160"/>
          </a:xfrm>
          <a:prstGeom prst="rect">
            <a:avLst/>
          </a:prstGeom>
          <a:noFill/>
          <a:ln w="9525">
            <a:noFill/>
          </a:ln>
        </p:spPr>
        <p:txBody>
          <a:bodyPr>
            <a:spAutoFit/>
          </a:bodyPr>
          <a:p>
            <a:r>
              <a:rPr lang="zh-CN" altLang="en-US" dirty="0">
                <a:solidFill>
                  <a:schemeClr val="accent2"/>
                </a:solidFill>
                <a:latin typeface="Arial" panose="020B0604020202020204" pitchFamily="34" charset="0"/>
                <a:ea typeface="宋体" panose="02010600030101010101" pitchFamily="2" charset="-122"/>
              </a:rPr>
              <a:t>电子管计算机</a:t>
            </a:r>
            <a:r>
              <a:rPr lang="en-US" altLang="zh-CN">
                <a:solidFill>
                  <a:schemeClr val="accent2"/>
                </a:solidFill>
                <a:latin typeface="Arial" panose="020B0604020202020204" pitchFamily="34" charset="0"/>
                <a:ea typeface="宋体" panose="02010600030101010101" pitchFamily="2" charset="-122"/>
              </a:rPr>
              <a:t>ENIAC</a:t>
            </a:r>
            <a:r>
              <a:rPr lang="en-US" altLang="zh-CN" b="0">
                <a:latin typeface="Arial" panose="020B0604020202020204" pitchFamily="34" charset="0"/>
                <a:ea typeface="宋体" panose="02010600030101010101" pitchFamily="2" charset="-122"/>
              </a:rPr>
              <a:t>,1946</a:t>
            </a:r>
            <a:r>
              <a:rPr lang="zh-CN" altLang="en-US" b="0" dirty="0">
                <a:latin typeface="Arial" panose="020B0604020202020204" pitchFamily="34" charset="0"/>
                <a:ea typeface="宋体" panose="02010600030101010101" pitchFamily="2" charset="-122"/>
              </a:rPr>
              <a:t>年</a:t>
            </a:r>
            <a:r>
              <a:rPr lang="en-US" altLang="zh-CN" b="0">
                <a:latin typeface="Arial" panose="020B0604020202020204" pitchFamily="34" charset="0"/>
                <a:ea typeface="宋体" panose="02010600030101010101" pitchFamily="2" charset="-122"/>
              </a:rPr>
              <a:t>,17468</a:t>
            </a:r>
            <a:r>
              <a:rPr lang="zh-CN" altLang="en-US" b="0" dirty="0">
                <a:latin typeface="Arial" panose="020B0604020202020204" pitchFamily="34" charset="0"/>
                <a:ea typeface="宋体" panose="02010600030101010101" pitchFamily="2" charset="-122"/>
              </a:rPr>
              <a:t>只电子管</a:t>
            </a:r>
            <a:endParaRPr lang="en-US" altLang="zh-CN" b="0">
              <a:latin typeface="Arial" panose="020B0604020202020204" pitchFamily="34" charset="0"/>
              <a:ea typeface="宋体" panose="02010600030101010101" pitchFamily="2" charset="-122"/>
            </a:endParaRPr>
          </a:p>
        </p:txBody>
      </p:sp>
      <p:sp>
        <p:nvSpPr>
          <p:cNvPr id="1517576" name="Text Box 16"/>
          <p:cNvSpPr txBox="1"/>
          <p:nvPr/>
        </p:nvSpPr>
        <p:spPr>
          <a:xfrm>
            <a:off x="1687513" y="0"/>
            <a:ext cx="3865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电子自动计算</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元器件</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(2) </a:t>
            </a:r>
            <a:r>
              <a:rPr lang="zh-CN" altLang="en-US" sz="2000" dirty="0">
                <a:solidFill>
                  <a:srgbClr val="FF0000"/>
                </a:solidFill>
                <a:latin typeface="Arial" panose="020B0604020202020204" pitchFamily="34" charset="0"/>
                <a:ea typeface="华文中宋" panose="02010600040101010101" pitchFamily="2" charset="-122"/>
              </a:rPr>
              <a:t>电子自动计算的突破在哪</a:t>
            </a:r>
            <a:r>
              <a:rPr lang="zh-CN" altLang="en-US" sz="2000" dirty="0">
                <a:solidFill>
                  <a:schemeClr val="bg1"/>
                </a:solidFill>
                <a:latin typeface="Arial" panose="020B0604020202020204" pitchFamily="34" charset="0"/>
                <a:ea typeface="华文中宋" panose="02010600040101010101" pitchFamily="2" charset="-122"/>
              </a:rPr>
              <a:t>里？</a:t>
            </a:r>
            <a:endParaRPr lang="zh-CN" altLang="en-US" sz="2000" dirty="0">
              <a:solidFill>
                <a:schemeClr val="bg1"/>
              </a:solidFill>
              <a:latin typeface="Arial" panose="020B0604020202020204" pitchFamily="34" charset="0"/>
              <a:ea typeface="华文中宋" panose="02010600040101010101" pitchFamily="2" charset="-122"/>
            </a:endParaRPr>
          </a:p>
        </p:txBody>
      </p:sp>
      <p:sp>
        <p:nvSpPr>
          <p:cNvPr id="1517577" name="文本框 1517576"/>
          <p:cNvSpPr txBox="1"/>
          <p:nvPr/>
        </p:nvSpPr>
        <p:spPr>
          <a:xfrm>
            <a:off x="2244725" y="4989513"/>
            <a:ext cx="2242820" cy="398780"/>
          </a:xfrm>
          <a:prstGeom prst="rect">
            <a:avLst/>
          </a:prstGeom>
          <a:noFill/>
          <a:ln w="9525">
            <a:noFill/>
          </a:ln>
        </p:spPr>
        <p:txBody>
          <a:bodyPr wrap="none" anchor="t" anchorCtr="0">
            <a:spAutoFit/>
          </a:bodyPr>
          <a:p>
            <a:r>
              <a:rPr lang="zh-CN" altLang="en-US" sz="2000" dirty="0">
                <a:latin typeface="Arial" panose="020B0604020202020204" pitchFamily="34" charset="0"/>
                <a:ea typeface="宋体" panose="02010600030101010101" pitchFamily="2" charset="-122"/>
              </a:rPr>
              <a:t>存储</a:t>
            </a:r>
            <a:r>
              <a:rPr lang="en-US" altLang="zh-CN" sz="2000">
                <a:latin typeface="Arial" panose="020B0604020202020204" pitchFamily="34" charset="0"/>
                <a:ea typeface="宋体" panose="02010600030101010101" pitchFamily="2" charset="-122"/>
              </a:rPr>
              <a:t>0</a:t>
            </a:r>
            <a:r>
              <a:rPr lang="zh-CN" altLang="en-US" sz="2000" dirty="0">
                <a:latin typeface="Arial" panose="020B0604020202020204" pitchFamily="34" charset="0"/>
                <a:ea typeface="宋体" panose="02010600030101010101" pitchFamily="2" charset="-122"/>
              </a:rPr>
              <a:t>和</a:t>
            </a:r>
            <a:r>
              <a:rPr lang="en-US" altLang="zh-CN" sz="2000">
                <a:latin typeface="Arial" panose="020B0604020202020204" pitchFamily="34" charset="0"/>
                <a:ea typeface="宋体" panose="02010600030101010101" pitchFamily="2" charset="-122"/>
              </a:rPr>
              <a:t>1</a:t>
            </a:r>
            <a:r>
              <a:rPr lang="zh-CN" altLang="en-US" sz="2000" dirty="0">
                <a:latin typeface="Arial" panose="020B0604020202020204" pitchFamily="34" charset="0"/>
                <a:ea typeface="宋体" panose="02010600030101010101" pitchFamily="2" charset="-122"/>
              </a:rPr>
              <a:t>的元器件</a:t>
            </a:r>
            <a:endParaRPr lang="zh-CN" altLang="en-US" sz="2000" dirty="0">
              <a:latin typeface="Arial" panose="020B0604020202020204" pitchFamily="34" charset="0"/>
              <a:ea typeface="宋体" panose="02010600030101010101" pitchFamily="2" charset="-122"/>
            </a:endParaRPr>
          </a:p>
        </p:txBody>
      </p:sp>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9618" name="文本框 1519617"/>
          <p:cNvSpPr txBox="1"/>
          <p:nvPr/>
        </p:nvSpPr>
        <p:spPr>
          <a:xfrm>
            <a:off x="1676400" y="842328"/>
            <a:ext cx="32308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电子管时代的计算机器</a:t>
            </a:r>
            <a:endParaRPr lang="en-US" altLang="zh-CN" sz="2400" b="0">
              <a:latin typeface="Arial" panose="020B0604020202020204" pitchFamily="34" charset="0"/>
              <a:ea typeface="华文中宋" panose="02010600040101010101" pitchFamily="2" charset="-122"/>
            </a:endParaRPr>
          </a:p>
        </p:txBody>
      </p:sp>
      <p:pic>
        <p:nvPicPr>
          <p:cNvPr id="1519619" name="图片 1519618" descr="ias"/>
          <p:cNvPicPr>
            <a:picLocks noChangeAspect="1"/>
          </p:cNvPicPr>
          <p:nvPr/>
        </p:nvPicPr>
        <p:blipFill>
          <a:blip r:embed="rId1"/>
          <a:stretch>
            <a:fillRect/>
          </a:stretch>
        </p:blipFill>
        <p:spPr>
          <a:xfrm>
            <a:off x="6311900" y="4468813"/>
            <a:ext cx="4135438" cy="2022475"/>
          </a:xfrm>
          <a:prstGeom prst="rect">
            <a:avLst/>
          </a:prstGeom>
          <a:noFill/>
          <a:ln w="9525">
            <a:noFill/>
          </a:ln>
        </p:spPr>
      </p:pic>
      <p:sp>
        <p:nvSpPr>
          <p:cNvPr id="1519620" name="文本框 1519619"/>
          <p:cNvSpPr txBox="1"/>
          <p:nvPr/>
        </p:nvSpPr>
        <p:spPr>
          <a:xfrm>
            <a:off x="1676400" y="1530350"/>
            <a:ext cx="4203700" cy="2933065"/>
          </a:xfrm>
          <a:prstGeom prst="rect">
            <a:avLst/>
          </a:prstGeom>
          <a:noFill/>
          <a:ln w="9525">
            <a:noFill/>
          </a:ln>
        </p:spPr>
        <p:txBody>
          <a:bodyPr>
            <a:spAutoFit/>
          </a:bodyPr>
          <a:p>
            <a:pPr algn="just">
              <a:lnSpc>
                <a:spcPct val="140000"/>
              </a:lnSpc>
              <a:buClr>
                <a:srgbClr val="0066FF"/>
              </a:buClr>
              <a:buFont typeface="Wingdings" panose="05000000000000000000" pitchFamily="2" charset="2"/>
              <a:buChar char="u"/>
            </a:pPr>
            <a:r>
              <a:rPr lang="zh-CN" altLang="en-US" b="0" dirty="0">
                <a:latin typeface="Arial" panose="020B0604020202020204" pitchFamily="34" charset="0"/>
                <a:ea typeface="宋体" panose="02010600030101010101" pitchFamily="2" charset="-122"/>
              </a:rPr>
              <a:t> </a:t>
            </a:r>
            <a:r>
              <a:rPr lang="zh-CN" altLang="zh-CN" sz="2000" u="sng" dirty="0">
                <a:solidFill>
                  <a:schemeClr val="accent2"/>
                </a:solidFill>
                <a:latin typeface="Arial" panose="020B0604020202020204" pitchFamily="34" charset="0"/>
                <a:ea typeface="宋体" panose="02010600030101010101" pitchFamily="2" charset="-122"/>
              </a:rPr>
              <a:t>冯.诺伊曼</a:t>
            </a:r>
            <a:r>
              <a:rPr lang="en-US" altLang="zh-CN" b="0">
                <a:latin typeface="Arial" panose="020B0604020202020204" pitchFamily="34" charset="0"/>
                <a:ea typeface="宋体" panose="02010600030101010101" pitchFamily="2" charset="-122"/>
              </a:rPr>
              <a:t>(</a:t>
            </a:r>
            <a:r>
              <a:rPr lang="zh-CN" altLang="zh-CN" b="0" dirty="0">
                <a:latin typeface="Arial" panose="020B0604020202020204" pitchFamily="34" charset="0"/>
                <a:ea typeface="宋体" panose="02010600030101010101" pitchFamily="2" charset="-122"/>
              </a:rPr>
              <a:t>Von Neumann</a:t>
            </a:r>
            <a:r>
              <a:rPr lang="en-US" altLang="zh-CN" b="0">
                <a:latin typeface="Arial" panose="020B0604020202020204" pitchFamily="34" charset="0"/>
                <a:ea typeface="宋体" panose="02010600030101010101" pitchFamily="2" charset="-122"/>
              </a:rPr>
              <a:t>)</a:t>
            </a:r>
            <a:r>
              <a:rPr lang="zh-CN" altLang="zh-CN" b="0" dirty="0">
                <a:latin typeface="Arial" panose="020B0604020202020204" pitchFamily="34" charset="0"/>
                <a:ea typeface="宋体" panose="02010600030101010101" pitchFamily="2" charset="-122"/>
              </a:rPr>
              <a:t>电子计算机EDVAC问世</a:t>
            </a:r>
            <a:endParaRPr lang="zh-CN" altLang="en-US" b="0" dirty="0">
              <a:latin typeface="Arial" panose="020B0604020202020204" pitchFamily="34" charset="0"/>
              <a:ea typeface="宋体" panose="02010600030101010101" pitchFamily="2" charset="-122"/>
            </a:endParaRPr>
          </a:p>
          <a:p>
            <a:pPr algn="just">
              <a:lnSpc>
                <a:spcPct val="140000"/>
              </a:lnSpc>
              <a:buClr>
                <a:srgbClr val="0066FF"/>
              </a:buClr>
              <a:buFont typeface="Wingdings" panose="05000000000000000000" pitchFamily="2" charset="2"/>
              <a:buChar char="u"/>
            </a:pPr>
            <a:r>
              <a:rPr lang="zh-CN" altLang="en-US" b="0" dirty="0">
                <a:latin typeface="Arial" panose="020B0604020202020204" pitchFamily="34" charset="0"/>
                <a:ea typeface="宋体" panose="02010600030101010101" pitchFamily="2" charset="-122"/>
              </a:rPr>
              <a:t>将</a:t>
            </a:r>
            <a:r>
              <a:rPr lang="zh-CN" altLang="en-US" dirty="0">
                <a:solidFill>
                  <a:srgbClr val="CC0000"/>
                </a:solidFill>
                <a:latin typeface="Arial" panose="020B0604020202020204" pitchFamily="34" charset="0"/>
                <a:ea typeface="宋体" panose="02010600030101010101" pitchFamily="2" charset="-122"/>
              </a:rPr>
              <a:t>运算</a:t>
            </a:r>
            <a:r>
              <a:rPr lang="zh-CN" altLang="en-US" b="0" dirty="0">
                <a:latin typeface="Arial" panose="020B0604020202020204" pitchFamily="34" charset="0"/>
                <a:ea typeface="宋体" panose="02010600030101010101" pitchFamily="2" charset="-122"/>
              </a:rPr>
              <a:t>和</a:t>
            </a:r>
            <a:r>
              <a:rPr lang="zh-CN" altLang="en-US" dirty="0">
                <a:solidFill>
                  <a:srgbClr val="CC0000"/>
                </a:solidFill>
                <a:latin typeface="Arial" panose="020B0604020202020204" pitchFamily="34" charset="0"/>
                <a:ea typeface="宋体" panose="02010600030101010101" pitchFamily="2" charset="-122"/>
              </a:rPr>
              <a:t>存储</a:t>
            </a:r>
            <a:r>
              <a:rPr lang="zh-CN" altLang="en-US" dirty="0">
                <a:solidFill>
                  <a:schemeClr val="accent2"/>
                </a:solidFill>
                <a:latin typeface="Arial" panose="020B0604020202020204" pitchFamily="34" charset="0"/>
                <a:ea typeface="宋体" panose="02010600030101010101" pitchFamily="2" charset="-122"/>
              </a:rPr>
              <a:t>分离</a:t>
            </a:r>
            <a:r>
              <a:rPr lang="zh-CN" altLang="en-US" b="0" dirty="0">
                <a:latin typeface="Arial" panose="020B0604020202020204" pitchFamily="34" charset="0"/>
                <a:ea typeface="宋体" panose="02010600030101010101" pitchFamily="2" charset="-122"/>
              </a:rPr>
              <a:t>，</a:t>
            </a:r>
            <a:r>
              <a:rPr lang="zh-CN" altLang="zh-CN" b="0" dirty="0">
                <a:latin typeface="Arial" panose="020B0604020202020204" pitchFamily="34" charset="0"/>
                <a:ea typeface="宋体" panose="02010600030101010101" pitchFamily="2" charset="-122"/>
              </a:rPr>
              <a:t>运算速度却比拥有18000个电子管的“</a:t>
            </a:r>
            <a:r>
              <a:rPr lang="en-US" altLang="zh-CN" b="0">
                <a:latin typeface="Arial" panose="020B0604020202020204" pitchFamily="34" charset="0"/>
                <a:ea typeface="宋体" panose="02010600030101010101" pitchFamily="2" charset="-122"/>
              </a:rPr>
              <a:t>ENIAC</a:t>
            </a:r>
            <a:r>
              <a:rPr lang="zh-CN" altLang="zh-CN" b="0" dirty="0">
                <a:latin typeface="Arial" panose="020B0604020202020204" pitchFamily="34" charset="0"/>
                <a:ea typeface="宋体" panose="02010600030101010101" pitchFamily="2" charset="-122"/>
              </a:rPr>
              <a:t>”提高了10倍</a:t>
            </a:r>
            <a:endParaRPr lang="zh-CN" altLang="en-US" b="0" dirty="0">
              <a:latin typeface="Arial" panose="020B0604020202020204" pitchFamily="34" charset="0"/>
              <a:ea typeface="宋体" panose="02010600030101010101" pitchFamily="2" charset="-122"/>
            </a:endParaRPr>
          </a:p>
          <a:p>
            <a:pPr algn="just">
              <a:lnSpc>
                <a:spcPct val="140000"/>
              </a:lnSpc>
              <a:buClr>
                <a:srgbClr val="0066FF"/>
              </a:buClr>
              <a:buFont typeface="Wingdings" panose="05000000000000000000" pitchFamily="2" charset="2"/>
              <a:buChar char="u"/>
            </a:pPr>
            <a:r>
              <a:rPr lang="zh-CN" altLang="en-US" dirty="0">
                <a:solidFill>
                  <a:srgbClr val="CC0000"/>
                </a:solidFill>
                <a:latin typeface="Arial" panose="020B0604020202020204" pitchFamily="34" charset="0"/>
                <a:ea typeface="宋体" panose="02010600030101010101" pitchFamily="2" charset="-122"/>
              </a:rPr>
              <a:t>结构上的创新</a:t>
            </a:r>
            <a:r>
              <a:rPr lang="zh-CN" altLang="en-US" b="0" dirty="0">
                <a:latin typeface="Arial" panose="020B0604020202020204" pitchFamily="34" charset="0"/>
                <a:ea typeface="宋体" panose="02010600030101010101" pitchFamily="2" charset="-122"/>
              </a:rPr>
              <a:t>：“</a:t>
            </a:r>
            <a:r>
              <a:rPr lang="zh-CN" altLang="en-US" sz="2000" u="sng" dirty="0">
                <a:solidFill>
                  <a:schemeClr val="accent2"/>
                </a:solidFill>
                <a:latin typeface="Arial" panose="020B0604020202020204" pitchFamily="34" charset="0"/>
                <a:ea typeface="宋体" panose="02010600030101010101" pitchFamily="2" charset="-122"/>
              </a:rPr>
              <a:t>冯</a:t>
            </a:r>
            <a:r>
              <a:rPr lang="zh-CN" altLang="zh-CN" sz="2000" u="sng" dirty="0">
                <a:solidFill>
                  <a:schemeClr val="accent2"/>
                </a:solidFill>
                <a:latin typeface="Arial" panose="020B0604020202020204" pitchFamily="34" charset="0"/>
                <a:ea typeface="宋体" panose="02010600030101010101" pitchFamily="2" charset="-122"/>
              </a:rPr>
              <a:t>.</a:t>
            </a:r>
            <a:r>
              <a:rPr lang="zh-CN" altLang="en-US" sz="2000" u="sng" dirty="0">
                <a:solidFill>
                  <a:schemeClr val="accent2"/>
                </a:solidFill>
                <a:latin typeface="Arial" panose="020B0604020202020204" pitchFamily="34" charset="0"/>
                <a:ea typeface="宋体" panose="02010600030101010101" pitchFamily="2" charset="-122"/>
              </a:rPr>
              <a:t>诺伊曼计算机</a:t>
            </a:r>
            <a:r>
              <a:rPr lang="zh-CN" altLang="en-US" b="0" dirty="0">
                <a:latin typeface="Arial" panose="020B0604020202020204" pitchFamily="34" charset="0"/>
                <a:ea typeface="宋体" panose="02010600030101010101" pitchFamily="2" charset="-122"/>
              </a:rPr>
              <a:t>”。</a:t>
            </a:r>
            <a:endParaRPr lang="en-US" altLang="zh-CN" b="0">
              <a:latin typeface="Arial" panose="020B0604020202020204" pitchFamily="34" charset="0"/>
              <a:ea typeface="宋体" panose="02010600030101010101" pitchFamily="2" charset="-122"/>
            </a:endParaRPr>
          </a:p>
        </p:txBody>
      </p:sp>
      <p:pic>
        <p:nvPicPr>
          <p:cNvPr id="1519621" name="图片 1519620"/>
          <p:cNvPicPr>
            <a:picLocks noChangeAspect="1"/>
          </p:cNvPicPr>
          <p:nvPr/>
        </p:nvPicPr>
        <p:blipFill>
          <a:blip r:embed="rId2"/>
          <a:stretch>
            <a:fillRect/>
          </a:stretch>
        </p:blipFill>
        <p:spPr>
          <a:xfrm>
            <a:off x="6307138" y="1614488"/>
            <a:ext cx="4130675" cy="2800350"/>
          </a:xfrm>
          <a:prstGeom prst="rect">
            <a:avLst/>
          </a:prstGeom>
          <a:noFill/>
          <a:ln w="9525">
            <a:noFill/>
          </a:ln>
        </p:spPr>
      </p:pic>
      <p:grpSp>
        <p:nvGrpSpPr>
          <p:cNvPr id="1519622" name="组合 1519621"/>
          <p:cNvGrpSpPr/>
          <p:nvPr/>
        </p:nvGrpSpPr>
        <p:grpSpPr>
          <a:xfrm>
            <a:off x="3178175" y="5148263"/>
            <a:ext cx="3095625" cy="1530350"/>
            <a:chOff x="1042" y="3243"/>
            <a:chExt cx="1950" cy="964"/>
          </a:xfrm>
        </p:grpSpPr>
        <p:sp>
          <p:nvSpPr>
            <p:cNvPr id="1519623" name="文本框 1519622"/>
            <p:cNvSpPr txBox="1"/>
            <p:nvPr/>
          </p:nvSpPr>
          <p:spPr>
            <a:xfrm>
              <a:off x="1425" y="3243"/>
              <a:ext cx="1567" cy="964"/>
            </a:xfrm>
            <a:prstGeom prst="rect">
              <a:avLst/>
            </a:prstGeom>
            <a:solidFill>
              <a:schemeClr val="tx1"/>
            </a:solidFill>
            <a:ln w="9525">
              <a:noFill/>
            </a:ln>
          </p:spPr>
          <p:txBody>
            <a:bodyPr>
              <a:spAutoFit/>
            </a:bodyPr>
            <a:p>
              <a:pPr>
                <a:lnSpc>
                  <a:spcPct val="130000"/>
                </a:lnSpc>
              </a:pPr>
              <a:r>
                <a:rPr lang="zh-CN" altLang="en-US" dirty="0">
                  <a:solidFill>
                    <a:srgbClr val="FFFFEF"/>
                  </a:solidFill>
                  <a:latin typeface="Arial" panose="020B0604020202020204" pitchFamily="34" charset="0"/>
                  <a:ea typeface="宋体" panose="02010600030101010101" pitchFamily="2" charset="-122"/>
                </a:rPr>
                <a:t>运算规则和数据是否可事先存储于存储器中，以便机器连续的执行呢？</a:t>
              </a:r>
              <a:endParaRPr lang="zh-CN" altLang="en-US" dirty="0">
                <a:solidFill>
                  <a:srgbClr val="FFFFEF"/>
                </a:solidFill>
                <a:latin typeface="Arial" panose="020B0604020202020204" pitchFamily="34" charset="0"/>
                <a:ea typeface="宋体" panose="02010600030101010101" pitchFamily="2" charset="-122"/>
              </a:endParaRPr>
            </a:p>
            <a:p>
              <a:pPr>
                <a:lnSpc>
                  <a:spcPct val="130000"/>
                </a:lnSpc>
              </a:pPr>
              <a:r>
                <a:rPr lang="zh-CN" altLang="en-US" dirty="0">
                  <a:solidFill>
                    <a:srgbClr val="FFFFEF"/>
                  </a:solidFill>
                  <a:latin typeface="Arial" panose="020B0604020202020204" pitchFamily="34" charset="0"/>
                  <a:ea typeface="宋体" panose="02010600030101010101" pitchFamily="2" charset="-122"/>
                </a:rPr>
                <a:t>运算和存储怎样分离呢？</a:t>
              </a:r>
              <a:endParaRPr lang="zh-CN" altLang="en-US" dirty="0">
                <a:solidFill>
                  <a:srgbClr val="FFFFEF"/>
                </a:solidFill>
                <a:latin typeface="Arial" panose="020B0604020202020204" pitchFamily="34" charset="0"/>
                <a:ea typeface="宋体" panose="02010600030101010101" pitchFamily="2" charset="-122"/>
              </a:endParaRPr>
            </a:p>
          </p:txBody>
        </p:sp>
        <p:sp>
          <p:nvSpPr>
            <p:cNvPr id="1519624" name="文本框 1519623"/>
            <p:cNvSpPr txBox="1"/>
            <p:nvPr/>
          </p:nvSpPr>
          <p:spPr>
            <a:xfrm>
              <a:off x="1042" y="3328"/>
              <a:ext cx="382" cy="639"/>
            </a:xfrm>
            <a:prstGeom prst="rect">
              <a:avLst/>
            </a:prstGeom>
            <a:noFill/>
            <a:ln w="9525">
              <a:noFill/>
            </a:ln>
          </p:spPr>
          <p:txBody>
            <a:bodyPr wrap="none" anchor="t" anchorCtr="0">
              <a:spAutoFit/>
            </a:bodyPr>
            <a:p>
              <a:r>
                <a:rPr lang="en-US" altLang="zh-CN" sz="6000">
                  <a:latin typeface="Arial" panose="020B0604020202020204" pitchFamily="34" charset="0"/>
                  <a:ea typeface="宋体" panose="02010600030101010101" pitchFamily="2" charset="-122"/>
                </a:rPr>
                <a:t>?</a:t>
              </a:r>
              <a:endParaRPr lang="en-US" altLang="zh-CN" sz="6000">
                <a:latin typeface="Arial" panose="020B0604020202020204" pitchFamily="34" charset="0"/>
                <a:ea typeface="宋体" panose="02010600030101010101" pitchFamily="2" charset="-122"/>
              </a:endParaRPr>
            </a:p>
          </p:txBody>
        </p:sp>
      </p:grpSp>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1666" name="文本框 1521665"/>
          <p:cNvSpPr txBox="1"/>
          <p:nvPr/>
        </p:nvSpPr>
        <p:spPr>
          <a:xfrm>
            <a:off x="1704975" y="874713"/>
            <a:ext cx="32308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晶体管时代的计算机器</a:t>
            </a:r>
            <a:endParaRPr lang="en-US" altLang="zh-CN" sz="2400" b="0">
              <a:latin typeface="Arial" panose="020B0604020202020204" pitchFamily="34" charset="0"/>
              <a:ea typeface="华文中宋" panose="02010600040101010101" pitchFamily="2" charset="-122"/>
            </a:endParaRPr>
          </a:p>
        </p:txBody>
      </p:sp>
      <p:pic>
        <p:nvPicPr>
          <p:cNvPr id="1521667" name="图片 1521666" descr="第一只晶体管"/>
          <p:cNvPicPr>
            <a:picLocks noChangeAspect="1"/>
          </p:cNvPicPr>
          <p:nvPr/>
        </p:nvPicPr>
        <p:blipFill>
          <a:blip r:embed="rId1"/>
          <a:stretch>
            <a:fillRect/>
          </a:stretch>
        </p:blipFill>
        <p:spPr>
          <a:xfrm>
            <a:off x="2682875" y="1458913"/>
            <a:ext cx="1973263" cy="2160587"/>
          </a:xfrm>
          <a:prstGeom prst="rect">
            <a:avLst/>
          </a:prstGeom>
          <a:noFill/>
          <a:ln w="9525">
            <a:noFill/>
          </a:ln>
        </p:spPr>
      </p:pic>
      <p:pic>
        <p:nvPicPr>
          <p:cNvPr id="1521668" name="图片 1521667" descr="pgf041213042"/>
          <p:cNvPicPr>
            <a:picLocks noChangeAspect="1"/>
          </p:cNvPicPr>
          <p:nvPr/>
        </p:nvPicPr>
        <p:blipFill>
          <a:blip r:embed="rId2"/>
          <a:stretch>
            <a:fillRect/>
          </a:stretch>
        </p:blipFill>
        <p:spPr>
          <a:xfrm>
            <a:off x="5735638" y="1344613"/>
            <a:ext cx="3825875" cy="4249737"/>
          </a:xfrm>
          <a:prstGeom prst="rect">
            <a:avLst/>
          </a:prstGeom>
          <a:noFill/>
          <a:ln w="9525">
            <a:noFill/>
          </a:ln>
        </p:spPr>
      </p:pic>
      <p:pic>
        <p:nvPicPr>
          <p:cNvPr id="1521669" name="图片 1521668"/>
          <p:cNvPicPr>
            <a:picLocks noChangeAspect="1"/>
          </p:cNvPicPr>
          <p:nvPr/>
        </p:nvPicPr>
        <p:blipFill>
          <a:blip r:embed="rId3"/>
          <a:stretch>
            <a:fillRect/>
          </a:stretch>
        </p:blipFill>
        <p:spPr>
          <a:xfrm>
            <a:off x="2900363" y="4411663"/>
            <a:ext cx="762000" cy="1368425"/>
          </a:xfrm>
          <a:prstGeom prst="rect">
            <a:avLst/>
          </a:prstGeom>
          <a:noFill/>
          <a:ln w="9525">
            <a:noFill/>
          </a:ln>
        </p:spPr>
      </p:pic>
      <p:pic>
        <p:nvPicPr>
          <p:cNvPr id="1521670" name="图片 1521669"/>
          <p:cNvPicPr>
            <a:picLocks noChangeAspect="1"/>
          </p:cNvPicPr>
          <p:nvPr/>
        </p:nvPicPr>
        <p:blipFill>
          <a:blip r:embed="rId4"/>
          <a:stretch>
            <a:fillRect/>
          </a:stretch>
        </p:blipFill>
        <p:spPr>
          <a:xfrm>
            <a:off x="3830638" y="4411663"/>
            <a:ext cx="652462" cy="1368425"/>
          </a:xfrm>
          <a:prstGeom prst="rect">
            <a:avLst/>
          </a:prstGeom>
          <a:noFill/>
          <a:ln w="9525">
            <a:noFill/>
          </a:ln>
        </p:spPr>
      </p:pic>
      <p:sp>
        <p:nvSpPr>
          <p:cNvPr id="1521671" name="矩形 1521670"/>
          <p:cNvSpPr/>
          <p:nvPr/>
        </p:nvSpPr>
        <p:spPr>
          <a:xfrm>
            <a:off x="2682875" y="3619500"/>
            <a:ext cx="1979613" cy="922020"/>
          </a:xfrm>
          <a:prstGeom prst="rect">
            <a:avLst/>
          </a:prstGeom>
          <a:noFill/>
          <a:ln w="9525">
            <a:noFill/>
          </a:ln>
        </p:spPr>
        <p:txBody>
          <a:bodyPr>
            <a:spAutoFit/>
          </a:bodyPr>
          <a:p>
            <a:r>
              <a:rPr lang="zh-CN" altLang="en-US" b="0" dirty="0">
                <a:latin typeface="Arial" panose="020B0604020202020204" pitchFamily="34" charset="0"/>
                <a:ea typeface="宋体" panose="02010600030101010101" pitchFamily="2" charset="-122"/>
              </a:rPr>
              <a:t>人类第一只</a:t>
            </a:r>
            <a:r>
              <a:rPr lang="zh-CN" altLang="en-US" dirty="0">
                <a:solidFill>
                  <a:schemeClr val="accent2"/>
                </a:solidFill>
                <a:latin typeface="Arial" panose="020B0604020202020204" pitchFamily="34" charset="0"/>
                <a:ea typeface="宋体" panose="02010600030101010101" pitchFamily="2" charset="-122"/>
              </a:rPr>
              <a:t>晶体管</a:t>
            </a:r>
            <a:r>
              <a:rPr lang="en-US" altLang="zh-CN" b="0">
                <a:latin typeface="Arial" panose="020B0604020202020204" pitchFamily="34" charset="0"/>
                <a:ea typeface="宋体" panose="02010600030101010101" pitchFamily="2" charset="-122"/>
              </a:rPr>
              <a:t>(</a:t>
            </a:r>
            <a:r>
              <a:rPr lang="zh-CN" altLang="en-US" b="0" dirty="0">
                <a:latin typeface="Arial" panose="020B0604020202020204" pitchFamily="34" charset="0"/>
                <a:ea typeface="宋体" panose="02010600030101010101" pitchFamily="2" charset="-122"/>
              </a:rPr>
              <a:t>真空二极管</a:t>
            </a:r>
            <a:r>
              <a:rPr lang="en-US" altLang="zh-CN" b="0">
                <a:latin typeface="Arial" panose="020B0604020202020204" pitchFamily="34" charset="0"/>
                <a:ea typeface="宋体" panose="02010600030101010101" pitchFamily="2" charset="-122"/>
              </a:rPr>
              <a:t>),1947</a:t>
            </a:r>
            <a:endParaRPr lang="zh-CN" altLang="en-US" b="0" dirty="0">
              <a:latin typeface="Arial" panose="020B0604020202020204" pitchFamily="34" charset="0"/>
              <a:ea typeface="宋体" panose="02010600030101010101" pitchFamily="2" charset="-122"/>
            </a:endParaRPr>
          </a:p>
        </p:txBody>
      </p:sp>
      <p:sp>
        <p:nvSpPr>
          <p:cNvPr id="1521672" name="矩形 1521671"/>
          <p:cNvSpPr/>
          <p:nvPr/>
        </p:nvSpPr>
        <p:spPr>
          <a:xfrm>
            <a:off x="6067425" y="5564188"/>
            <a:ext cx="3827780" cy="368300"/>
          </a:xfrm>
          <a:prstGeom prst="rect">
            <a:avLst/>
          </a:prstGeom>
          <a:noFill/>
          <a:ln w="9525">
            <a:noFill/>
          </a:ln>
        </p:spPr>
        <p:txBody>
          <a:bodyPr wrap="none" anchor="t" anchorCtr="0">
            <a:spAutoFit/>
          </a:bodyPr>
          <a:p>
            <a:r>
              <a:rPr lang="zh-CN" altLang="zh-CN" b="0" dirty="0">
                <a:latin typeface="Arial" panose="020B0604020202020204" pitchFamily="34" charset="0"/>
                <a:ea typeface="宋体" panose="02010600030101010101" pitchFamily="2" charset="-122"/>
              </a:rPr>
              <a:t>第一台晶体管计算机TRADIC，1953</a:t>
            </a:r>
            <a:endParaRPr lang="en-US" altLang="zh-CN" b="0">
              <a:latin typeface="Arial" panose="020B0604020202020204" pitchFamily="34" charset="0"/>
              <a:ea typeface="宋体" panose="02010600030101010101" pitchFamily="2" charset="-122"/>
            </a:endParaRPr>
          </a:p>
        </p:txBody>
      </p:sp>
      <p:sp>
        <p:nvSpPr>
          <p:cNvPr id="1521673" name="Text Box 16"/>
          <p:cNvSpPr txBox="1"/>
          <p:nvPr/>
        </p:nvSpPr>
        <p:spPr>
          <a:xfrm>
            <a:off x="1687513" y="0"/>
            <a:ext cx="3865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电子自动计算</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元器件</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(3) </a:t>
            </a:r>
            <a:r>
              <a:rPr lang="zh-CN" altLang="en-US" sz="2000" dirty="0">
                <a:solidFill>
                  <a:srgbClr val="FF0000"/>
                </a:solidFill>
                <a:latin typeface="Arial" panose="020B0604020202020204" pitchFamily="34" charset="0"/>
                <a:ea typeface="华文中宋" panose="02010600040101010101" pitchFamily="2" charset="-122"/>
              </a:rPr>
              <a:t>晶体管发现的价值在哪里呢？</a:t>
            </a:r>
            <a:endParaRPr lang="zh-CN" altLang="en-US" sz="2000" dirty="0">
              <a:solidFill>
                <a:srgbClr val="FF0000"/>
              </a:solidFill>
              <a:latin typeface="Arial" panose="020B0604020202020204" pitchFamily="34" charset="0"/>
              <a:ea typeface="华文中宋" panose="02010600040101010101" pitchFamily="2" charset="-122"/>
            </a:endParaRPr>
          </a:p>
        </p:txBody>
      </p:sp>
      <p:grpSp>
        <p:nvGrpSpPr>
          <p:cNvPr id="1521674" name="组合 1521673"/>
          <p:cNvGrpSpPr/>
          <p:nvPr/>
        </p:nvGrpSpPr>
        <p:grpSpPr>
          <a:xfrm>
            <a:off x="2366963" y="5865813"/>
            <a:ext cx="7231063" cy="1014413"/>
            <a:chOff x="531" y="3695"/>
            <a:chExt cx="4555" cy="639"/>
          </a:xfrm>
        </p:grpSpPr>
        <p:sp>
          <p:nvSpPr>
            <p:cNvPr id="1521675" name="文本框 1521674"/>
            <p:cNvSpPr txBox="1"/>
            <p:nvPr/>
          </p:nvSpPr>
          <p:spPr>
            <a:xfrm>
              <a:off x="896" y="3908"/>
              <a:ext cx="4190" cy="290"/>
            </a:xfrm>
            <a:prstGeom prst="rect">
              <a:avLst/>
            </a:prstGeom>
            <a:solidFill>
              <a:schemeClr val="tx1"/>
            </a:solidFill>
            <a:ln w="9525">
              <a:noFill/>
            </a:ln>
          </p:spPr>
          <p:txBody>
            <a:bodyPr wrap="none" anchor="t" anchorCtr="0">
              <a:spAutoFit/>
            </a:bodyPr>
            <a:p>
              <a:r>
                <a:rPr lang="zh-CN" altLang="en-US" sz="2400" dirty="0">
                  <a:solidFill>
                    <a:srgbClr val="FFFFEF"/>
                  </a:solidFill>
                  <a:latin typeface="Arial" panose="020B0604020202020204" pitchFamily="34" charset="0"/>
                  <a:ea typeface="宋体" panose="02010600030101010101" pitchFamily="2" charset="-122"/>
                </a:rPr>
                <a:t>怎样使体积更小</a:t>
              </a:r>
              <a:r>
                <a:rPr lang="en-US" altLang="zh-CN" sz="2400">
                  <a:solidFill>
                    <a:srgbClr val="FFFFEF"/>
                  </a:solidFill>
                  <a:latin typeface="Arial" panose="020B0604020202020204" pitchFamily="34" charset="0"/>
                  <a:ea typeface="宋体" panose="02010600030101010101" pitchFamily="2" charset="-122"/>
                </a:rPr>
                <a:t>? </a:t>
              </a:r>
              <a:r>
                <a:rPr lang="zh-CN" altLang="en-US" sz="2400" dirty="0">
                  <a:solidFill>
                    <a:srgbClr val="FFFFEF"/>
                  </a:solidFill>
                  <a:latin typeface="Arial" panose="020B0604020202020204" pitchFamily="34" charset="0"/>
                  <a:ea typeface="宋体" panose="02010600030101010101" pitchFamily="2" charset="-122"/>
                </a:rPr>
                <a:t>可靠性更高</a:t>
              </a:r>
              <a:r>
                <a:rPr lang="en-US" altLang="zh-CN" sz="2400">
                  <a:solidFill>
                    <a:srgbClr val="FFFFEF"/>
                  </a:solidFill>
                  <a:latin typeface="Arial" panose="020B0604020202020204" pitchFamily="34" charset="0"/>
                  <a:ea typeface="宋体" panose="02010600030101010101" pitchFamily="2" charset="-122"/>
                </a:rPr>
                <a:t>? </a:t>
              </a:r>
              <a:r>
                <a:rPr lang="zh-CN" altLang="en-US" sz="2400" dirty="0">
                  <a:solidFill>
                    <a:srgbClr val="FFFFEF"/>
                  </a:solidFill>
                  <a:latin typeface="Arial" panose="020B0604020202020204" pitchFamily="34" charset="0"/>
                  <a:ea typeface="宋体" panose="02010600030101010101" pitchFamily="2" charset="-122"/>
                </a:rPr>
                <a:t>可控性更灵活呢</a:t>
              </a:r>
              <a:r>
                <a:rPr lang="en-US" altLang="zh-CN" sz="2400">
                  <a:solidFill>
                    <a:srgbClr val="FFFFEF"/>
                  </a:solidFill>
                  <a:latin typeface="Arial" panose="020B0604020202020204" pitchFamily="34" charset="0"/>
                  <a:ea typeface="宋体" panose="02010600030101010101" pitchFamily="2" charset="-122"/>
                </a:rPr>
                <a:t>?</a:t>
              </a:r>
              <a:endParaRPr lang="en-US" altLang="zh-CN" sz="2400">
                <a:solidFill>
                  <a:srgbClr val="FFFFEF"/>
                </a:solidFill>
                <a:latin typeface="Arial" panose="020B0604020202020204" pitchFamily="34" charset="0"/>
                <a:ea typeface="宋体" panose="02010600030101010101" pitchFamily="2" charset="-122"/>
              </a:endParaRPr>
            </a:p>
          </p:txBody>
        </p:sp>
        <p:sp>
          <p:nvSpPr>
            <p:cNvPr id="1521676" name="矩形 1521675"/>
            <p:cNvSpPr/>
            <p:nvPr/>
          </p:nvSpPr>
          <p:spPr>
            <a:xfrm>
              <a:off x="531" y="3695"/>
              <a:ext cx="382" cy="639"/>
            </a:xfrm>
            <a:prstGeom prst="rect">
              <a:avLst/>
            </a:prstGeom>
            <a:noFill/>
            <a:ln w="9525">
              <a:noFill/>
            </a:ln>
          </p:spPr>
          <p:txBody>
            <a:bodyPr wrap="none" anchor="t" anchorCtr="0">
              <a:spAutoFit/>
            </a:bodyPr>
            <a:p>
              <a:r>
                <a:rPr lang="en-US" altLang="zh-CN" sz="6000">
                  <a:latin typeface="Arial" panose="020B0604020202020204" pitchFamily="34" charset="0"/>
                  <a:ea typeface="宋体" panose="02010600030101010101" pitchFamily="2" charset="-122"/>
                </a:rPr>
                <a:t>?</a:t>
              </a:r>
              <a:endParaRPr lang="zh-CN" altLang="en-US" sz="6000" dirty="0">
                <a:latin typeface="Arial" panose="020B0604020202020204" pitchFamily="34" charset="0"/>
                <a:ea typeface="宋体" panose="02010600030101010101" pitchFamily="2" charset="-122"/>
              </a:endParaRPr>
            </a:p>
          </p:txBody>
        </p:sp>
      </p:grpSp>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3714" name="文本框 1523713"/>
          <p:cNvSpPr txBox="1"/>
          <p:nvPr/>
        </p:nvSpPr>
        <p:spPr>
          <a:xfrm>
            <a:off x="1704975" y="911225"/>
            <a:ext cx="35356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集成电路时代的计算机器</a:t>
            </a:r>
            <a:endParaRPr lang="en-US" altLang="zh-CN" sz="2400" b="0">
              <a:latin typeface="Arial" panose="020B0604020202020204" pitchFamily="34" charset="0"/>
              <a:ea typeface="华文中宋" panose="02010600040101010101" pitchFamily="2" charset="-122"/>
            </a:endParaRPr>
          </a:p>
        </p:txBody>
      </p:sp>
      <p:pic>
        <p:nvPicPr>
          <p:cNvPr id="1523715" name="图片 1523714" descr="U1235P2DT20080915082444"/>
          <p:cNvPicPr>
            <a:picLocks noChangeAspect="1"/>
          </p:cNvPicPr>
          <p:nvPr/>
        </p:nvPicPr>
        <p:blipFill>
          <a:blip r:embed="rId1"/>
          <a:stretch>
            <a:fillRect/>
          </a:stretch>
        </p:blipFill>
        <p:spPr>
          <a:xfrm>
            <a:off x="2049463" y="1703388"/>
            <a:ext cx="2519362" cy="1690687"/>
          </a:xfrm>
          <a:prstGeom prst="rect">
            <a:avLst/>
          </a:prstGeom>
          <a:noFill/>
          <a:ln w="9525">
            <a:noFill/>
          </a:ln>
        </p:spPr>
      </p:pic>
      <p:pic>
        <p:nvPicPr>
          <p:cNvPr id="1523716" name="图片 1523715" descr="pgf041213058"/>
          <p:cNvPicPr>
            <a:picLocks noChangeAspect="1"/>
          </p:cNvPicPr>
          <p:nvPr/>
        </p:nvPicPr>
        <p:blipFill>
          <a:blip r:embed="rId2"/>
          <a:stretch>
            <a:fillRect/>
          </a:stretch>
        </p:blipFill>
        <p:spPr>
          <a:xfrm>
            <a:off x="3870325" y="3790950"/>
            <a:ext cx="1635125" cy="1231900"/>
          </a:xfrm>
          <a:prstGeom prst="rect">
            <a:avLst/>
          </a:prstGeom>
          <a:noFill/>
          <a:ln w="9525">
            <a:noFill/>
          </a:ln>
        </p:spPr>
      </p:pic>
      <p:sp>
        <p:nvSpPr>
          <p:cNvPr id="1523717" name="矩形 1523716"/>
          <p:cNvSpPr/>
          <p:nvPr/>
        </p:nvSpPr>
        <p:spPr>
          <a:xfrm>
            <a:off x="2192338" y="3375025"/>
            <a:ext cx="2520950" cy="368300"/>
          </a:xfrm>
          <a:prstGeom prst="rect">
            <a:avLst/>
          </a:prstGeom>
          <a:noFill/>
          <a:ln w="9525">
            <a:noFill/>
          </a:ln>
        </p:spPr>
        <p:txBody>
          <a:bodyPr>
            <a:spAutoFit/>
          </a:bodyPr>
          <a:p>
            <a:r>
              <a:rPr lang="zh-CN" altLang="en-US" dirty="0">
                <a:solidFill>
                  <a:schemeClr val="accent2"/>
                </a:solidFill>
                <a:latin typeface="Arial" panose="020B0604020202020204" pitchFamily="34" charset="0"/>
                <a:ea typeface="宋体" panose="02010600030101010101" pitchFamily="2" charset="-122"/>
              </a:rPr>
              <a:t>集成电路</a:t>
            </a:r>
            <a:r>
              <a:rPr lang="zh-CN" altLang="en-US" b="0" dirty="0">
                <a:latin typeface="Arial" panose="020B0604020202020204" pitchFamily="34" charset="0"/>
                <a:ea typeface="宋体" panose="02010600030101010101" pitchFamily="2" charset="-122"/>
              </a:rPr>
              <a:t>的发明</a:t>
            </a:r>
            <a:r>
              <a:rPr lang="en-US" altLang="zh-CN" b="0">
                <a:latin typeface="Arial" panose="020B0604020202020204" pitchFamily="34" charset="0"/>
                <a:ea typeface="宋体" panose="02010600030101010101" pitchFamily="2" charset="-122"/>
              </a:rPr>
              <a:t>,1959</a:t>
            </a:r>
            <a:endParaRPr lang="zh-CN" altLang="en-US" b="0" dirty="0">
              <a:latin typeface="Arial" panose="020B0604020202020204" pitchFamily="34" charset="0"/>
              <a:ea typeface="宋体" panose="02010600030101010101" pitchFamily="2" charset="-122"/>
            </a:endParaRPr>
          </a:p>
        </p:txBody>
      </p:sp>
      <p:pic>
        <p:nvPicPr>
          <p:cNvPr id="1523718" name="图片 1523717" descr="pgf041213050"/>
          <p:cNvPicPr>
            <a:picLocks noChangeAspect="1"/>
          </p:cNvPicPr>
          <p:nvPr/>
        </p:nvPicPr>
        <p:blipFill>
          <a:blip r:embed="rId3"/>
          <a:stretch>
            <a:fillRect/>
          </a:stretch>
        </p:blipFill>
        <p:spPr>
          <a:xfrm>
            <a:off x="5792788" y="1870075"/>
            <a:ext cx="4321175" cy="3567113"/>
          </a:xfrm>
          <a:prstGeom prst="rect">
            <a:avLst/>
          </a:prstGeom>
          <a:noFill/>
          <a:ln w="9525" cap="flat" cmpd="sng">
            <a:solidFill>
              <a:srgbClr val="0066FF"/>
            </a:solidFill>
            <a:prstDash val="solid"/>
            <a:miter/>
            <a:headEnd type="none" w="med" len="med"/>
            <a:tailEnd type="none" w="med" len="med"/>
          </a:ln>
        </p:spPr>
      </p:pic>
      <p:sp>
        <p:nvSpPr>
          <p:cNvPr id="1523719" name="矩形 1523718"/>
          <p:cNvSpPr/>
          <p:nvPr/>
        </p:nvSpPr>
        <p:spPr>
          <a:xfrm>
            <a:off x="6710363" y="5470525"/>
            <a:ext cx="2913380" cy="368300"/>
          </a:xfrm>
          <a:prstGeom prst="rect">
            <a:avLst/>
          </a:prstGeom>
          <a:noFill/>
          <a:ln w="9525">
            <a:noFill/>
          </a:ln>
        </p:spPr>
        <p:txBody>
          <a:bodyPr wrap="none" anchor="t" anchorCtr="0">
            <a:spAutoFit/>
          </a:bodyPr>
          <a:p>
            <a:r>
              <a:rPr lang="zh-CN" altLang="en-US" b="0" dirty="0">
                <a:latin typeface="Arial" panose="020B0604020202020204" pitchFamily="34" charset="0"/>
                <a:ea typeface="宋体" panose="02010600030101010101" pitchFamily="2" charset="-122"/>
              </a:rPr>
              <a:t>第三代计算机</a:t>
            </a:r>
            <a:r>
              <a:rPr lang="en-US" altLang="zh-CN" b="0">
                <a:latin typeface="Arial" panose="020B0604020202020204" pitchFamily="34" charset="0"/>
                <a:ea typeface="宋体" panose="02010600030101010101" pitchFamily="2" charset="-122"/>
              </a:rPr>
              <a:t>IBM360,1964</a:t>
            </a:r>
            <a:endParaRPr lang="en-US" altLang="zh-CN" b="0">
              <a:latin typeface="Arial" panose="020B0604020202020204" pitchFamily="34" charset="0"/>
              <a:ea typeface="宋体" panose="02010600030101010101" pitchFamily="2" charset="-122"/>
            </a:endParaRPr>
          </a:p>
        </p:txBody>
      </p:sp>
      <p:pic>
        <p:nvPicPr>
          <p:cNvPr id="1523720" name="图片 1523719" descr="pgf041213048"/>
          <p:cNvPicPr>
            <a:picLocks noChangeAspect="1"/>
          </p:cNvPicPr>
          <p:nvPr/>
        </p:nvPicPr>
        <p:blipFill>
          <a:blip r:embed="rId4"/>
          <a:stretch>
            <a:fillRect/>
          </a:stretch>
        </p:blipFill>
        <p:spPr>
          <a:xfrm>
            <a:off x="2049463" y="3790950"/>
            <a:ext cx="1397000" cy="1871663"/>
          </a:xfrm>
          <a:prstGeom prst="rect">
            <a:avLst/>
          </a:prstGeom>
          <a:noFill/>
          <a:ln w="9525">
            <a:noFill/>
          </a:ln>
        </p:spPr>
      </p:pic>
      <p:sp>
        <p:nvSpPr>
          <p:cNvPr id="1523721" name="矩形 1523720"/>
          <p:cNvSpPr/>
          <p:nvPr/>
        </p:nvSpPr>
        <p:spPr>
          <a:xfrm>
            <a:off x="1905000" y="5664200"/>
            <a:ext cx="2684780" cy="368300"/>
          </a:xfrm>
          <a:prstGeom prst="rect">
            <a:avLst/>
          </a:prstGeom>
          <a:noFill/>
          <a:ln w="9525">
            <a:noFill/>
          </a:ln>
        </p:spPr>
        <p:txBody>
          <a:bodyPr wrap="none" anchor="t" anchorCtr="0">
            <a:spAutoFit/>
          </a:bodyPr>
          <a:p>
            <a:r>
              <a:rPr lang="en-US" altLang="zh-CN" b="0" err="1">
                <a:latin typeface="Arial" panose="020B0604020202020204" pitchFamily="34" charset="0"/>
                <a:ea typeface="宋体" panose="02010600030101010101" pitchFamily="2" charset="-122"/>
              </a:rPr>
              <a:t>J.Kilby</a:t>
            </a:r>
            <a:r>
              <a:rPr lang="zh-CN" altLang="en-US" b="0" dirty="0">
                <a:latin typeface="Arial" panose="020B0604020202020204" pitchFamily="34" charset="0"/>
                <a:ea typeface="宋体" panose="02010600030101010101" pitchFamily="2" charset="-122"/>
              </a:rPr>
              <a:t>，集成电路发明者</a:t>
            </a:r>
            <a:endParaRPr lang="en-US" altLang="zh-CN" b="0">
              <a:latin typeface="Arial" panose="020B0604020202020204" pitchFamily="34" charset="0"/>
              <a:ea typeface="宋体" panose="02010600030101010101" pitchFamily="2" charset="-122"/>
            </a:endParaRPr>
          </a:p>
        </p:txBody>
      </p:sp>
      <p:sp>
        <p:nvSpPr>
          <p:cNvPr id="1523722" name="矩形 1523721"/>
          <p:cNvSpPr/>
          <p:nvPr/>
        </p:nvSpPr>
        <p:spPr>
          <a:xfrm>
            <a:off x="3505200" y="5003800"/>
            <a:ext cx="2468880" cy="368300"/>
          </a:xfrm>
          <a:prstGeom prst="rect">
            <a:avLst/>
          </a:prstGeom>
          <a:noFill/>
          <a:ln w="9525">
            <a:noFill/>
          </a:ln>
        </p:spPr>
        <p:txBody>
          <a:bodyPr wrap="none" anchor="t" anchorCtr="0">
            <a:spAutoFit/>
          </a:bodyPr>
          <a:p>
            <a:r>
              <a:rPr lang="zh-CN" altLang="en-US" b="0" dirty="0">
                <a:latin typeface="Arial" panose="020B0604020202020204" pitchFamily="34" charset="0"/>
                <a:ea typeface="宋体" panose="02010600030101010101" pitchFamily="2" charset="-122"/>
              </a:rPr>
              <a:t>封装后的集成电路芯片</a:t>
            </a:r>
            <a:endParaRPr lang="zh-CN" altLang="en-US" b="0" dirty="0">
              <a:latin typeface="Arial" panose="020B0604020202020204" pitchFamily="34" charset="0"/>
              <a:ea typeface="宋体" panose="02010600030101010101" pitchFamily="2" charset="-122"/>
            </a:endParaRPr>
          </a:p>
        </p:txBody>
      </p:sp>
      <p:sp>
        <p:nvSpPr>
          <p:cNvPr id="1523723" name="Text Box 16"/>
          <p:cNvSpPr txBox="1"/>
          <p:nvPr/>
        </p:nvSpPr>
        <p:spPr>
          <a:xfrm>
            <a:off x="1687513" y="0"/>
            <a:ext cx="4881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电子自动计算</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元器件</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(4) </a:t>
            </a:r>
            <a:r>
              <a:rPr lang="zh-CN" altLang="en-US" sz="2000" dirty="0">
                <a:solidFill>
                  <a:srgbClr val="FF0000"/>
                </a:solidFill>
                <a:latin typeface="Arial" panose="020B0604020202020204" pitchFamily="34" charset="0"/>
                <a:ea typeface="华文中宋" panose="02010600040101010101" pitchFamily="2" charset="-122"/>
              </a:rPr>
              <a:t>什么是集成电路，其价值又在哪里呢？</a:t>
            </a:r>
            <a:endParaRPr lang="zh-CN" altLang="en-US" sz="2000" dirty="0">
              <a:solidFill>
                <a:srgbClr val="FF0000"/>
              </a:solidFill>
              <a:latin typeface="Arial" panose="020B0604020202020204" pitchFamily="34" charset="0"/>
              <a:ea typeface="华文中宋" panose="02010600040101010101" pitchFamily="2" charset="-122"/>
            </a:endParaRPr>
          </a:p>
        </p:txBody>
      </p:sp>
      <p:sp>
        <p:nvSpPr>
          <p:cNvPr id="1523724" name="文本框 1523723"/>
          <p:cNvSpPr txBox="1"/>
          <p:nvPr/>
        </p:nvSpPr>
        <p:spPr>
          <a:xfrm>
            <a:off x="2032000" y="5967413"/>
            <a:ext cx="5440680" cy="810260"/>
          </a:xfrm>
          <a:prstGeom prst="rect">
            <a:avLst/>
          </a:prstGeom>
          <a:solidFill>
            <a:schemeClr val="tx1"/>
          </a:solidFill>
          <a:ln w="9525">
            <a:noFill/>
          </a:ln>
        </p:spPr>
        <p:txBody>
          <a:bodyPr wrap="none" anchor="t" anchorCtr="0">
            <a:spAutoFit/>
          </a:bodyPr>
          <a:p>
            <a:pPr>
              <a:lnSpc>
                <a:spcPct val="130000"/>
              </a:lnSpc>
            </a:pPr>
            <a:r>
              <a:rPr lang="zh-CN" altLang="en-US" dirty="0">
                <a:solidFill>
                  <a:srgbClr val="FFFFEF"/>
                </a:solidFill>
                <a:latin typeface="Arial" panose="020B0604020202020204" pitchFamily="34" charset="0"/>
                <a:ea typeface="宋体" panose="02010600030101010101" pitchFamily="2" charset="-122"/>
              </a:rPr>
              <a:t>能否将复杂的电路封装后作为新电路设计的元件呢？</a:t>
            </a:r>
            <a:endParaRPr lang="zh-CN" altLang="en-US" dirty="0">
              <a:solidFill>
                <a:srgbClr val="FFFFEF"/>
              </a:solidFill>
              <a:latin typeface="Arial" panose="020B0604020202020204" pitchFamily="34" charset="0"/>
              <a:ea typeface="宋体" panose="02010600030101010101" pitchFamily="2" charset="-122"/>
            </a:endParaRPr>
          </a:p>
          <a:p>
            <a:pPr>
              <a:lnSpc>
                <a:spcPct val="130000"/>
              </a:lnSpc>
            </a:pPr>
            <a:r>
              <a:rPr lang="zh-CN" altLang="en-US" dirty="0">
                <a:solidFill>
                  <a:srgbClr val="FFFFEF"/>
                </a:solidFill>
                <a:latin typeface="Arial" panose="020B0604020202020204" pitchFamily="34" charset="0"/>
                <a:ea typeface="宋体" panose="02010600030101010101" pitchFamily="2" charset="-122"/>
              </a:rPr>
              <a:t>复杂的电路 </a:t>
            </a:r>
            <a:r>
              <a:rPr lang="en-US" altLang="zh-CN">
                <a:solidFill>
                  <a:srgbClr val="FFFFEF"/>
                </a:solidFill>
                <a:latin typeface="Arial" panose="020B0604020202020204" pitchFamily="34" charset="0"/>
                <a:ea typeface="宋体" panose="02010600030101010101" pitchFamily="2" charset="-122"/>
                <a:sym typeface="Wingdings" panose="05000000000000000000" pitchFamily="2" charset="2"/>
              </a:rPr>
              <a:t> </a:t>
            </a:r>
            <a:r>
              <a:rPr lang="zh-CN" altLang="en-US" dirty="0">
                <a:solidFill>
                  <a:srgbClr val="FFFFEF"/>
                </a:solidFill>
                <a:latin typeface="Arial" panose="020B0604020202020204" pitchFamily="34" charset="0"/>
                <a:ea typeface="宋体" panose="02010600030101010101" pitchFamily="2" charset="-122"/>
                <a:sym typeface="Wingdings" panose="05000000000000000000" pitchFamily="2" charset="2"/>
              </a:rPr>
              <a:t>集成 </a:t>
            </a:r>
            <a:r>
              <a:rPr lang="en-US" altLang="zh-CN">
                <a:solidFill>
                  <a:srgbClr val="FFFFEF"/>
                </a:solidFill>
                <a:latin typeface="Arial" panose="020B0604020202020204" pitchFamily="34" charset="0"/>
                <a:ea typeface="宋体" panose="02010600030101010101" pitchFamily="2" charset="-122"/>
                <a:sym typeface="Wingdings" panose="05000000000000000000" pitchFamily="2" charset="2"/>
              </a:rPr>
              <a:t> </a:t>
            </a:r>
            <a:r>
              <a:rPr lang="zh-CN" altLang="en-US" dirty="0">
                <a:solidFill>
                  <a:srgbClr val="FFFFEF"/>
                </a:solidFill>
                <a:latin typeface="Arial" panose="020B0604020202020204" pitchFamily="34" charset="0"/>
                <a:ea typeface="宋体" panose="02010600030101010101" pitchFamily="2" charset="-122"/>
                <a:sym typeface="Wingdings" panose="05000000000000000000" pitchFamily="2" charset="2"/>
              </a:rPr>
              <a:t>封装 </a:t>
            </a:r>
            <a:r>
              <a:rPr lang="en-US" altLang="zh-CN">
                <a:solidFill>
                  <a:srgbClr val="FFFFEF"/>
                </a:solidFill>
                <a:latin typeface="Arial" panose="020B0604020202020204" pitchFamily="34" charset="0"/>
                <a:ea typeface="宋体" panose="02010600030101010101" pitchFamily="2" charset="-122"/>
                <a:sym typeface="Wingdings" panose="05000000000000000000" pitchFamily="2" charset="2"/>
              </a:rPr>
              <a:t> </a:t>
            </a:r>
            <a:r>
              <a:rPr lang="zh-CN" altLang="en-US" dirty="0">
                <a:solidFill>
                  <a:srgbClr val="FFFFEF"/>
                </a:solidFill>
                <a:latin typeface="Arial" panose="020B0604020202020204" pitchFamily="34" charset="0"/>
                <a:ea typeface="宋体" panose="02010600030101010101" pitchFamily="2" charset="-122"/>
                <a:sym typeface="Wingdings" panose="05000000000000000000" pitchFamily="2" charset="2"/>
              </a:rPr>
              <a:t>应用？</a:t>
            </a:r>
            <a:endParaRPr lang="zh-CN" altLang="en-US" dirty="0">
              <a:solidFill>
                <a:srgbClr val="FFFFEF"/>
              </a:solidFill>
              <a:latin typeface="Arial" panose="020B0604020202020204" pitchFamily="34" charset="0"/>
              <a:ea typeface="宋体" panose="02010600030101010101" pitchFamily="2" charset="-122"/>
            </a:endParaRPr>
          </a:p>
        </p:txBody>
      </p:sp>
    </p:spTree>
    <p:custDataLst>
      <p:tags r:id="rId5"/>
    </p:custData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62" name="文本框 1525761"/>
          <p:cNvSpPr txBox="1"/>
          <p:nvPr/>
        </p:nvSpPr>
        <p:spPr>
          <a:xfrm>
            <a:off x="1687513" y="768668"/>
            <a:ext cx="56184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超大规模集成电路</a:t>
            </a:r>
            <a:r>
              <a:rPr lang="zh-CN" altLang="en-US" sz="2400" b="0" dirty="0">
                <a:latin typeface="Arial" panose="020B0604020202020204" pitchFamily="34" charset="0"/>
                <a:ea typeface="华文中宋" panose="02010600040101010101" pitchFamily="2" charset="-122"/>
              </a:rPr>
              <a:t>(</a:t>
            </a:r>
            <a:r>
              <a:rPr lang="en-US" altLang="zh-CN" sz="2400" b="0">
                <a:latin typeface="Arial" panose="020B0604020202020204" pitchFamily="34" charset="0"/>
                <a:ea typeface="华文中宋" panose="02010600040101010101" pitchFamily="2" charset="-122"/>
              </a:rPr>
              <a:t>VLSI)</a:t>
            </a:r>
            <a:r>
              <a:rPr lang="zh-CN" altLang="zh-CN" sz="2400" b="0" dirty="0">
                <a:latin typeface="Arial" panose="020B0604020202020204" pitchFamily="34" charset="0"/>
                <a:ea typeface="华文中宋" panose="02010600040101010101" pitchFamily="2" charset="-122"/>
              </a:rPr>
              <a:t>时代的计算机器</a:t>
            </a:r>
            <a:endParaRPr lang="en-US" altLang="zh-CN" sz="2400" b="0">
              <a:latin typeface="Arial" panose="020B0604020202020204" pitchFamily="34" charset="0"/>
              <a:ea typeface="华文中宋" panose="02010600040101010101" pitchFamily="2" charset="-122"/>
            </a:endParaRPr>
          </a:p>
        </p:txBody>
      </p:sp>
      <p:sp>
        <p:nvSpPr>
          <p:cNvPr id="1525763" name="矩形 1525762"/>
          <p:cNvSpPr/>
          <p:nvPr/>
        </p:nvSpPr>
        <p:spPr>
          <a:xfrm>
            <a:off x="6764338" y="6192838"/>
            <a:ext cx="3497580" cy="368300"/>
          </a:xfrm>
          <a:prstGeom prst="rect">
            <a:avLst/>
          </a:prstGeom>
          <a:noFill/>
          <a:ln w="9525">
            <a:noFill/>
          </a:ln>
        </p:spPr>
        <p:txBody>
          <a:bodyPr wrap="none" anchor="t" anchorCtr="0">
            <a:spAutoFit/>
          </a:bodyPr>
          <a:p>
            <a:r>
              <a:rPr lang="zh-CN" altLang="en-US" b="0" dirty="0">
                <a:latin typeface="Arial" panose="020B0604020202020204" pitchFamily="34" charset="0"/>
                <a:ea typeface="宋体" panose="02010600030101010101" pitchFamily="2" charset="-122"/>
              </a:rPr>
              <a:t>第四代计算机</a:t>
            </a:r>
            <a:r>
              <a:rPr lang="en-US" altLang="zh-CN" b="0">
                <a:latin typeface="Arial" panose="020B0604020202020204" pitchFamily="34" charset="0"/>
                <a:ea typeface="宋体" panose="02010600030101010101" pitchFamily="2" charset="-122"/>
              </a:rPr>
              <a:t>—</a:t>
            </a:r>
            <a:r>
              <a:rPr lang="zh-CN" altLang="en-US" b="0" dirty="0">
                <a:latin typeface="Arial" panose="020B0604020202020204" pitchFamily="34" charset="0"/>
                <a:ea typeface="宋体" panose="02010600030101010101" pitchFamily="2" charset="-122"/>
              </a:rPr>
              <a:t>个人计算机</a:t>
            </a:r>
            <a:r>
              <a:rPr lang="en-US" altLang="zh-CN" b="0">
                <a:latin typeface="Arial" panose="020B0604020202020204" pitchFamily="34" charset="0"/>
                <a:ea typeface="宋体" panose="02010600030101010101" pitchFamily="2" charset="-122"/>
              </a:rPr>
              <a:t>,1981</a:t>
            </a:r>
            <a:endParaRPr lang="en-US" altLang="zh-CN" b="0">
              <a:latin typeface="Arial" panose="020B0604020202020204" pitchFamily="34" charset="0"/>
              <a:ea typeface="宋体" panose="02010600030101010101" pitchFamily="2" charset="-122"/>
            </a:endParaRPr>
          </a:p>
        </p:txBody>
      </p:sp>
      <p:sp>
        <p:nvSpPr>
          <p:cNvPr id="1525764" name="文本框 1525763"/>
          <p:cNvSpPr txBox="1"/>
          <p:nvPr/>
        </p:nvSpPr>
        <p:spPr>
          <a:xfrm>
            <a:off x="2774950" y="6221413"/>
            <a:ext cx="3192780" cy="368300"/>
          </a:xfrm>
          <a:prstGeom prst="rect">
            <a:avLst/>
          </a:prstGeom>
          <a:noFill/>
          <a:ln w="9525">
            <a:noFill/>
          </a:ln>
        </p:spPr>
        <p:txBody>
          <a:bodyPr wrap="none" anchor="t" anchorCtr="0">
            <a:spAutoFit/>
          </a:bodyPr>
          <a:p>
            <a:r>
              <a:rPr lang="en-US" altLang="zh-CN" b="0">
                <a:latin typeface="Arial" panose="020B0604020202020204" pitchFamily="34" charset="0"/>
                <a:ea typeface="宋体" panose="02010600030101010101" pitchFamily="2" charset="-122"/>
              </a:rPr>
              <a:t>VLSI</a:t>
            </a:r>
            <a:r>
              <a:rPr lang="zh-CN" altLang="en-US" b="0" dirty="0">
                <a:latin typeface="Arial" panose="020B0604020202020204" pitchFamily="34" charset="0"/>
                <a:ea typeface="宋体" panose="02010600030101010101" pitchFamily="2" charset="-122"/>
              </a:rPr>
              <a:t>芯片及其封装的内部电路</a:t>
            </a:r>
            <a:endParaRPr lang="en-US" altLang="zh-CN" b="0">
              <a:latin typeface="Arial" panose="020B0604020202020204" pitchFamily="34" charset="0"/>
              <a:ea typeface="宋体" panose="02010600030101010101" pitchFamily="2" charset="-122"/>
            </a:endParaRPr>
          </a:p>
        </p:txBody>
      </p:sp>
      <p:pic>
        <p:nvPicPr>
          <p:cNvPr id="1525765" name="图片 1525764" descr="pgf041213067"/>
          <p:cNvPicPr>
            <a:picLocks noChangeAspect="1"/>
          </p:cNvPicPr>
          <p:nvPr/>
        </p:nvPicPr>
        <p:blipFill>
          <a:blip r:embed="rId1"/>
          <a:stretch>
            <a:fillRect/>
          </a:stretch>
        </p:blipFill>
        <p:spPr>
          <a:xfrm>
            <a:off x="6950075" y="3730625"/>
            <a:ext cx="2447925" cy="2447925"/>
          </a:xfrm>
          <a:prstGeom prst="rect">
            <a:avLst/>
          </a:prstGeom>
          <a:noFill/>
          <a:ln w="9525">
            <a:noFill/>
          </a:ln>
        </p:spPr>
      </p:pic>
      <p:pic>
        <p:nvPicPr>
          <p:cNvPr id="1525766" name="图片 1525765"/>
          <p:cNvPicPr>
            <a:picLocks noChangeAspect="1"/>
          </p:cNvPicPr>
          <p:nvPr/>
        </p:nvPicPr>
        <p:blipFill>
          <a:blip r:embed="rId2">
            <a:clrChange>
              <a:clrFrom>
                <a:srgbClr val="FFFFFF"/>
              </a:clrFrom>
              <a:clrTo>
                <a:srgbClr val="FFFFFF">
                  <a:alpha val="0"/>
                </a:srgbClr>
              </a:clrTo>
            </a:clrChange>
          </a:blip>
          <a:stretch>
            <a:fillRect/>
          </a:stretch>
        </p:blipFill>
        <p:spPr>
          <a:xfrm>
            <a:off x="7194550" y="2428875"/>
            <a:ext cx="2806700" cy="1930400"/>
          </a:xfrm>
          <a:prstGeom prst="rect">
            <a:avLst/>
          </a:prstGeom>
          <a:noFill/>
          <a:ln w="9525">
            <a:noFill/>
          </a:ln>
        </p:spPr>
      </p:pic>
      <p:pic>
        <p:nvPicPr>
          <p:cNvPr id="1525768" name="图片 1525767"/>
          <p:cNvPicPr>
            <a:picLocks noChangeAspect="1"/>
          </p:cNvPicPr>
          <p:nvPr/>
        </p:nvPicPr>
        <p:blipFill>
          <a:blip r:embed="rId3"/>
          <a:stretch>
            <a:fillRect/>
          </a:stretch>
        </p:blipFill>
        <p:spPr>
          <a:xfrm>
            <a:off x="1954213" y="1597025"/>
            <a:ext cx="4705350" cy="4627563"/>
          </a:xfrm>
          <a:prstGeom prst="rect">
            <a:avLst/>
          </a:prstGeom>
          <a:noFill/>
          <a:ln w="9525">
            <a:noFill/>
          </a:ln>
        </p:spPr>
      </p:pic>
      <p:sp>
        <p:nvSpPr>
          <p:cNvPr id="1525769" name="矩形 1525768"/>
          <p:cNvSpPr/>
          <p:nvPr/>
        </p:nvSpPr>
        <p:spPr>
          <a:xfrm>
            <a:off x="6654800" y="1595438"/>
            <a:ext cx="4170680" cy="368300"/>
          </a:xfrm>
          <a:prstGeom prst="rect">
            <a:avLst/>
          </a:prstGeom>
          <a:solidFill>
            <a:schemeClr val="tx1"/>
          </a:solidFill>
          <a:ln w="9525">
            <a:noFill/>
          </a:ln>
        </p:spPr>
        <p:txBody>
          <a:bodyPr wrap="none" anchor="t" anchorCtr="0">
            <a:spAutoFit/>
          </a:bodyPr>
          <a:p>
            <a:r>
              <a:rPr lang="zh-CN" altLang="en-US" dirty="0">
                <a:solidFill>
                  <a:schemeClr val="bg1"/>
                </a:solidFill>
                <a:latin typeface="Arial" panose="020B0604020202020204" pitchFamily="34" charset="0"/>
                <a:ea typeface="宋体" panose="02010600030101010101" pitchFamily="2" charset="-122"/>
              </a:rPr>
              <a:t>摩尔定律</a:t>
            </a:r>
            <a:r>
              <a:rPr lang="en-US" altLang="zh-CN">
                <a:solidFill>
                  <a:schemeClr val="bg1"/>
                </a:solidFill>
                <a:latin typeface="Arial" panose="020B0604020202020204" pitchFamily="34" charset="0"/>
                <a:ea typeface="宋体" panose="02010600030101010101" pitchFamily="2" charset="-122"/>
              </a:rPr>
              <a:t>----</a:t>
            </a:r>
            <a:r>
              <a:rPr lang="zh-CN" altLang="en-US" dirty="0">
                <a:solidFill>
                  <a:schemeClr val="bg1"/>
                </a:solidFill>
                <a:latin typeface="Arial" panose="020B0604020202020204" pitchFamily="34" charset="0"/>
                <a:ea typeface="宋体" panose="02010600030101010101" pitchFamily="2" charset="-122"/>
              </a:rPr>
              <a:t>每</a:t>
            </a:r>
            <a:r>
              <a:rPr lang="en-US" altLang="zh-CN">
                <a:solidFill>
                  <a:schemeClr val="bg1"/>
                </a:solidFill>
                <a:latin typeface="Arial" panose="020B0604020202020204" pitchFamily="34" charset="0"/>
                <a:ea typeface="宋体" panose="02010600030101010101" pitchFamily="2" charset="-122"/>
              </a:rPr>
              <a:t>18</a:t>
            </a:r>
            <a:r>
              <a:rPr lang="zh-CN" altLang="en-US" dirty="0">
                <a:solidFill>
                  <a:schemeClr val="bg1"/>
                </a:solidFill>
                <a:latin typeface="Arial" panose="020B0604020202020204" pitchFamily="34" charset="0"/>
                <a:ea typeface="宋体" panose="02010600030101010101" pitchFamily="2" charset="-122"/>
              </a:rPr>
              <a:t>个月芯片能力增长一倍</a:t>
            </a:r>
            <a:endParaRPr lang="zh-CN" altLang="en-US" dirty="0">
              <a:solidFill>
                <a:schemeClr val="bg1"/>
              </a:solidFill>
              <a:latin typeface="Arial" panose="020B0604020202020204" pitchFamily="34" charset="0"/>
              <a:ea typeface="宋体" panose="02010600030101010101" pitchFamily="2" charset="-122"/>
            </a:endParaRPr>
          </a:p>
        </p:txBody>
      </p:sp>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7810" name="直接连接符 1527809"/>
          <p:cNvSpPr/>
          <p:nvPr/>
        </p:nvSpPr>
        <p:spPr>
          <a:xfrm flipV="1">
            <a:off x="2495550" y="2205038"/>
            <a:ext cx="7812088" cy="3743325"/>
          </a:xfrm>
          <a:prstGeom prst="line">
            <a:avLst/>
          </a:prstGeom>
          <a:ln w="76200" cap="flat" cmpd="sng">
            <a:solidFill>
              <a:srgbClr val="CC0000"/>
            </a:solidFill>
            <a:prstDash val="solid"/>
            <a:headEnd type="none" w="med" len="med"/>
            <a:tailEnd type="triangle" w="med" len="med"/>
          </a:ln>
        </p:spPr>
      </p:sp>
      <p:sp>
        <p:nvSpPr>
          <p:cNvPr id="1527811" name="文本框 1527810"/>
          <p:cNvSpPr txBox="1"/>
          <p:nvPr/>
        </p:nvSpPr>
        <p:spPr>
          <a:xfrm>
            <a:off x="2855913" y="6165850"/>
            <a:ext cx="3455987" cy="755650"/>
          </a:xfrm>
          <a:prstGeom prst="rect">
            <a:avLst/>
          </a:prstGeom>
          <a:noFill/>
          <a:ln w="9525">
            <a:noFill/>
          </a:ln>
        </p:spPr>
        <p:txBody>
          <a:bodyPr>
            <a:spAutoFit/>
          </a:bodyPr>
          <a:p>
            <a:pPr>
              <a:lnSpc>
                <a:spcPct val="120000"/>
              </a:lnSpc>
            </a:pPr>
            <a:r>
              <a:rPr lang="zh-CN" altLang="en-US" dirty="0">
                <a:latin typeface="Arial" panose="020B0604020202020204" pitchFamily="34" charset="0"/>
                <a:ea typeface="宋体" panose="02010600030101010101" pitchFamily="2" charset="-122"/>
              </a:rPr>
              <a:t>电子管</a:t>
            </a:r>
            <a:r>
              <a:rPr lang="en-US" altLang="zh-CN">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可自动控制</a:t>
            </a:r>
            <a:r>
              <a:rPr lang="en-US" altLang="zh-CN">
                <a:latin typeface="Arial" panose="020B0604020202020204" pitchFamily="34" charset="0"/>
                <a:ea typeface="宋体" panose="02010600030101010101" pitchFamily="2" charset="-122"/>
              </a:rPr>
              <a:t>0</a:t>
            </a:r>
            <a:r>
              <a:rPr lang="zh-CN" altLang="en-US" dirty="0">
                <a:latin typeface="Arial" panose="020B0604020202020204" pitchFamily="34" charset="0"/>
                <a:ea typeface="宋体" panose="02010600030101010101" pitchFamily="2" charset="-122"/>
              </a:rPr>
              <a:t>和</a:t>
            </a:r>
            <a:r>
              <a:rPr lang="en-US" altLang="zh-CN">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变化的元件</a:t>
            </a:r>
            <a:endParaRPr lang="en-US" altLang="zh-CN">
              <a:latin typeface="Arial" panose="020B0604020202020204" pitchFamily="34" charset="0"/>
              <a:ea typeface="宋体" panose="02010600030101010101" pitchFamily="2" charset="-122"/>
            </a:endParaRPr>
          </a:p>
        </p:txBody>
      </p:sp>
      <p:sp>
        <p:nvSpPr>
          <p:cNvPr id="1527812" name="文本框 1527811"/>
          <p:cNvSpPr txBox="1"/>
          <p:nvPr/>
        </p:nvSpPr>
        <p:spPr>
          <a:xfrm>
            <a:off x="4943475" y="4797425"/>
            <a:ext cx="1008063" cy="423545"/>
          </a:xfrm>
          <a:prstGeom prst="rect">
            <a:avLst/>
          </a:prstGeom>
          <a:noFill/>
          <a:ln w="9525">
            <a:noFill/>
          </a:ln>
        </p:spPr>
        <p:txBody>
          <a:bodyPr>
            <a:spAutoFit/>
          </a:bodyPr>
          <a:p>
            <a:pPr>
              <a:lnSpc>
                <a:spcPct val="120000"/>
              </a:lnSpc>
            </a:pPr>
            <a:r>
              <a:rPr lang="zh-CN" altLang="en-US" dirty="0">
                <a:latin typeface="Arial" panose="020B0604020202020204" pitchFamily="34" charset="0"/>
                <a:ea typeface="宋体" panose="02010600030101010101" pitchFamily="2" charset="-122"/>
              </a:rPr>
              <a:t>晶体管</a:t>
            </a:r>
            <a:endParaRPr lang="en-US" altLang="zh-CN">
              <a:latin typeface="Arial" panose="020B0604020202020204" pitchFamily="34" charset="0"/>
              <a:ea typeface="宋体" panose="02010600030101010101" pitchFamily="2" charset="-122"/>
            </a:endParaRPr>
          </a:p>
        </p:txBody>
      </p:sp>
      <p:sp>
        <p:nvSpPr>
          <p:cNvPr id="1527813" name="文本框 1527812"/>
          <p:cNvSpPr txBox="1"/>
          <p:nvPr/>
        </p:nvSpPr>
        <p:spPr>
          <a:xfrm>
            <a:off x="6456363" y="3979863"/>
            <a:ext cx="3960812" cy="755650"/>
          </a:xfrm>
          <a:prstGeom prst="rect">
            <a:avLst/>
          </a:prstGeom>
          <a:noFill/>
          <a:ln w="9525">
            <a:noFill/>
          </a:ln>
        </p:spPr>
        <p:txBody>
          <a:bodyPr>
            <a:spAutoFit/>
          </a:bodyPr>
          <a:p>
            <a:pPr>
              <a:lnSpc>
                <a:spcPct val="120000"/>
              </a:lnSpc>
            </a:pPr>
            <a:r>
              <a:rPr lang="zh-CN" altLang="en-US" dirty="0">
                <a:latin typeface="Arial" panose="020B0604020202020204" pitchFamily="34" charset="0"/>
                <a:ea typeface="宋体" panose="02010600030101010101" pitchFamily="2" charset="-122"/>
              </a:rPr>
              <a:t>集成电路</a:t>
            </a:r>
            <a:r>
              <a:rPr lang="en-US" altLang="zh-CN">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可自动实现一定变换的元件</a:t>
            </a:r>
            <a:endParaRPr lang="en-US" altLang="zh-CN">
              <a:latin typeface="Arial" panose="020B0604020202020204" pitchFamily="34" charset="0"/>
              <a:ea typeface="宋体" panose="02010600030101010101" pitchFamily="2" charset="-122"/>
            </a:endParaRPr>
          </a:p>
        </p:txBody>
      </p:sp>
      <p:sp>
        <p:nvSpPr>
          <p:cNvPr id="1527814" name="文本框 1527813"/>
          <p:cNvSpPr txBox="1"/>
          <p:nvPr/>
        </p:nvSpPr>
        <p:spPr>
          <a:xfrm>
            <a:off x="8616950" y="2997200"/>
            <a:ext cx="1582738" cy="755650"/>
          </a:xfrm>
          <a:prstGeom prst="rect">
            <a:avLst/>
          </a:prstGeom>
          <a:noFill/>
          <a:ln w="9525">
            <a:noFill/>
          </a:ln>
        </p:spPr>
        <p:txBody>
          <a:bodyPr>
            <a:spAutoFit/>
          </a:bodyPr>
          <a:p>
            <a:pPr>
              <a:lnSpc>
                <a:spcPct val="120000"/>
              </a:lnSpc>
            </a:pPr>
            <a:r>
              <a:rPr lang="zh-CN" altLang="en-US" dirty="0">
                <a:latin typeface="Arial" panose="020B0604020202020204" pitchFamily="34" charset="0"/>
                <a:ea typeface="宋体" panose="02010600030101010101" pitchFamily="2" charset="-122"/>
              </a:rPr>
              <a:t>超大规模集成电路</a:t>
            </a:r>
            <a:r>
              <a:rPr lang="en-US" altLang="zh-CN">
                <a:latin typeface="Arial" panose="020B0604020202020204" pitchFamily="34" charset="0"/>
                <a:ea typeface="宋体" panose="02010600030101010101" pitchFamily="2" charset="-122"/>
              </a:rPr>
              <a:t>(VLSI)</a:t>
            </a:r>
            <a:endParaRPr lang="en-US" altLang="zh-CN">
              <a:solidFill>
                <a:schemeClr val="accent2"/>
              </a:solidFill>
              <a:latin typeface="Arial" panose="020B0604020202020204" pitchFamily="34" charset="0"/>
              <a:ea typeface="宋体" panose="02010600030101010101" pitchFamily="2" charset="-122"/>
            </a:endParaRPr>
          </a:p>
        </p:txBody>
      </p:sp>
      <p:sp>
        <p:nvSpPr>
          <p:cNvPr id="1527815" name="文本框 1527814"/>
          <p:cNvSpPr txBox="1"/>
          <p:nvPr/>
        </p:nvSpPr>
        <p:spPr>
          <a:xfrm>
            <a:off x="1631950" y="756285"/>
            <a:ext cx="5449888" cy="1050290"/>
          </a:xfrm>
          <a:prstGeom prst="rect">
            <a:avLst/>
          </a:prstGeom>
          <a:noFill/>
          <a:ln w="9525">
            <a:noFill/>
          </a:ln>
        </p:spPr>
        <p:txBody>
          <a:bodyPr>
            <a:spAutoFit/>
          </a:bodyPr>
          <a:p>
            <a:pPr>
              <a:lnSpc>
                <a:spcPct val="130000"/>
              </a:lnSpc>
            </a:pPr>
            <a:r>
              <a:rPr lang="zh-CN" altLang="en-US" sz="2400" dirty="0">
                <a:latin typeface="Arial" panose="020B0604020202020204" pitchFamily="34" charset="0"/>
                <a:ea typeface="宋体" panose="02010600030101010101" pitchFamily="2" charset="-122"/>
              </a:rPr>
              <a:t>自动计算中的元器件的发展</a:t>
            </a:r>
            <a:endParaRPr lang="zh-CN" altLang="en-US" sz="2400" dirty="0">
              <a:latin typeface="Arial" panose="020B0604020202020204" pitchFamily="34" charset="0"/>
              <a:ea typeface="宋体" panose="02010600030101010101" pitchFamily="2" charset="-122"/>
            </a:endParaRPr>
          </a:p>
          <a:p>
            <a:pPr>
              <a:lnSpc>
                <a:spcPct val="130000"/>
              </a:lnSpc>
              <a:buSzPct val="80000"/>
              <a:buFont typeface="Wingdings" panose="05000000000000000000" pitchFamily="2" charset="2"/>
              <a:buChar char="u"/>
            </a:pPr>
            <a:r>
              <a:rPr lang="zh-CN" altLang="en-US" sz="2400" dirty="0">
                <a:solidFill>
                  <a:srgbClr val="CC0000"/>
                </a:solidFill>
                <a:latin typeface="Arial" panose="020B0604020202020204" pitchFamily="34" charset="0"/>
                <a:ea typeface="宋体" panose="02010600030101010101" pitchFamily="2" charset="-122"/>
              </a:rPr>
              <a:t>从表示</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自动存储</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自动执行的角度</a:t>
            </a:r>
            <a:endParaRPr lang="zh-CN" altLang="en-US" sz="2400" dirty="0">
              <a:latin typeface="Arial" panose="020B0604020202020204" pitchFamily="34" charset="0"/>
              <a:ea typeface="宋体" panose="02010600030101010101" pitchFamily="2" charset="-122"/>
            </a:endParaRPr>
          </a:p>
        </p:txBody>
      </p:sp>
      <p:pic>
        <p:nvPicPr>
          <p:cNvPr id="1527816" name="图片 1527815" descr="第一只电子管 （真空二极管）"/>
          <p:cNvPicPr>
            <a:picLocks noChangeAspect="1"/>
          </p:cNvPicPr>
          <p:nvPr/>
        </p:nvPicPr>
        <p:blipFill>
          <a:blip r:embed="rId1">
            <a:clrChange>
              <a:clrFrom>
                <a:srgbClr val="F8F8F8"/>
              </a:clrFrom>
              <a:clrTo>
                <a:srgbClr val="F8F8F8">
                  <a:alpha val="0"/>
                </a:srgbClr>
              </a:clrTo>
            </a:clrChange>
          </a:blip>
          <a:stretch>
            <a:fillRect/>
          </a:stretch>
        </p:blipFill>
        <p:spPr>
          <a:xfrm>
            <a:off x="1558925" y="3789363"/>
            <a:ext cx="1901825" cy="2663825"/>
          </a:xfrm>
          <a:prstGeom prst="rect">
            <a:avLst/>
          </a:prstGeom>
          <a:noFill/>
          <a:ln w="9525">
            <a:noFill/>
          </a:ln>
        </p:spPr>
      </p:pic>
      <p:pic>
        <p:nvPicPr>
          <p:cNvPr id="1527817" name="图片 1527816" descr="图说电脑历史 | Jandan.net"/>
          <p:cNvPicPr>
            <a:picLocks noChangeAspect="1"/>
          </p:cNvPicPr>
          <p:nvPr/>
        </p:nvPicPr>
        <p:blipFill>
          <a:blip r:embed="rId2">
            <a:clrChange>
              <a:clrFrom>
                <a:srgbClr val="FFFFFF"/>
              </a:clrFrom>
              <a:clrTo>
                <a:srgbClr val="FFFFFF">
                  <a:alpha val="0"/>
                </a:srgbClr>
              </a:clrTo>
            </a:clrChange>
          </a:blip>
          <a:stretch>
            <a:fillRect/>
          </a:stretch>
        </p:blipFill>
        <p:spPr>
          <a:xfrm>
            <a:off x="2892425" y="5410200"/>
            <a:ext cx="1619250" cy="898525"/>
          </a:xfrm>
          <a:prstGeom prst="rect">
            <a:avLst/>
          </a:prstGeom>
          <a:noFill/>
          <a:ln w="9525">
            <a:noFill/>
          </a:ln>
        </p:spPr>
      </p:pic>
      <p:pic>
        <p:nvPicPr>
          <p:cNvPr id="1527818" name="图片 1527817" descr="第一只晶体管"/>
          <p:cNvPicPr>
            <a:picLocks noChangeAspect="1"/>
          </p:cNvPicPr>
          <p:nvPr/>
        </p:nvPicPr>
        <p:blipFill>
          <a:blip r:embed="rId3"/>
          <a:stretch>
            <a:fillRect/>
          </a:stretch>
        </p:blipFill>
        <p:spPr>
          <a:xfrm>
            <a:off x="4135438" y="4276725"/>
            <a:ext cx="855662" cy="936625"/>
          </a:xfrm>
          <a:prstGeom prst="rect">
            <a:avLst/>
          </a:prstGeom>
          <a:noFill/>
          <a:ln w="9525">
            <a:noFill/>
          </a:ln>
        </p:spPr>
      </p:pic>
      <p:pic>
        <p:nvPicPr>
          <p:cNvPr id="1527819" name="图片 1527818"/>
          <p:cNvPicPr>
            <a:picLocks noChangeAspect="1"/>
          </p:cNvPicPr>
          <p:nvPr/>
        </p:nvPicPr>
        <p:blipFill>
          <a:blip r:embed="rId4"/>
          <a:stretch>
            <a:fillRect/>
          </a:stretch>
        </p:blipFill>
        <p:spPr>
          <a:xfrm>
            <a:off x="4094163" y="3573463"/>
            <a:ext cx="482600" cy="647700"/>
          </a:xfrm>
          <a:prstGeom prst="rect">
            <a:avLst/>
          </a:prstGeom>
          <a:noFill/>
          <a:ln w="9525">
            <a:noFill/>
          </a:ln>
        </p:spPr>
      </p:pic>
      <p:pic>
        <p:nvPicPr>
          <p:cNvPr id="1527820" name="图片 1527819"/>
          <p:cNvPicPr>
            <a:picLocks noChangeAspect="1"/>
          </p:cNvPicPr>
          <p:nvPr/>
        </p:nvPicPr>
        <p:blipFill>
          <a:blip r:embed="rId5"/>
          <a:stretch>
            <a:fillRect/>
          </a:stretch>
        </p:blipFill>
        <p:spPr>
          <a:xfrm>
            <a:off x="4664075" y="3573463"/>
            <a:ext cx="412750" cy="647700"/>
          </a:xfrm>
          <a:prstGeom prst="rect">
            <a:avLst/>
          </a:prstGeom>
          <a:noFill/>
          <a:ln w="9525">
            <a:noFill/>
          </a:ln>
        </p:spPr>
      </p:pic>
      <p:pic>
        <p:nvPicPr>
          <p:cNvPr id="1527821" name="图片 1527820" descr="U1235P2DT20080915082444"/>
          <p:cNvPicPr>
            <a:picLocks noChangeAspect="1"/>
          </p:cNvPicPr>
          <p:nvPr/>
        </p:nvPicPr>
        <p:blipFill>
          <a:blip r:embed="rId6"/>
          <a:stretch>
            <a:fillRect/>
          </a:stretch>
        </p:blipFill>
        <p:spPr>
          <a:xfrm>
            <a:off x="5880100" y="3068638"/>
            <a:ext cx="1439863" cy="966787"/>
          </a:xfrm>
          <a:prstGeom prst="rect">
            <a:avLst/>
          </a:prstGeom>
          <a:noFill/>
          <a:ln w="9525">
            <a:noFill/>
          </a:ln>
        </p:spPr>
      </p:pic>
      <p:pic>
        <p:nvPicPr>
          <p:cNvPr id="1527822" name="图片 1527821" descr="pgf041213058"/>
          <p:cNvPicPr>
            <a:picLocks noChangeAspect="1"/>
          </p:cNvPicPr>
          <p:nvPr/>
        </p:nvPicPr>
        <p:blipFill>
          <a:blip r:embed="rId7">
            <a:clrChange>
              <a:clrFrom>
                <a:srgbClr val="E1EDED"/>
              </a:clrFrom>
              <a:clrTo>
                <a:srgbClr val="E1EDED">
                  <a:alpha val="0"/>
                </a:srgbClr>
              </a:clrTo>
            </a:clrChange>
          </a:blip>
          <a:stretch>
            <a:fillRect/>
          </a:stretch>
        </p:blipFill>
        <p:spPr>
          <a:xfrm>
            <a:off x="7104063" y="3357563"/>
            <a:ext cx="842962" cy="635000"/>
          </a:xfrm>
          <a:prstGeom prst="rect">
            <a:avLst/>
          </a:prstGeom>
          <a:noFill/>
          <a:ln w="9525">
            <a:noFill/>
          </a:ln>
        </p:spPr>
      </p:pic>
      <p:pic>
        <p:nvPicPr>
          <p:cNvPr id="1527823" name="图片 1527822" descr="0"/>
          <p:cNvPicPr>
            <a:picLocks noChangeAspect="1"/>
          </p:cNvPicPr>
          <p:nvPr/>
        </p:nvPicPr>
        <p:blipFill>
          <a:blip r:embed="rId8"/>
          <a:stretch>
            <a:fillRect/>
          </a:stretch>
        </p:blipFill>
        <p:spPr>
          <a:xfrm>
            <a:off x="8112125" y="1412875"/>
            <a:ext cx="1657350" cy="1657350"/>
          </a:xfrm>
          <a:prstGeom prst="rect">
            <a:avLst/>
          </a:prstGeom>
          <a:noFill/>
          <a:ln w="9525">
            <a:noFill/>
          </a:ln>
        </p:spPr>
      </p:pic>
      <p:sp>
        <p:nvSpPr>
          <p:cNvPr id="1527824" name="文本框 1527823"/>
          <p:cNvSpPr txBox="1"/>
          <p:nvPr/>
        </p:nvSpPr>
        <p:spPr>
          <a:xfrm>
            <a:off x="7896225" y="4437063"/>
            <a:ext cx="2808288" cy="2091690"/>
          </a:xfrm>
          <a:prstGeom prst="rect">
            <a:avLst/>
          </a:prstGeom>
          <a:noFill/>
          <a:ln w="9525">
            <a:noFill/>
          </a:ln>
        </p:spPr>
        <p:txBody>
          <a:bodyPr>
            <a:spAutoFit/>
          </a:bodyPr>
          <a:p>
            <a:pPr>
              <a:lnSpc>
                <a:spcPct val="130000"/>
              </a:lnSpc>
              <a:buFont typeface="Wingdings" panose="05000000000000000000" pitchFamily="2" charset="2"/>
              <a:buChar char="l"/>
            </a:pPr>
            <a:r>
              <a:rPr lang="zh-CN" altLang="en-US" sz="2000" dirty="0">
                <a:solidFill>
                  <a:schemeClr val="accent2"/>
                </a:solidFill>
                <a:latin typeface="Arial" panose="020B0604020202020204" pitchFamily="34" charset="0"/>
                <a:ea typeface="宋体" panose="02010600030101010101" pitchFamily="2" charset="-122"/>
              </a:rPr>
              <a:t>体积越来越小；</a:t>
            </a:r>
            <a:endParaRPr lang="zh-CN" altLang="en-US" sz="2000" dirty="0">
              <a:solidFill>
                <a:schemeClr val="accent2"/>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chemeClr val="accent2"/>
                </a:solidFill>
                <a:latin typeface="Arial" panose="020B0604020202020204" pitchFamily="34" charset="0"/>
                <a:ea typeface="宋体" panose="02010600030101010101" pitchFamily="2" charset="-122"/>
              </a:rPr>
              <a:t>可靠性越来越高；</a:t>
            </a:r>
            <a:endParaRPr lang="zh-CN" altLang="en-US" sz="2000" dirty="0">
              <a:solidFill>
                <a:schemeClr val="accent2"/>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chemeClr val="accent2"/>
                </a:solidFill>
                <a:latin typeface="Arial" panose="020B0604020202020204" pitchFamily="34" charset="0"/>
                <a:ea typeface="宋体" panose="02010600030101010101" pitchFamily="2" charset="-122"/>
              </a:rPr>
              <a:t>电路规模越来越大；</a:t>
            </a:r>
            <a:endParaRPr lang="zh-CN" altLang="en-US" sz="2000" b="0" dirty="0">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chemeClr val="accent2"/>
                </a:solidFill>
                <a:latin typeface="Arial" panose="020B0604020202020204" pitchFamily="34" charset="0"/>
                <a:ea typeface="宋体" panose="02010600030101010101" pitchFamily="2" charset="-122"/>
              </a:rPr>
              <a:t>速度越来越快；</a:t>
            </a:r>
            <a:endParaRPr lang="zh-CN" altLang="en-US" sz="2000" dirty="0">
              <a:solidFill>
                <a:schemeClr val="accent2"/>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chemeClr val="accent2"/>
                </a:solidFill>
                <a:latin typeface="Arial" panose="020B0604020202020204" pitchFamily="34" charset="0"/>
                <a:ea typeface="宋体" panose="02010600030101010101" pitchFamily="2" charset="-122"/>
              </a:rPr>
              <a:t>功能越来越强大；</a:t>
            </a:r>
            <a:endParaRPr lang="en-US" altLang="zh-CN" sz="2000">
              <a:solidFill>
                <a:schemeClr val="accent2"/>
              </a:solidFill>
              <a:latin typeface="Arial" panose="020B0604020202020204" pitchFamily="34" charset="0"/>
              <a:ea typeface="宋体" panose="02010600030101010101" pitchFamily="2" charset="-122"/>
            </a:endParaRPr>
          </a:p>
        </p:txBody>
      </p:sp>
      <p:sp>
        <p:nvSpPr>
          <p:cNvPr id="1527825" name="Text Box 16"/>
          <p:cNvSpPr txBox="1"/>
          <p:nvPr/>
        </p:nvSpPr>
        <p:spPr>
          <a:xfrm>
            <a:off x="1703388" y="-97790"/>
            <a:ext cx="6913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电子自动计算</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元器件</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(5) </a:t>
            </a:r>
            <a:r>
              <a:rPr lang="zh-CN" altLang="en-US" sz="2000" dirty="0">
                <a:solidFill>
                  <a:srgbClr val="FF0000"/>
                </a:solidFill>
                <a:latin typeface="Arial" panose="020B0604020202020204" pitchFamily="34" charset="0"/>
                <a:ea typeface="华文中宋" panose="02010600040101010101" pitchFamily="2" charset="-122"/>
              </a:rPr>
              <a:t>元器件发展的轨迹是怎样的，每个阶段要解决什么问题？</a:t>
            </a:r>
            <a:endParaRPr lang="zh-CN" altLang="en-US" sz="2000" dirty="0">
              <a:solidFill>
                <a:srgbClr val="FF0000"/>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9">
            <a:alphaModFix amt="67000"/>
          </a:blip>
          <a:stretch>
            <a:fillRect/>
          </a:stretch>
        </p:blipFill>
        <p:spPr>
          <a:xfrm>
            <a:off x="10788015" y="123825"/>
            <a:ext cx="1297940" cy="1242695"/>
          </a:xfrm>
          <a:prstGeom prst="rect">
            <a:avLst/>
          </a:prstGeom>
        </p:spPr>
      </p:pic>
    </p:spTree>
    <p:custDataLst>
      <p:tags r:id="rId10"/>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7811"/>
                                        </p:tgtEl>
                                        <p:attrNameLst>
                                          <p:attrName>style.visibility</p:attrName>
                                        </p:attrNameLst>
                                      </p:cBhvr>
                                      <p:to>
                                        <p:strVal val="visible"/>
                                      </p:to>
                                    </p:set>
                                    <p:anim calcmode="lin" valueType="num">
                                      <p:cBhvr additive="base">
                                        <p:cTn id="7" dur="500" fill="hold"/>
                                        <p:tgtEl>
                                          <p:spTgt spid="1527811"/>
                                        </p:tgtEl>
                                        <p:attrNameLst>
                                          <p:attrName>ppt_x</p:attrName>
                                        </p:attrNameLst>
                                      </p:cBhvr>
                                      <p:tavLst>
                                        <p:tav tm="0">
                                          <p:val>
                                            <p:strVal val="#ppt_x"/>
                                          </p:val>
                                        </p:tav>
                                        <p:tav tm="100000">
                                          <p:val>
                                            <p:strVal val="#ppt_x"/>
                                          </p:val>
                                        </p:tav>
                                      </p:tavLst>
                                    </p:anim>
                                    <p:anim calcmode="lin" valueType="num">
                                      <p:cBhvr additive="base">
                                        <p:cTn id="8" dur="500" fill="hold"/>
                                        <p:tgtEl>
                                          <p:spTgt spid="15278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527817"/>
                                        </p:tgtEl>
                                        <p:attrNameLst>
                                          <p:attrName>style.visibility</p:attrName>
                                        </p:attrNameLst>
                                      </p:cBhvr>
                                      <p:to>
                                        <p:strVal val="visible"/>
                                      </p:to>
                                    </p:set>
                                    <p:anim calcmode="lin" valueType="num">
                                      <p:cBhvr additive="base">
                                        <p:cTn id="12" dur="500" fill="hold"/>
                                        <p:tgtEl>
                                          <p:spTgt spid="1527817"/>
                                        </p:tgtEl>
                                        <p:attrNameLst>
                                          <p:attrName>ppt_x</p:attrName>
                                        </p:attrNameLst>
                                      </p:cBhvr>
                                      <p:tavLst>
                                        <p:tav tm="0">
                                          <p:val>
                                            <p:strVal val="#ppt_x"/>
                                          </p:val>
                                        </p:tav>
                                        <p:tav tm="100000">
                                          <p:val>
                                            <p:strVal val="#ppt_x"/>
                                          </p:val>
                                        </p:tav>
                                      </p:tavLst>
                                    </p:anim>
                                    <p:anim calcmode="lin" valueType="num">
                                      <p:cBhvr additive="base">
                                        <p:cTn id="13" dur="500" fill="hold"/>
                                        <p:tgtEl>
                                          <p:spTgt spid="15278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27812"/>
                                        </p:tgtEl>
                                        <p:attrNameLst>
                                          <p:attrName>style.visibility</p:attrName>
                                        </p:attrNameLst>
                                      </p:cBhvr>
                                      <p:to>
                                        <p:strVal val="visible"/>
                                      </p:to>
                                    </p:set>
                                    <p:anim calcmode="lin" valueType="num">
                                      <p:cBhvr additive="base">
                                        <p:cTn id="18" dur="500" fill="hold"/>
                                        <p:tgtEl>
                                          <p:spTgt spid="1527812"/>
                                        </p:tgtEl>
                                        <p:attrNameLst>
                                          <p:attrName>ppt_x</p:attrName>
                                        </p:attrNameLst>
                                      </p:cBhvr>
                                      <p:tavLst>
                                        <p:tav tm="0">
                                          <p:val>
                                            <p:strVal val="#ppt_x"/>
                                          </p:val>
                                        </p:tav>
                                        <p:tav tm="100000">
                                          <p:val>
                                            <p:strVal val="#ppt_x"/>
                                          </p:val>
                                        </p:tav>
                                      </p:tavLst>
                                    </p:anim>
                                    <p:anim calcmode="lin" valueType="num">
                                      <p:cBhvr additive="base">
                                        <p:cTn id="19" dur="500" fill="hold"/>
                                        <p:tgtEl>
                                          <p:spTgt spid="152781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527819"/>
                                        </p:tgtEl>
                                        <p:attrNameLst>
                                          <p:attrName>style.visibility</p:attrName>
                                        </p:attrNameLst>
                                      </p:cBhvr>
                                      <p:to>
                                        <p:strVal val="visible"/>
                                      </p:to>
                                    </p:set>
                                    <p:anim calcmode="lin" valueType="num">
                                      <p:cBhvr additive="base">
                                        <p:cTn id="22" dur="500" fill="hold"/>
                                        <p:tgtEl>
                                          <p:spTgt spid="1527819"/>
                                        </p:tgtEl>
                                        <p:attrNameLst>
                                          <p:attrName>ppt_x</p:attrName>
                                        </p:attrNameLst>
                                      </p:cBhvr>
                                      <p:tavLst>
                                        <p:tav tm="0">
                                          <p:val>
                                            <p:strVal val="#ppt_x"/>
                                          </p:val>
                                        </p:tav>
                                        <p:tav tm="100000">
                                          <p:val>
                                            <p:strVal val="#ppt_x"/>
                                          </p:val>
                                        </p:tav>
                                      </p:tavLst>
                                    </p:anim>
                                    <p:anim calcmode="lin" valueType="num">
                                      <p:cBhvr additive="base">
                                        <p:cTn id="23" dur="500" fill="hold"/>
                                        <p:tgtEl>
                                          <p:spTgt spid="1527819"/>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27820"/>
                                        </p:tgtEl>
                                        <p:attrNameLst>
                                          <p:attrName>style.visibility</p:attrName>
                                        </p:attrNameLst>
                                      </p:cBhvr>
                                      <p:to>
                                        <p:strVal val="visible"/>
                                      </p:to>
                                    </p:set>
                                    <p:anim calcmode="lin" valueType="num">
                                      <p:cBhvr additive="base">
                                        <p:cTn id="26" dur="500" fill="hold"/>
                                        <p:tgtEl>
                                          <p:spTgt spid="1527820"/>
                                        </p:tgtEl>
                                        <p:attrNameLst>
                                          <p:attrName>ppt_x</p:attrName>
                                        </p:attrNameLst>
                                      </p:cBhvr>
                                      <p:tavLst>
                                        <p:tav tm="0">
                                          <p:val>
                                            <p:strVal val="#ppt_x"/>
                                          </p:val>
                                        </p:tav>
                                        <p:tav tm="100000">
                                          <p:val>
                                            <p:strVal val="#ppt_x"/>
                                          </p:val>
                                        </p:tav>
                                      </p:tavLst>
                                    </p:anim>
                                    <p:anim calcmode="lin" valueType="num">
                                      <p:cBhvr additive="base">
                                        <p:cTn id="27" dur="500" fill="hold"/>
                                        <p:tgtEl>
                                          <p:spTgt spid="152782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27813"/>
                                        </p:tgtEl>
                                        <p:attrNameLst>
                                          <p:attrName>style.visibility</p:attrName>
                                        </p:attrNameLst>
                                      </p:cBhvr>
                                      <p:to>
                                        <p:strVal val="visible"/>
                                      </p:to>
                                    </p:set>
                                    <p:anim calcmode="lin" valueType="num">
                                      <p:cBhvr additive="base">
                                        <p:cTn id="32" dur="500" fill="hold"/>
                                        <p:tgtEl>
                                          <p:spTgt spid="1527813"/>
                                        </p:tgtEl>
                                        <p:attrNameLst>
                                          <p:attrName>ppt_x</p:attrName>
                                        </p:attrNameLst>
                                      </p:cBhvr>
                                      <p:tavLst>
                                        <p:tav tm="0">
                                          <p:val>
                                            <p:strVal val="#ppt_x"/>
                                          </p:val>
                                        </p:tav>
                                        <p:tav tm="100000">
                                          <p:val>
                                            <p:strVal val="#ppt_x"/>
                                          </p:val>
                                        </p:tav>
                                      </p:tavLst>
                                    </p:anim>
                                    <p:anim calcmode="lin" valueType="num">
                                      <p:cBhvr additive="base">
                                        <p:cTn id="33" dur="500" fill="hold"/>
                                        <p:tgtEl>
                                          <p:spTgt spid="152781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527822"/>
                                        </p:tgtEl>
                                        <p:attrNameLst>
                                          <p:attrName>style.visibility</p:attrName>
                                        </p:attrNameLst>
                                      </p:cBhvr>
                                      <p:to>
                                        <p:strVal val="visible"/>
                                      </p:to>
                                    </p:set>
                                    <p:anim calcmode="lin" valueType="num">
                                      <p:cBhvr additive="base">
                                        <p:cTn id="36" dur="500" fill="hold"/>
                                        <p:tgtEl>
                                          <p:spTgt spid="1527822"/>
                                        </p:tgtEl>
                                        <p:attrNameLst>
                                          <p:attrName>ppt_x</p:attrName>
                                        </p:attrNameLst>
                                      </p:cBhvr>
                                      <p:tavLst>
                                        <p:tav tm="0">
                                          <p:val>
                                            <p:strVal val="#ppt_x"/>
                                          </p:val>
                                        </p:tav>
                                        <p:tav tm="100000">
                                          <p:val>
                                            <p:strVal val="#ppt_x"/>
                                          </p:val>
                                        </p:tav>
                                      </p:tavLst>
                                    </p:anim>
                                    <p:anim calcmode="lin" valueType="num">
                                      <p:cBhvr additive="base">
                                        <p:cTn id="37" dur="500" fill="hold"/>
                                        <p:tgtEl>
                                          <p:spTgt spid="15278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527814"/>
                                        </p:tgtEl>
                                        <p:attrNameLst>
                                          <p:attrName>style.visibility</p:attrName>
                                        </p:attrNameLst>
                                      </p:cBhvr>
                                      <p:to>
                                        <p:strVal val="visible"/>
                                      </p:to>
                                    </p:set>
                                    <p:anim calcmode="lin" valueType="num">
                                      <p:cBhvr additive="base">
                                        <p:cTn id="42" dur="500" fill="hold"/>
                                        <p:tgtEl>
                                          <p:spTgt spid="1527814"/>
                                        </p:tgtEl>
                                        <p:attrNameLst>
                                          <p:attrName>ppt_x</p:attrName>
                                        </p:attrNameLst>
                                      </p:cBhvr>
                                      <p:tavLst>
                                        <p:tav tm="0">
                                          <p:val>
                                            <p:strVal val="#ppt_x"/>
                                          </p:val>
                                        </p:tav>
                                        <p:tav tm="100000">
                                          <p:val>
                                            <p:strVal val="#ppt_x"/>
                                          </p:val>
                                        </p:tav>
                                      </p:tavLst>
                                    </p:anim>
                                    <p:anim calcmode="lin" valueType="num">
                                      <p:cBhvr additive="base">
                                        <p:cTn id="43" dur="500" fill="hold"/>
                                        <p:tgtEl>
                                          <p:spTgt spid="15278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527824">
                                            <p:txEl>
                                              <p:charRg st="0" end="8"/>
                                            </p:txEl>
                                          </p:spTgt>
                                        </p:tgtEl>
                                        <p:attrNameLst>
                                          <p:attrName>style.visibility</p:attrName>
                                        </p:attrNameLst>
                                      </p:cBhvr>
                                      <p:to>
                                        <p:strVal val="visible"/>
                                      </p:to>
                                    </p:set>
                                    <p:anim calcmode="lin" valueType="num">
                                      <p:cBhvr additive="base">
                                        <p:cTn id="48" dur="500" fill="hold"/>
                                        <p:tgtEl>
                                          <p:spTgt spid="1527824">
                                            <p:txEl>
                                              <p:charRg st="0"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527824">
                                            <p:txEl>
                                              <p:charRg st="0" end="8"/>
                                            </p:txEl>
                                          </p:spTgt>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 presetClass="entr" presetSubtype="4" fill="hold" nodeType="afterEffect">
                                  <p:stCondLst>
                                    <p:cond delay="0"/>
                                  </p:stCondLst>
                                  <p:childTnLst>
                                    <p:set>
                                      <p:cBhvr>
                                        <p:cTn id="52" dur="1" fill="hold">
                                          <p:stCondLst>
                                            <p:cond delay="0"/>
                                          </p:stCondLst>
                                        </p:cTn>
                                        <p:tgtEl>
                                          <p:spTgt spid="1527824">
                                            <p:txEl>
                                              <p:charRg st="8" end="17"/>
                                            </p:txEl>
                                          </p:spTgt>
                                        </p:tgtEl>
                                        <p:attrNameLst>
                                          <p:attrName>style.visibility</p:attrName>
                                        </p:attrNameLst>
                                      </p:cBhvr>
                                      <p:to>
                                        <p:strVal val="visible"/>
                                      </p:to>
                                    </p:set>
                                    <p:anim calcmode="lin" valueType="num">
                                      <p:cBhvr additive="base">
                                        <p:cTn id="53" dur="500" fill="hold"/>
                                        <p:tgtEl>
                                          <p:spTgt spid="1527824">
                                            <p:txEl>
                                              <p:charRg st="8" end="1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27824">
                                            <p:txEl>
                                              <p:charRg st="8" end="17"/>
                                            </p:txEl>
                                          </p:spTgt>
                                        </p:tgtEl>
                                        <p:attrNameLst>
                                          <p:attrName>ppt_y</p:attrName>
                                        </p:attrNameLst>
                                      </p:cBhvr>
                                      <p:tavLst>
                                        <p:tav tm="0">
                                          <p:val>
                                            <p:strVal val="1+#ppt_h/2"/>
                                          </p:val>
                                        </p:tav>
                                        <p:tav tm="100000">
                                          <p:val>
                                            <p:strVal val="#ppt_y"/>
                                          </p:val>
                                        </p:tav>
                                      </p:tavLst>
                                    </p:anim>
                                  </p:childTnLst>
                                </p:cTn>
                              </p:par>
                            </p:childTnLst>
                          </p:cTn>
                        </p:par>
                        <p:par>
                          <p:cTn id="55" fill="hold">
                            <p:stCondLst>
                              <p:cond delay="1000"/>
                            </p:stCondLst>
                            <p:childTnLst>
                              <p:par>
                                <p:cTn id="56" presetID="2" presetClass="entr" presetSubtype="4" fill="hold" nodeType="afterEffect">
                                  <p:stCondLst>
                                    <p:cond delay="0"/>
                                  </p:stCondLst>
                                  <p:childTnLst>
                                    <p:set>
                                      <p:cBhvr>
                                        <p:cTn id="57" dur="1" fill="hold">
                                          <p:stCondLst>
                                            <p:cond delay="0"/>
                                          </p:stCondLst>
                                        </p:cTn>
                                        <p:tgtEl>
                                          <p:spTgt spid="1527824">
                                            <p:txEl>
                                              <p:charRg st="17" end="27"/>
                                            </p:txEl>
                                          </p:spTgt>
                                        </p:tgtEl>
                                        <p:attrNameLst>
                                          <p:attrName>style.visibility</p:attrName>
                                        </p:attrNameLst>
                                      </p:cBhvr>
                                      <p:to>
                                        <p:strVal val="visible"/>
                                      </p:to>
                                    </p:set>
                                    <p:anim calcmode="lin" valueType="num">
                                      <p:cBhvr additive="base">
                                        <p:cTn id="58" dur="500" fill="hold"/>
                                        <p:tgtEl>
                                          <p:spTgt spid="1527824">
                                            <p:txEl>
                                              <p:charRg st="17" end="2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527824">
                                            <p:txEl>
                                              <p:charRg st="17" end="27"/>
                                            </p:txEl>
                                          </p:spTgt>
                                        </p:tgtEl>
                                        <p:attrNameLst>
                                          <p:attrName>ppt_y</p:attrName>
                                        </p:attrNameLst>
                                      </p:cBhvr>
                                      <p:tavLst>
                                        <p:tav tm="0">
                                          <p:val>
                                            <p:strVal val="1+#ppt_h/2"/>
                                          </p:val>
                                        </p:tav>
                                        <p:tav tm="100000">
                                          <p:val>
                                            <p:strVal val="#ppt_y"/>
                                          </p:val>
                                        </p:tav>
                                      </p:tavLst>
                                    </p:anim>
                                  </p:childTnLst>
                                </p:cTn>
                              </p:par>
                            </p:childTnLst>
                          </p:cTn>
                        </p:par>
                        <p:par>
                          <p:cTn id="60" fill="hold">
                            <p:stCondLst>
                              <p:cond delay="1500"/>
                            </p:stCondLst>
                            <p:childTnLst>
                              <p:par>
                                <p:cTn id="61" presetID="2" presetClass="entr" presetSubtype="4" fill="hold" nodeType="afterEffect">
                                  <p:stCondLst>
                                    <p:cond delay="0"/>
                                  </p:stCondLst>
                                  <p:childTnLst>
                                    <p:set>
                                      <p:cBhvr>
                                        <p:cTn id="62" dur="1" fill="hold">
                                          <p:stCondLst>
                                            <p:cond delay="0"/>
                                          </p:stCondLst>
                                        </p:cTn>
                                        <p:tgtEl>
                                          <p:spTgt spid="1527824">
                                            <p:txEl>
                                              <p:charRg st="27" end="35"/>
                                            </p:txEl>
                                          </p:spTgt>
                                        </p:tgtEl>
                                        <p:attrNameLst>
                                          <p:attrName>style.visibility</p:attrName>
                                        </p:attrNameLst>
                                      </p:cBhvr>
                                      <p:to>
                                        <p:strVal val="visible"/>
                                      </p:to>
                                    </p:set>
                                    <p:anim calcmode="lin" valueType="num">
                                      <p:cBhvr additive="base">
                                        <p:cTn id="63" dur="500" fill="hold"/>
                                        <p:tgtEl>
                                          <p:spTgt spid="1527824">
                                            <p:txEl>
                                              <p:charRg st="27" end="3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527824">
                                            <p:txEl>
                                              <p:charRg st="27" end="35"/>
                                            </p:txEl>
                                          </p:spTgt>
                                        </p:tgtEl>
                                        <p:attrNameLst>
                                          <p:attrName>ppt_y</p:attrName>
                                        </p:attrNameLst>
                                      </p:cBhvr>
                                      <p:tavLst>
                                        <p:tav tm="0">
                                          <p:val>
                                            <p:strVal val="1+#ppt_h/2"/>
                                          </p:val>
                                        </p:tav>
                                        <p:tav tm="100000">
                                          <p:val>
                                            <p:strVal val="#ppt_y"/>
                                          </p:val>
                                        </p:tav>
                                      </p:tavLst>
                                    </p:anim>
                                  </p:childTnLst>
                                </p:cTn>
                              </p:par>
                            </p:childTnLst>
                          </p:cTn>
                        </p:par>
                        <p:par>
                          <p:cTn id="65" fill="hold">
                            <p:stCondLst>
                              <p:cond delay="2000"/>
                            </p:stCondLst>
                            <p:childTnLst>
                              <p:par>
                                <p:cTn id="66" presetID="2" presetClass="entr" presetSubtype="4" fill="hold" nodeType="afterEffect">
                                  <p:stCondLst>
                                    <p:cond delay="0"/>
                                  </p:stCondLst>
                                  <p:childTnLst>
                                    <p:set>
                                      <p:cBhvr>
                                        <p:cTn id="67" dur="1" fill="hold">
                                          <p:stCondLst>
                                            <p:cond delay="0"/>
                                          </p:stCondLst>
                                        </p:cTn>
                                        <p:tgtEl>
                                          <p:spTgt spid="1527824">
                                            <p:txEl>
                                              <p:charRg st="35" end="44"/>
                                            </p:txEl>
                                          </p:spTgt>
                                        </p:tgtEl>
                                        <p:attrNameLst>
                                          <p:attrName>style.visibility</p:attrName>
                                        </p:attrNameLst>
                                      </p:cBhvr>
                                      <p:to>
                                        <p:strVal val="visible"/>
                                      </p:to>
                                    </p:set>
                                    <p:anim calcmode="lin" valueType="num">
                                      <p:cBhvr additive="base">
                                        <p:cTn id="68" dur="500" fill="hold"/>
                                        <p:tgtEl>
                                          <p:spTgt spid="1527824">
                                            <p:txEl>
                                              <p:charRg st="35" end="44"/>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1527824">
                                            <p:txEl>
                                              <p:charRg st="35" end="4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7811" grpId="0"/>
      <p:bldP spid="1527812" grpId="0"/>
      <p:bldP spid="1527813" grpId="0"/>
      <p:bldP spid="15278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p:nvPr/>
        </p:nvGraphicFramePr>
        <p:xfrm>
          <a:off x="692785" y="0"/>
          <a:ext cx="2573655" cy="3469640"/>
        </p:xfrm>
        <a:graphic>
          <a:graphicData uri="http://schemas.openxmlformats.org/presentationml/2006/ole">
            <mc:AlternateContent xmlns:mc="http://schemas.openxmlformats.org/markup-compatibility/2006">
              <mc:Choice xmlns:v="urn:schemas-microsoft-com:vml" Requires="v">
                <p:oleObj spid="_x0000_s5" name="" r:id="rId1" imgW="2571750" imgH="3467100" progId="Paint.Picture">
                  <p:embed/>
                </p:oleObj>
              </mc:Choice>
              <mc:Fallback>
                <p:oleObj name="" r:id="rId1" imgW="2571750" imgH="3467100" progId="Paint.Picture">
                  <p:embed/>
                  <p:pic>
                    <p:nvPicPr>
                      <p:cNvPr id="0" name="图片 4"/>
                      <p:cNvPicPr/>
                      <p:nvPr/>
                    </p:nvPicPr>
                    <p:blipFill>
                      <a:blip r:embed="rId2"/>
                      <a:stretch>
                        <a:fillRect/>
                      </a:stretch>
                    </p:blipFill>
                    <p:spPr>
                      <a:xfrm>
                        <a:off x="692785" y="0"/>
                        <a:ext cx="2573655" cy="3469640"/>
                      </a:xfrm>
                      <a:prstGeom prst="rect">
                        <a:avLst/>
                      </a:prstGeom>
                    </p:spPr>
                  </p:pic>
                </p:oleObj>
              </mc:Fallback>
            </mc:AlternateContent>
          </a:graphicData>
        </a:graphic>
      </p:graphicFrame>
      <p:sp>
        <p:nvSpPr>
          <p:cNvPr id="2" name="object 2"/>
          <p:cNvSpPr txBox="1">
            <a:spLocks noGrp="1"/>
          </p:cNvSpPr>
          <p:nvPr/>
        </p:nvSpPr>
        <p:spPr>
          <a:xfrm>
            <a:off x="2165350" y="3054993"/>
            <a:ext cx="8981440" cy="62166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0"/>
              </a:spcBef>
            </a:pP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计算机的</a:t>
            </a: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发展</a:t>
            </a:r>
            <a:endPar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rot="20700000">
            <a:off x="1503045" y="2448560"/>
            <a:ext cx="2931795" cy="4099560"/>
          </a:xfrm>
          <a:prstGeom prst="rect">
            <a:avLst/>
          </a:prstGeom>
        </p:spPr>
      </p:pic>
      <p:pic>
        <p:nvPicPr>
          <p:cNvPr id="6" name="图片 5"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第一代计算机</a:t>
            </a:r>
            <a:r>
              <a:rPr lang="zh-CN" altLang="en-US" sz="4400" dirty="0">
                <a:sym typeface="+mn-ea"/>
              </a:rPr>
              <a:t>（</a:t>
            </a:r>
            <a:r>
              <a:rPr lang="en-US" altLang="zh-CN" sz="4400" dirty="0">
                <a:sym typeface="+mn-ea"/>
              </a:rPr>
              <a:t>1946</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1957</a:t>
            </a:r>
            <a:r>
              <a:rPr lang="zh-CN" altLang="en-US" sz="4400" dirty="0">
                <a:sym typeface="+mn-ea"/>
              </a:rPr>
              <a:t>年）</a:t>
            </a:r>
            <a:endParaRPr lang="zh-CN" altLang="en-US" sz="4400" dirty="0"/>
          </a:p>
          <a:p>
            <a:pPr marL="0" indent="0">
              <a:buNone/>
            </a:pP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77" y="1459283"/>
            <a:ext cx="10727867" cy="512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楷体" panose="02010609060101010101" charset="-122"/>
                <a:ea typeface="楷体" panose="02010609060101010101" charset="-122"/>
              </a:rPr>
              <a:t>主要特点</a:t>
            </a:r>
            <a:endParaRPr lang="en-US" altLang="zh-CN" sz="3600" b="1" dirty="0">
              <a:solidFill>
                <a:prstClr val="black"/>
              </a:solidFill>
              <a:latin typeface="楷体" panose="02010609060101010101" charset="-122"/>
              <a:ea typeface="楷体" panose="02010609060101010101"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楷体" panose="02010609060101010101" charset="-122"/>
                <a:ea typeface="楷体" panose="02010609060101010101" charset="-122"/>
              </a:rPr>
              <a:t>用</a:t>
            </a:r>
            <a:r>
              <a:rPr lang="zh-CN" altLang="en-US" sz="3200" b="1" dirty="0">
                <a:solidFill>
                  <a:srgbClr val="C00000"/>
                </a:solidFill>
                <a:latin typeface="楷体" panose="02010609060101010101" charset="-122"/>
                <a:ea typeface="楷体" panose="02010609060101010101" charset="-122"/>
              </a:rPr>
              <a:t>电子管</a:t>
            </a:r>
            <a:r>
              <a:rPr lang="zh-CN" altLang="en-US" sz="3200" b="1" dirty="0">
                <a:solidFill>
                  <a:srgbClr val="002060"/>
                </a:solidFill>
                <a:latin typeface="楷体" panose="02010609060101010101" charset="-122"/>
                <a:ea typeface="楷体" panose="02010609060101010101" charset="-122"/>
              </a:rPr>
              <a:t>代替机械齿轮和继电器作为基本元器件，运算速度一般为每秒几千次至几万次。</a:t>
            </a:r>
            <a:endParaRPr lang="zh-CN" altLang="en-US" sz="3200" b="1" dirty="0">
              <a:solidFill>
                <a:srgbClr val="002060"/>
              </a:solidFill>
              <a:latin typeface="楷体" panose="02010609060101010101" charset="-122"/>
              <a:ea typeface="楷体" panose="02010609060101010101"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楷体" panose="02010609060101010101" charset="-122"/>
                <a:ea typeface="楷体" panose="02010609060101010101" charset="-122"/>
              </a:rPr>
              <a:t>采用</a:t>
            </a:r>
            <a:r>
              <a:rPr lang="zh-CN" altLang="en-US" sz="3200" b="1" dirty="0">
                <a:solidFill>
                  <a:srgbClr val="C00000"/>
                </a:solidFill>
                <a:latin typeface="楷体" panose="02010609060101010101" charset="-122"/>
                <a:ea typeface="楷体" panose="02010609060101010101" charset="-122"/>
              </a:rPr>
              <a:t>二进制</a:t>
            </a:r>
            <a:r>
              <a:rPr lang="zh-CN" altLang="en-US" sz="3200" b="1" dirty="0">
                <a:solidFill>
                  <a:srgbClr val="002060"/>
                </a:solidFill>
                <a:latin typeface="楷体" panose="02010609060101010101" charset="-122"/>
                <a:ea typeface="楷体" panose="02010609060101010101" charset="-122"/>
              </a:rPr>
              <a:t>形式存储数据。</a:t>
            </a:r>
            <a:endParaRPr lang="en-US" altLang="zh-CN" sz="3200" b="1" dirty="0">
              <a:solidFill>
                <a:srgbClr val="002060"/>
              </a:solidFill>
              <a:latin typeface="楷体" panose="02010609060101010101" charset="-122"/>
              <a:ea typeface="楷体" panose="02010609060101010101"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楷体" panose="02010609060101010101" charset="-122"/>
                <a:ea typeface="楷体" panose="02010609060101010101" charset="-122"/>
              </a:rPr>
              <a:t>程序设计语言为</a:t>
            </a:r>
            <a:r>
              <a:rPr lang="zh-CN" altLang="en-US" sz="3200" b="1" dirty="0">
                <a:solidFill>
                  <a:srgbClr val="C00000"/>
                </a:solidFill>
                <a:latin typeface="楷体" panose="02010609060101010101" charset="-122"/>
                <a:ea typeface="楷体" panose="02010609060101010101" charset="-122"/>
              </a:rPr>
              <a:t>机器语言</a:t>
            </a:r>
            <a:r>
              <a:rPr lang="zh-CN" altLang="en-US" sz="3200" b="1" dirty="0">
                <a:solidFill>
                  <a:srgbClr val="002060"/>
                </a:solidFill>
                <a:latin typeface="楷体" panose="02010609060101010101" charset="-122"/>
                <a:ea typeface="楷体" panose="02010609060101010101" charset="-122"/>
              </a:rPr>
              <a:t>与</a:t>
            </a:r>
            <a:r>
              <a:rPr lang="zh-CN" altLang="en-US" sz="3200" b="1" dirty="0">
                <a:solidFill>
                  <a:srgbClr val="C00000"/>
                </a:solidFill>
                <a:latin typeface="楷体" panose="02010609060101010101" charset="-122"/>
                <a:ea typeface="楷体" panose="02010609060101010101" charset="-122"/>
              </a:rPr>
              <a:t>汇编语言。</a:t>
            </a:r>
            <a:endParaRPr lang="zh-CN" altLang="en-US" sz="3200" b="1" dirty="0">
              <a:solidFill>
                <a:srgbClr val="C00000"/>
              </a:solidFill>
              <a:latin typeface="楷体" panose="02010609060101010101" charset="-122"/>
              <a:ea typeface="楷体" panose="02010609060101010101"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楷体" panose="02010609060101010101" charset="-122"/>
              <a:ea typeface="楷体" panose="02010609060101010101" charset="-122"/>
            </a:endParaRPr>
          </a:p>
        </p:txBody>
      </p:sp>
      <p:pic>
        <p:nvPicPr>
          <p:cNvPr id="5" name="Picture 13" descr="1-电子管"/>
          <p:cNvPicPr>
            <a:picLocks noChangeAspect="1" noChangeArrowheads="1"/>
          </p:cNvPicPr>
          <p:nvPr/>
        </p:nvPicPr>
        <p:blipFill>
          <a:blip r:embed="rId1"/>
          <a:srcRect/>
          <a:stretch>
            <a:fillRect/>
          </a:stretch>
        </p:blipFill>
        <p:spPr bwMode="auto">
          <a:xfrm>
            <a:off x="9336405" y="2884170"/>
            <a:ext cx="2790190" cy="3910330"/>
          </a:xfrm>
          <a:prstGeom prst="rect">
            <a:avLst/>
          </a:prstGeom>
          <a:noFill/>
          <a:ln w="9525">
            <a:noFill/>
            <a:miter lim="800000"/>
            <a:headEnd/>
            <a:tailEnd/>
          </a:ln>
        </p:spPr>
      </p:pic>
      <p:pic>
        <p:nvPicPr>
          <p:cNvPr id="1517572" name="图片 1517571" descr="图说电脑历史 | Jandan.net"/>
          <p:cNvPicPr>
            <a:picLocks noChangeAspect="1"/>
          </p:cNvPicPr>
          <p:nvPr/>
        </p:nvPicPr>
        <p:blipFill>
          <a:blip r:embed="rId2"/>
          <a:stretch>
            <a:fillRect/>
          </a:stretch>
        </p:blipFill>
        <p:spPr>
          <a:xfrm>
            <a:off x="5664518" y="4778375"/>
            <a:ext cx="3671887" cy="2016125"/>
          </a:xfrm>
          <a:prstGeom prst="rect">
            <a:avLst/>
          </a:prstGeom>
          <a:noFill/>
          <a:ln w="9525">
            <a:noFill/>
          </a:ln>
        </p:spPr>
      </p:pic>
      <p:pic>
        <p:nvPicPr>
          <p:cNvPr id="2" name="图片 1"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
        <p:nvSpPr>
          <p:cNvPr id="22" name="文本框 21"/>
          <p:cNvSpPr txBox="1"/>
          <p:nvPr/>
        </p:nvSpPr>
        <p:spPr>
          <a:xfrm>
            <a:off x="802005" y="1647825"/>
            <a:ext cx="9985375" cy="4561840"/>
          </a:xfrm>
          <a:prstGeom prst="rect">
            <a:avLst/>
          </a:prstGeom>
          <a:noFill/>
        </p:spPr>
        <p:txBody>
          <a:bodyPr wrap="square" rtlCol="0">
            <a:spAutoFit/>
          </a:bodyPr>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《计算思维与计算机基础》作为计算机类专业学生的</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必修课</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，主要面向零基础编程的在校新入学本科学生，</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旨在启发学生的计算思维</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培养学生的学习兴趣</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a:t>
            </a:r>
            <a:endParaRPr lang="zh-CN" altLang="en-US" sz="2400" b="1" dirty="0">
              <a:solidFill>
                <a:schemeClr val="tx1"/>
              </a:solidFill>
              <a:latin typeface="楷体" panose="02010609060101010101" charset="-122"/>
              <a:ea typeface="楷体" panose="02010609060101010101" charset="-122"/>
              <a:cs typeface="微软雅黑" panose="020B0503020204020204" pitchFamily="34" charset="-122"/>
            </a:endParaRPr>
          </a:p>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通过本课程的学习，使得学生能够</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熟知计算机学科的知识体系</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掌握数与数制的理论、计算机机器数与多媒体数据的表达方法</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sym typeface="+mn-ea"/>
              </a:rPr>
              <a:t>激发学生用计算机学科的思想去思考和解决问题、实现自己想法和思路的兴趣</a:t>
            </a:r>
            <a:r>
              <a:rPr lang="zh-CN" altLang="en-US" sz="2400" b="1" dirty="0">
                <a:latin typeface="楷体" panose="02010609060101010101" charset="-122"/>
                <a:ea typeface="楷体" panose="02010609060101010101" charset="-122"/>
                <a:cs typeface="微软雅黑" panose="020B0503020204020204" pitchFamily="34" charset="-122"/>
                <a:sym typeface="+mn-ea"/>
              </a:rPr>
              <a:t>。</a:t>
            </a:r>
            <a:endParaRPr lang="zh-CN" altLang="en-US" sz="2400" b="1" dirty="0">
              <a:latin typeface="楷体" panose="02010609060101010101" charset="-122"/>
              <a:ea typeface="楷体" panose="02010609060101010101" charset="-122"/>
              <a:cs typeface="微软雅黑" panose="020B0503020204020204" pitchFamily="34" charset="-122"/>
              <a:sym typeface="+mn-ea"/>
            </a:endParaRPr>
          </a:p>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本课程采用讲座授课模式，让学生能够有充足的机会</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接触多个方向的研究前沿及热点</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a:t>
            </a:r>
            <a:r>
              <a:rPr lang="zh-CN" altLang="en-US" sz="2400" b="1" dirty="0">
                <a:latin typeface="楷体" panose="02010609060101010101" charset="-122"/>
                <a:ea typeface="楷体" panose="02010609060101010101" charset="-122"/>
                <a:cs typeface="微软雅黑" panose="020B0503020204020204" pitchFamily="34" charset="-122"/>
                <a:sym typeface="+mn-ea"/>
              </a:rPr>
              <a:t>了解计算机科学前沿的研究思维和研究方法，拓展视野，</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感受到</a:t>
            </a:r>
            <a:r>
              <a:rPr lang="zh-CN" altLang="en-US" sz="2400" b="1" dirty="0">
                <a:latin typeface="楷体" panose="02010609060101010101" charset="-122"/>
                <a:ea typeface="楷体" panose="02010609060101010101" charset="-122"/>
                <a:cs typeface="微软雅黑" panose="020B0503020204020204" pitchFamily="34" charset="-122"/>
                <a:sym typeface="+mn-ea"/>
              </a:rPr>
              <a:t>计算机科学</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不同领域思维的碰撞。</a:t>
            </a:r>
            <a:endParaRPr lang="zh-CN" altLang="en-US" sz="2400" b="1" dirty="0">
              <a:solidFill>
                <a:schemeClr val="tx1"/>
              </a:solidFill>
              <a:latin typeface="楷体" panose="02010609060101010101" charset="-122"/>
              <a:ea typeface="楷体" panose="02010609060101010101" charset="-122"/>
              <a:cs typeface="微软雅黑" panose="020B0503020204020204" pitchFamily="34" charset="-122"/>
            </a:endParaRPr>
          </a:p>
        </p:txBody>
      </p:sp>
      <p:sp>
        <p:nvSpPr>
          <p:cNvPr id="7171" name="Rectangle 9"/>
          <p:cNvSpPr/>
          <p:nvPr/>
        </p:nvSpPr>
        <p:spPr>
          <a:xfrm>
            <a:off x="557530" y="680720"/>
            <a:ext cx="9364980" cy="685800"/>
          </a:xfrm>
          <a:prstGeom prst="rect">
            <a:avLst/>
          </a:prstGeom>
          <a:noFill/>
          <a:ln w="9525">
            <a:noFill/>
          </a:ln>
        </p:spPr>
        <p:txBody>
          <a:bodyPr anchor="ctr" anchorCtr="0"/>
          <a:p>
            <a:pPr algn="ctr" eaLnBrk="0" hangingPunct="0"/>
            <a:r>
              <a:rPr lang="zh-CN" altLang="en-US" sz="4000" b="1" dirty="0">
                <a:solidFill>
                  <a:srgbClr val="009999"/>
                </a:solidFill>
                <a:latin typeface="华文楷体" pitchFamily="2" charset="-122"/>
                <a:ea typeface="华文楷体" pitchFamily="2" charset="-122"/>
              </a:rPr>
              <a:t>为什么要学习《计算思维与计算机</a:t>
            </a:r>
            <a:r>
              <a:rPr lang="zh-CN" altLang="en-US" sz="4000" b="1" dirty="0">
                <a:solidFill>
                  <a:srgbClr val="009999"/>
                </a:solidFill>
                <a:latin typeface="华文楷体" pitchFamily="2" charset="-122"/>
                <a:ea typeface="华文楷体" pitchFamily="2" charset="-122"/>
              </a:rPr>
              <a:t>基础》</a:t>
            </a:r>
            <a:endParaRPr lang="zh-CN" altLang="en-US" sz="4000" b="1" dirty="0">
              <a:solidFill>
                <a:srgbClr val="009999"/>
              </a:solidFill>
              <a:latin typeface="华文楷体" pitchFamily="2" charset="-122"/>
              <a:ea typeface="华文楷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第一代计算机</a:t>
            </a:r>
            <a:r>
              <a:rPr lang="zh-CN" altLang="en-US" sz="4400" dirty="0">
                <a:sym typeface="+mn-ea"/>
              </a:rPr>
              <a:t>（</a:t>
            </a:r>
            <a:r>
              <a:rPr lang="en-US" altLang="zh-CN" sz="4400" dirty="0">
                <a:sym typeface="+mn-ea"/>
              </a:rPr>
              <a:t>1946</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1957</a:t>
            </a:r>
            <a:r>
              <a:rPr lang="zh-CN" altLang="en-US" sz="4400" dirty="0">
                <a:sym typeface="+mn-ea"/>
              </a:rPr>
              <a:t>年）</a:t>
            </a:r>
            <a:endParaRPr lang="zh-CN" altLang="en-US" sz="4400" dirty="0"/>
          </a:p>
          <a:p>
            <a:pPr marL="0" indent="0">
              <a:buNone/>
            </a:pP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95269" y="1442506"/>
            <a:ext cx="11306707" cy="28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楷体" panose="02010609060101010101" charset="-122"/>
                <a:ea typeface="楷体" panose="02010609060101010101" charset="-122"/>
              </a:rPr>
              <a:t>主要特点</a:t>
            </a:r>
            <a:endParaRPr lang="en-US" altLang="zh-CN" sz="3600" b="1" dirty="0">
              <a:solidFill>
                <a:prstClr val="black"/>
              </a:solidFill>
              <a:latin typeface="楷体" panose="02010609060101010101" charset="-122"/>
              <a:ea typeface="楷体" panose="02010609060101010101"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楷体" panose="02010609060101010101" charset="-122"/>
                <a:ea typeface="楷体" panose="02010609060101010101" charset="-122"/>
              </a:rPr>
              <a:t>程序可以存储，使用</a:t>
            </a:r>
            <a:r>
              <a:rPr lang="zh-CN" altLang="en-US" sz="3200" b="1" dirty="0">
                <a:solidFill>
                  <a:srgbClr val="0070C0"/>
                </a:solidFill>
                <a:latin typeface="楷体" panose="02010609060101010101" charset="-122"/>
                <a:ea typeface="楷体" panose="02010609060101010101" charset="-122"/>
              </a:rPr>
              <a:t>水银延迟线、静电存储管、</a:t>
            </a:r>
            <a:r>
              <a:rPr lang="zh-CN" altLang="en-US" sz="3200" b="1" dirty="0">
                <a:solidFill>
                  <a:srgbClr val="C00000"/>
                </a:solidFill>
                <a:latin typeface="楷体" panose="02010609060101010101" charset="-122"/>
                <a:ea typeface="楷体" panose="02010609060101010101" charset="-122"/>
              </a:rPr>
              <a:t>磁鼓、</a:t>
            </a:r>
            <a:r>
              <a:rPr lang="zh-CN" altLang="en-US" sz="3200" b="1" dirty="0">
                <a:solidFill>
                  <a:srgbClr val="0070C0"/>
                </a:solidFill>
                <a:latin typeface="楷体" panose="02010609060101010101" charset="-122"/>
                <a:ea typeface="楷体" panose="02010609060101010101" charset="-122"/>
              </a:rPr>
              <a:t>磁芯</a:t>
            </a:r>
            <a:r>
              <a:rPr lang="zh-CN" altLang="en-US" sz="3200" b="1" dirty="0">
                <a:solidFill>
                  <a:srgbClr val="002060"/>
                </a:solidFill>
                <a:latin typeface="楷体" panose="02010609060101010101" charset="-122"/>
                <a:ea typeface="楷体" panose="02010609060101010101" charset="-122"/>
              </a:rPr>
              <a:t>等作为存储器。</a:t>
            </a:r>
            <a:endParaRPr lang="zh-CN" altLang="en-US" sz="3200" b="1" dirty="0">
              <a:solidFill>
                <a:srgbClr val="002060"/>
              </a:solidFill>
              <a:latin typeface="楷体" panose="02010609060101010101" charset="-122"/>
              <a:ea typeface="楷体" panose="02010609060101010101"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楷体" panose="02010609060101010101" charset="-122"/>
                <a:ea typeface="楷体" panose="02010609060101010101" charset="-122"/>
              </a:rPr>
              <a:t>输入输出装置主要用</a:t>
            </a:r>
            <a:r>
              <a:rPr lang="zh-CN" altLang="en-US" sz="3200" b="1" dirty="0">
                <a:solidFill>
                  <a:srgbClr val="C00000"/>
                </a:solidFill>
                <a:latin typeface="楷体" panose="02010609060101010101" charset="-122"/>
                <a:ea typeface="楷体" panose="02010609060101010101" charset="-122"/>
              </a:rPr>
              <a:t>穿孔卡片，</a:t>
            </a:r>
            <a:r>
              <a:rPr lang="zh-CN" altLang="en-US" sz="3200" b="1" dirty="0">
                <a:solidFill>
                  <a:srgbClr val="002060"/>
                </a:solidFill>
                <a:latin typeface="楷体" panose="02010609060101010101" charset="-122"/>
                <a:ea typeface="楷体" panose="02010609060101010101" charset="-122"/>
              </a:rPr>
              <a:t>速度很慢。</a:t>
            </a:r>
            <a:endParaRPr lang="zh-CN" altLang="en-US" sz="3200" b="1" dirty="0">
              <a:solidFill>
                <a:srgbClr val="002060"/>
              </a:solidFill>
              <a:latin typeface="楷体" panose="02010609060101010101" charset="-122"/>
              <a:ea typeface="楷体" panose="02010609060101010101" charset="-122"/>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04595" y="4016375"/>
            <a:ext cx="2891790" cy="244665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645" y="4128770"/>
            <a:ext cx="5064125" cy="2334260"/>
          </a:xfrm>
          <a:prstGeom prst="rect">
            <a:avLst/>
          </a:prstGeom>
        </p:spPr>
      </p:pic>
      <p:pic>
        <p:nvPicPr>
          <p:cNvPr id="2" name="图片 1"/>
          <p:cNvPicPr>
            <a:picLocks noChangeAspect="1"/>
          </p:cNvPicPr>
          <p:nvPr/>
        </p:nvPicPr>
        <p:blipFill>
          <a:blip r:embed="rId3"/>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par>
                                <p:cTn id="16" presetID="42"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第一代计算机</a:t>
            </a:r>
            <a:r>
              <a:rPr lang="zh-CN" altLang="en-US" sz="4400" dirty="0">
                <a:sym typeface="+mn-ea"/>
              </a:rPr>
              <a:t>（</a:t>
            </a:r>
            <a:r>
              <a:rPr lang="en-US" altLang="zh-CN" sz="4400" dirty="0">
                <a:sym typeface="+mn-ea"/>
              </a:rPr>
              <a:t>1946</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1957</a:t>
            </a:r>
            <a:r>
              <a:rPr lang="zh-CN" altLang="en-US" sz="4400" dirty="0">
                <a:sym typeface="+mn-ea"/>
              </a:rPr>
              <a:t>年）</a:t>
            </a:r>
            <a:endParaRPr lang="zh-CN" altLang="en-US" sz="4400" dirty="0"/>
          </a:p>
          <a:p>
            <a:pPr marL="0" indent="0">
              <a:buNone/>
            </a:pP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430609" y="1422246"/>
            <a:ext cx="10509803" cy="290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schemeClr val="tx1"/>
                </a:solidFill>
                <a:latin typeface="Times New Roman" panose="02020603050405020304" pitchFamily="18" charset="0"/>
                <a:ea typeface="楷体" panose="02010609060101010101" charset="-122"/>
                <a:cs typeface="Times New Roman" panose="02020603050405020304" pitchFamily="18" charset="0"/>
              </a:rPr>
              <a:t>应用领域</a:t>
            </a:r>
            <a:endParaRPr lang="zh-CN" altLang="en-US" sz="36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914400" lvl="2" indent="0">
              <a:lnSpc>
                <a:spcPct val="110000"/>
              </a:lnSpc>
              <a:spcBef>
                <a:spcPct val="30000"/>
              </a:spcBef>
              <a:buClrTx/>
              <a:buFont typeface="Wingdings 2" panose="05020102010507070707" pitchFamily="18" charset="2"/>
              <a:buNone/>
            </a:pPr>
            <a:r>
              <a:rPr lang="zh-CN" altLang="en-US" sz="3400" b="1" dirty="0">
                <a:solidFill>
                  <a:schemeClr val="tx1"/>
                </a:solidFill>
                <a:latin typeface="Times New Roman" panose="02020603050405020304" pitchFamily="18" charset="0"/>
                <a:ea typeface="楷体" panose="02010609060101010101" charset="-122"/>
                <a:cs typeface="Times New Roman" panose="02020603050405020304" pitchFamily="18" charset="0"/>
              </a:rPr>
              <a:t>主要用于科学计算。</a:t>
            </a:r>
            <a:endParaRPr lang="en-US" altLang="zh-CN" sz="34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lvl="1">
              <a:lnSpc>
                <a:spcPct val="110000"/>
              </a:lnSpc>
              <a:spcBef>
                <a:spcPct val="30000"/>
              </a:spcBef>
              <a:buClrTx/>
              <a:buFont typeface="Wingdings" panose="05000000000000000000" pitchFamily="2" charset="2"/>
              <a:buChar char="Ø"/>
            </a:pPr>
            <a:r>
              <a:rPr lang="zh-CN" altLang="en-US" sz="3600" b="1" dirty="0">
                <a:solidFill>
                  <a:schemeClr val="tx1"/>
                </a:solidFill>
                <a:latin typeface="Times New Roman" panose="02020603050405020304" pitchFamily="18" charset="0"/>
                <a:ea typeface="楷体" panose="02010609060101010101" charset="-122"/>
                <a:cs typeface="Times New Roman" panose="02020603050405020304" pitchFamily="18" charset="0"/>
              </a:rPr>
              <a:t>代表机型</a:t>
            </a:r>
            <a:endParaRPr lang="en-US" altLang="zh-CN" sz="36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457200" lvl="1" indent="0">
              <a:lnSpc>
                <a:spcPct val="110000"/>
              </a:lnSpc>
              <a:spcBef>
                <a:spcPct val="30000"/>
              </a:spcBef>
              <a:buClrTx/>
              <a:buFont typeface="Georgia" panose="02040502050405020303" pitchFamily="18" charset="0"/>
              <a:buNone/>
            </a:pPr>
            <a:r>
              <a:rPr lang="en-US" altLang="zh-CN" sz="3600" b="1"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3400" b="1" dirty="0">
                <a:solidFill>
                  <a:schemeClr val="tx1"/>
                </a:solidFill>
                <a:latin typeface="Times New Roman" panose="02020603050405020304" pitchFamily="18" charset="0"/>
                <a:ea typeface="楷体" panose="02010609060101010101" charset="-122"/>
                <a:cs typeface="Times New Roman" panose="02020603050405020304" pitchFamily="18" charset="0"/>
              </a:rPr>
              <a:t>IBM 700</a:t>
            </a:r>
            <a:r>
              <a:rPr lang="zh-CN" altLang="en-US" sz="3400" b="1" dirty="0">
                <a:solidFill>
                  <a:schemeClr val="tx1"/>
                </a:solidFill>
                <a:latin typeface="Times New Roman" panose="02020603050405020304" pitchFamily="18" charset="0"/>
                <a:ea typeface="楷体" panose="02010609060101010101" charset="-122"/>
                <a:cs typeface="Times New Roman" panose="02020603050405020304" pitchFamily="18" charset="0"/>
              </a:rPr>
              <a:t>系列</a:t>
            </a:r>
            <a:r>
              <a:rPr lang="zh-CN" altLang="en-US" sz="3400" b="1" dirty="0">
                <a:solidFill>
                  <a:srgbClr val="C00000"/>
                </a:solidFill>
                <a:latin typeface="Times New Roman" panose="02020603050405020304" pitchFamily="18" charset="0"/>
                <a:ea typeface="楷体" panose="02010609060101010101" charset="-122"/>
                <a:cs typeface="Times New Roman" panose="02020603050405020304" pitchFamily="18" charset="0"/>
              </a:rPr>
              <a:t>。</a:t>
            </a:r>
            <a:endParaRPr lang="zh-CN" altLang="en-US" sz="3400" b="1" dirty="0">
              <a:solidFill>
                <a:srgbClr val="C00000"/>
              </a:solidFill>
              <a:latin typeface="Times New Roman" panose="02020603050405020304" pitchFamily="18" charset="0"/>
              <a:ea typeface="楷体" panose="02010609060101010101" charset="-122"/>
              <a:cs typeface="Times New Roman" panose="02020603050405020304" pitchFamily="18" charset="0"/>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Times New Roman" panose="02020603050405020304" pitchFamily="18" charset="0"/>
              <a:ea typeface="楷体" panose="02010609060101010101" charset="-122"/>
              <a:cs typeface="Times New Roman" panose="02020603050405020304" pitchFamily="18" charset="0"/>
            </a:endParaRPr>
          </a:p>
        </p:txBody>
      </p:sp>
      <p:pic>
        <p:nvPicPr>
          <p:cNvPr id="5" name="Picture 4" descr="1-704"/>
          <p:cNvPicPr>
            <a:picLocks noChangeAspect="1" noChangeArrowheads="1"/>
          </p:cNvPicPr>
          <p:nvPr/>
        </p:nvPicPr>
        <p:blipFill>
          <a:blip r:embed="rId1"/>
          <a:srcRect/>
          <a:stretch>
            <a:fillRect/>
          </a:stretch>
        </p:blipFill>
        <p:spPr bwMode="auto">
          <a:xfrm>
            <a:off x="5607050" y="3085465"/>
            <a:ext cx="6318250" cy="3627120"/>
          </a:xfrm>
          <a:prstGeom prst="rect">
            <a:avLst/>
          </a:prstGeom>
          <a:noFill/>
          <a:ln w="9525">
            <a:noFill/>
            <a:miter lim="800000"/>
            <a:headEnd/>
            <a:tailEnd/>
          </a:ln>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第二代计算机</a:t>
            </a:r>
            <a:r>
              <a:rPr lang="zh-CN" altLang="en-US" sz="4400" dirty="0">
                <a:sym typeface="+mn-ea"/>
              </a:rPr>
              <a:t>（</a:t>
            </a:r>
            <a:r>
              <a:rPr lang="en-US" altLang="zh-CN" sz="4400" dirty="0">
                <a:sym typeface="+mn-ea"/>
              </a:rPr>
              <a:t>1958</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1964</a:t>
            </a:r>
            <a:r>
              <a:rPr lang="zh-CN" altLang="en-US" sz="4400" dirty="0">
                <a:sym typeface="+mn-ea"/>
              </a:rPr>
              <a:t>年）</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3"/>
            <a:ext cx="11096983" cy="512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Times New Roman" panose="02020603050405020304" pitchFamily="18" charset="0"/>
                <a:ea typeface="楷体" panose="02010609060101010101" charset="-122"/>
                <a:cs typeface="Times New Roman" panose="02020603050405020304" pitchFamily="18" charset="0"/>
              </a:rPr>
              <a:t>主要特点</a:t>
            </a:r>
            <a:endParaRPr lang="en-US" altLang="zh-CN" sz="3600" b="1" dirty="0">
              <a:solidFill>
                <a:prstClr val="black"/>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用</a:t>
            </a:r>
            <a:r>
              <a:rPr lang="zh-CN" altLang="en-US" sz="3200" b="1" dirty="0">
                <a:solidFill>
                  <a:srgbClr val="C00000"/>
                </a:solidFill>
                <a:latin typeface="Times New Roman" panose="02020603050405020304" pitchFamily="18" charset="0"/>
                <a:ea typeface="楷体" panose="02010609060101010101" charset="-122"/>
                <a:cs typeface="Times New Roman" panose="02020603050405020304" pitchFamily="18" charset="0"/>
              </a:rPr>
              <a:t>晶体管</a:t>
            </a: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代替了电子管。</a:t>
            </a:r>
            <a:endPar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采用</a:t>
            </a:r>
            <a:r>
              <a:rPr lang="zh-CN" altLang="en-US" sz="3200" b="1" dirty="0">
                <a:solidFill>
                  <a:srgbClr val="0070C0"/>
                </a:solidFill>
                <a:latin typeface="Times New Roman" panose="02020603050405020304" pitchFamily="18" charset="0"/>
                <a:ea typeface="楷体" panose="02010609060101010101" charset="-122"/>
                <a:cs typeface="Times New Roman" panose="02020603050405020304" pitchFamily="18" charset="0"/>
              </a:rPr>
              <a:t>磁芯存储器</a:t>
            </a: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作主</a:t>
            </a:r>
            <a:r>
              <a:rPr lang="zh-CN" altLang="en-US" sz="32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存</a:t>
            </a: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a:t>
            </a:r>
            <a:r>
              <a:rPr lang="zh-CN" altLang="en-US" sz="3200" b="1" dirty="0" smtClean="0">
                <a:solidFill>
                  <a:srgbClr val="C00000"/>
                </a:solidFill>
                <a:latin typeface="Times New Roman" panose="02020603050405020304" pitchFamily="18" charset="0"/>
                <a:ea typeface="楷体" panose="02010609060101010101" charset="-122"/>
                <a:cs typeface="Times New Roman" panose="02020603050405020304" pitchFamily="18" charset="0"/>
              </a:rPr>
              <a:t>磁盘</a:t>
            </a:r>
            <a:r>
              <a:rPr lang="zh-CN" altLang="en-US" sz="3200" b="1" dirty="0">
                <a:solidFill>
                  <a:srgbClr val="0070C0"/>
                </a:solidFill>
                <a:latin typeface="Times New Roman" panose="02020603050405020304" pitchFamily="18" charset="0"/>
                <a:ea typeface="楷体" panose="02010609060101010101" charset="-122"/>
                <a:cs typeface="Times New Roman" panose="02020603050405020304" pitchFamily="18" charset="0"/>
              </a:rPr>
              <a:t>与磁带</a:t>
            </a: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作辅存。</a:t>
            </a:r>
            <a:endParaRPr lang="en-US" altLang="zh-CN" sz="32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出现</a:t>
            </a:r>
            <a:r>
              <a:rPr lang="zh-CN" altLang="en-US" sz="32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了 </a:t>
            </a:r>
            <a:r>
              <a:rPr lang="en-US" altLang="zh-CN" sz="3200" b="1" dirty="0" smtClean="0">
                <a:solidFill>
                  <a:srgbClr val="C00000"/>
                </a:solidFill>
                <a:latin typeface="Times New Roman" panose="02020603050405020304" pitchFamily="18" charset="0"/>
                <a:ea typeface="楷体" panose="02010609060101010101" charset="-122"/>
                <a:cs typeface="Times New Roman" panose="02020603050405020304" pitchFamily="18" charset="0"/>
              </a:rPr>
              <a:t>Fortran </a:t>
            </a:r>
            <a:r>
              <a:rPr lang="zh-CN" altLang="en-US" sz="32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等</a:t>
            </a: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高级语言，出现了操作系统的雏形</a:t>
            </a:r>
            <a:r>
              <a:rPr lang="en-US" altLang="zh-CN"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a:t>
            </a:r>
            <a:r>
              <a:rPr lang="zh-CN" altLang="en-US" sz="3200" b="1" dirty="0">
                <a:solidFill>
                  <a:srgbClr val="C00000"/>
                </a:solidFill>
                <a:latin typeface="Times New Roman" panose="02020603050405020304" pitchFamily="18" charset="0"/>
                <a:ea typeface="楷体" panose="02010609060101010101" charset="-122"/>
                <a:cs typeface="Times New Roman" panose="02020603050405020304" pitchFamily="18" charset="0"/>
              </a:rPr>
              <a:t>监控程序。</a:t>
            </a:r>
            <a:endParaRPr lang="zh-CN" altLang="en-US" sz="3200" b="1" dirty="0">
              <a:solidFill>
                <a:srgbClr val="C00000"/>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出现了</a:t>
            </a:r>
            <a:r>
              <a:rPr lang="zh-CN" altLang="en-US" sz="3200" b="1" dirty="0">
                <a:solidFill>
                  <a:srgbClr val="C00000"/>
                </a:solidFill>
                <a:latin typeface="Times New Roman" panose="02020603050405020304" pitchFamily="18" charset="0"/>
                <a:ea typeface="楷体" panose="02010609060101010101" charset="-122"/>
                <a:cs typeface="Times New Roman" panose="02020603050405020304" pitchFamily="18" charset="0"/>
              </a:rPr>
              <a:t>超级计算机。</a:t>
            </a:r>
            <a:endParaRPr lang="zh-CN" altLang="en-US" sz="3200" b="1" dirty="0">
              <a:solidFill>
                <a:srgbClr val="C00000"/>
              </a:solidFill>
              <a:latin typeface="Times New Roman" panose="02020603050405020304" pitchFamily="18" charset="0"/>
              <a:ea typeface="楷体" panose="02010609060101010101" charset="-122"/>
              <a:cs typeface="Times New Roman" panose="02020603050405020304" pitchFamily="18" charset="0"/>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85275" y="4397375"/>
            <a:ext cx="2460625" cy="246062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769" y="4439056"/>
            <a:ext cx="3228275" cy="1619536"/>
          </a:xfrm>
          <a:prstGeom prst="rect">
            <a:avLst/>
          </a:prstGeom>
        </p:spPr>
      </p:pic>
      <p:pic>
        <p:nvPicPr>
          <p:cNvPr id="2" name="图片 1"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par>
                                <p:cTn id="16" presetID="42"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第二代计算机</a:t>
            </a:r>
            <a:r>
              <a:rPr lang="zh-CN" altLang="en-US" sz="4400" dirty="0">
                <a:sym typeface="+mn-ea"/>
              </a:rPr>
              <a:t>（</a:t>
            </a:r>
            <a:r>
              <a:rPr lang="en-US" altLang="zh-CN" sz="4400" dirty="0">
                <a:sym typeface="+mn-ea"/>
              </a:rPr>
              <a:t>1958</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1964</a:t>
            </a:r>
            <a:r>
              <a:rPr lang="zh-CN" altLang="en-US" sz="4400" dirty="0">
                <a:sym typeface="+mn-ea"/>
              </a:rPr>
              <a:t>年）</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3"/>
            <a:ext cx="11096983" cy="512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schemeClr val="tx1"/>
                </a:solidFill>
                <a:latin typeface="Times New Roman" panose="02020603050405020304" pitchFamily="18" charset="0"/>
                <a:ea typeface="楷体" panose="02010609060101010101" charset="-122"/>
                <a:cs typeface="Times New Roman" panose="02020603050405020304" pitchFamily="18" charset="0"/>
              </a:rPr>
              <a:t>应用领域</a:t>
            </a:r>
            <a:endParaRPr lang="en-US" altLang="zh-CN" sz="36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rPr>
              <a:t>科学计算：数据量不大，运算强度大。</a:t>
            </a:r>
            <a:endPar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rPr>
              <a:t>数据处理：数据量大，运算强度不大。</a:t>
            </a:r>
            <a:endPar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rPr>
              <a:t>实时控制：实时性要求高。</a:t>
            </a:r>
            <a:endParaRPr lang="en-US" altLang="zh-CN" sz="32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914400" lvl="1" indent="-457200">
              <a:lnSpc>
                <a:spcPct val="110000"/>
              </a:lnSpc>
              <a:spcBef>
                <a:spcPct val="30000"/>
              </a:spcBef>
              <a:buClrTx/>
              <a:buFont typeface="Wingdings" panose="05000000000000000000" pitchFamily="2" charset="2"/>
              <a:buChar char="Ø"/>
            </a:pPr>
            <a:r>
              <a:rPr lang="zh-CN" altLang="en-US" sz="3400" b="1" dirty="0">
                <a:solidFill>
                  <a:schemeClr val="tx1"/>
                </a:solidFill>
                <a:latin typeface="Times New Roman" panose="02020603050405020304" pitchFamily="18" charset="0"/>
                <a:ea typeface="楷体" panose="02010609060101010101" charset="-122"/>
                <a:cs typeface="Times New Roman" panose="02020603050405020304" pitchFamily="18" charset="0"/>
              </a:rPr>
              <a:t>代表机型</a:t>
            </a:r>
            <a:endParaRPr lang="en-US" altLang="zh-CN" sz="34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en-US" altLang="zh-CN" sz="3200" b="1" dirty="0">
                <a:solidFill>
                  <a:schemeClr val="tx1"/>
                </a:solidFill>
                <a:latin typeface="Times New Roman" panose="02020603050405020304" pitchFamily="18" charset="0"/>
                <a:ea typeface="楷体" panose="02010609060101010101" charset="-122"/>
                <a:cs typeface="Times New Roman" panose="02020603050405020304" pitchFamily="18" charset="0"/>
              </a:rPr>
              <a:t>IBM </a:t>
            </a:r>
            <a:r>
              <a:rPr lang="en-US" altLang="zh-CN" sz="3200" b="1" dirty="0" smtClean="0">
                <a:solidFill>
                  <a:schemeClr val="tx1"/>
                </a:solidFill>
                <a:latin typeface="Times New Roman" panose="02020603050405020304" pitchFamily="18" charset="0"/>
                <a:ea typeface="楷体" panose="02010609060101010101" charset="-122"/>
                <a:cs typeface="Times New Roman" panose="02020603050405020304" pitchFamily="18" charset="0"/>
              </a:rPr>
              <a:t>7000 </a:t>
            </a:r>
            <a:r>
              <a:rPr lang="zh-CN" altLang="en-US" sz="3200" b="1" dirty="0" smtClean="0">
                <a:solidFill>
                  <a:schemeClr val="tx1"/>
                </a:solidFill>
                <a:latin typeface="Times New Roman" panose="02020603050405020304" pitchFamily="18" charset="0"/>
                <a:ea typeface="楷体" panose="02010609060101010101" charset="-122"/>
                <a:cs typeface="Times New Roman" panose="02020603050405020304" pitchFamily="18" charset="0"/>
              </a:rPr>
              <a:t>系列</a:t>
            </a:r>
            <a:r>
              <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rPr>
              <a:t>。</a:t>
            </a:r>
            <a:endPar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914400" lvl="1" indent="-457200">
              <a:lnSpc>
                <a:spcPct val="110000"/>
              </a:lnSpc>
              <a:spcBef>
                <a:spcPct val="30000"/>
              </a:spcBef>
              <a:buClrTx/>
              <a:buFont typeface="Wingdings" panose="05000000000000000000" pitchFamily="2" charset="2"/>
              <a:buChar char="Ø"/>
            </a:pPr>
            <a:endParaRPr lang="zh-CN" altLang="en-US" sz="3400" b="1" dirty="0">
              <a:solidFill>
                <a:prstClr val="black"/>
              </a:solidFill>
              <a:latin typeface="微软雅黑" panose="020B0503020204020204" pitchFamily="34" charset="-122"/>
              <a:ea typeface="微软雅黑" panose="020B0503020204020204" pitchFamily="34" charset="-122"/>
            </a:endParaRPr>
          </a:p>
          <a:p>
            <a:pPr marL="1771650" lvl="3" indent="-457200">
              <a:lnSpc>
                <a:spcPct val="110000"/>
              </a:lnSpc>
              <a:spcBef>
                <a:spcPct val="30000"/>
              </a:spcBef>
              <a:buClrTx/>
              <a:buFont typeface="Wingdings" panose="05000000000000000000" pitchFamily="2" charset="2"/>
              <a:buChar char="Ø"/>
            </a:pPr>
            <a:endParaRPr lang="zh-CN" altLang="en-US" sz="3000" b="1" dirty="0">
              <a:solidFill>
                <a:srgbClr val="C00000"/>
              </a:solidFill>
              <a:latin typeface="微软雅黑" panose="020B0503020204020204" pitchFamily="34" charset="-122"/>
              <a:ea typeface="微软雅黑" panose="020B0503020204020204" pitchFamily="34" charset="-122"/>
            </a:endParaRPr>
          </a:p>
          <a:p>
            <a:pPr marL="1314450" lvl="3" indent="0">
              <a:lnSpc>
                <a:spcPct val="110000"/>
              </a:lnSpc>
              <a:spcBef>
                <a:spcPct val="30000"/>
              </a:spcBef>
              <a:buClrTx/>
              <a:buFont typeface="Wingdings 2" panose="05020102010507070707" pitchFamily="18" charset="2"/>
              <a:buNone/>
            </a:pPr>
            <a:endParaRPr lang="zh-CN" altLang="en-US" sz="30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en-US" altLang="zh-CN" sz="3400" dirty="0">
              <a:solidFill>
                <a:prstClr val="black"/>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39355" y="3637915"/>
            <a:ext cx="4157345" cy="31178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第三代计算机</a:t>
            </a:r>
            <a:r>
              <a:rPr lang="zh-CN" altLang="en-US" sz="4400" dirty="0">
                <a:sym typeface="+mn-ea"/>
              </a:rPr>
              <a:t>（</a:t>
            </a:r>
            <a:r>
              <a:rPr lang="en-US" altLang="zh-CN" sz="4400" dirty="0">
                <a:sym typeface="+mn-ea"/>
              </a:rPr>
              <a:t>1965</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1971</a:t>
            </a:r>
            <a:r>
              <a:rPr lang="zh-CN" altLang="en-US" sz="4400" dirty="0">
                <a:sym typeface="+mn-ea"/>
              </a:rPr>
              <a:t>年）</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77" y="1459284"/>
            <a:ext cx="8257683" cy="466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Times New Roman" panose="02020603050405020304" pitchFamily="18" charset="0"/>
                <a:ea typeface="楷体" panose="02010609060101010101" charset="-122"/>
                <a:cs typeface="Times New Roman" panose="02020603050405020304" pitchFamily="18" charset="0"/>
              </a:rPr>
              <a:t>主要特点</a:t>
            </a:r>
            <a:endParaRPr lang="en-US" altLang="zh-CN" sz="3600" b="1" dirty="0">
              <a:solidFill>
                <a:prstClr val="black"/>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ts val="600"/>
              </a:spcBef>
              <a:buClrTx/>
              <a:buFont typeface="Wingdings" panose="05000000000000000000" pitchFamily="2" charset="2"/>
              <a:buChar char="Ø"/>
            </a:pPr>
            <a:r>
              <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rPr>
              <a:t>用集成电路取代了晶体管，体积大为缩小。</a:t>
            </a:r>
            <a:endPar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ts val="600"/>
              </a:spcBef>
              <a:buClrTx/>
              <a:buFont typeface="Wingdings" panose="05000000000000000000" pitchFamily="2" charset="2"/>
              <a:buChar char="Ø"/>
            </a:pPr>
            <a:r>
              <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rPr>
              <a:t>用半导体存储器淘汰了磁芯存储器。</a:t>
            </a:r>
            <a:endPar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ts val="600"/>
              </a:spcBef>
              <a:buClrTx/>
              <a:buFont typeface="Wingdings" panose="05000000000000000000" pitchFamily="2" charset="2"/>
              <a:buChar char="Ø"/>
            </a:pPr>
            <a:r>
              <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rPr>
              <a:t>走向了系列化、通用化和标准化。</a:t>
            </a:r>
            <a:endPar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ts val="600"/>
              </a:spcBef>
              <a:buClrTx/>
              <a:buFont typeface="Wingdings" panose="05000000000000000000" pitchFamily="2" charset="2"/>
              <a:buChar char="Ø"/>
            </a:pPr>
            <a:r>
              <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rPr>
              <a:t>操作系统有了很大发展，出现了结构化、模块化程序设计方法。 </a:t>
            </a:r>
            <a:endPar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ts val="600"/>
              </a:spcBef>
              <a:buClrTx/>
              <a:buFont typeface="Wingdings" panose="05000000000000000000" pitchFamily="2" charset="2"/>
              <a:buChar char="Ø"/>
            </a:pPr>
            <a:r>
              <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rPr>
              <a:t>出现了价格便宜的小型计算机，拓展了计算机的应用范围。</a:t>
            </a:r>
            <a:endPar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40495" y="3417570"/>
            <a:ext cx="2886075" cy="3371850"/>
          </a:xfrm>
          <a:prstGeom prst="rect">
            <a:avLst/>
          </a:prstGeom>
        </p:spPr>
      </p:pic>
      <p:pic>
        <p:nvPicPr>
          <p:cNvPr id="6" name="图片 5"/>
          <p:cNvPicPr>
            <a:picLocks noChangeAspect="1"/>
          </p:cNvPicPr>
          <p:nvPr/>
        </p:nvPicPr>
        <p:blipFill>
          <a:blip r:embed="rId2"/>
          <a:stretch>
            <a:fillRect/>
          </a:stretch>
        </p:blipFill>
        <p:spPr>
          <a:xfrm>
            <a:off x="9040495" y="256540"/>
            <a:ext cx="2022475" cy="278193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childTnLst>
                                </p:cTn>
                              </p:par>
                              <p:par>
                                <p:cTn id="28" presetID="42"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第三代计算机</a:t>
            </a:r>
            <a:r>
              <a:rPr lang="zh-CN" altLang="en-US" sz="4400" dirty="0">
                <a:sym typeface="+mn-ea"/>
              </a:rPr>
              <a:t>（</a:t>
            </a:r>
            <a:r>
              <a:rPr lang="en-US" altLang="zh-CN" sz="4400" dirty="0">
                <a:sym typeface="+mn-ea"/>
              </a:rPr>
              <a:t>1965</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1971</a:t>
            </a:r>
            <a:r>
              <a:rPr lang="zh-CN" altLang="en-US" sz="4400" dirty="0">
                <a:sym typeface="+mn-ea"/>
              </a:rPr>
              <a:t>年）</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3"/>
            <a:ext cx="11096983" cy="512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微软雅黑" panose="020B0503020204020204" pitchFamily="34" charset="-122"/>
                <a:ea typeface="微软雅黑" panose="020B0503020204020204" pitchFamily="34" charset="-122"/>
              </a:rPr>
              <a:t>应用领域</a:t>
            </a:r>
            <a:endParaRPr lang="en-US" altLang="zh-CN" sz="36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微软雅黑" panose="020B0503020204020204" pitchFamily="34" charset="-122"/>
                <a:ea typeface="微软雅黑" panose="020B0503020204020204" pitchFamily="34" charset="-122"/>
              </a:rPr>
              <a:t>应用领域进一步拓展。</a:t>
            </a:r>
            <a:endParaRPr lang="en-US" altLang="zh-CN" sz="3200" b="1" dirty="0">
              <a:solidFill>
                <a:srgbClr val="002060"/>
              </a:solidFill>
              <a:latin typeface="微软雅黑" panose="020B0503020204020204" pitchFamily="34" charset="-122"/>
              <a:ea typeface="微软雅黑" panose="020B0503020204020204" pitchFamily="34" charset="-122"/>
            </a:endParaRPr>
          </a:p>
          <a:p>
            <a:pPr marL="914400" lvl="1" indent="-457200">
              <a:lnSpc>
                <a:spcPct val="110000"/>
              </a:lnSpc>
              <a:spcBef>
                <a:spcPct val="30000"/>
              </a:spcBef>
              <a:buClrTx/>
              <a:buFont typeface="Wingdings" panose="05000000000000000000" pitchFamily="2" charset="2"/>
              <a:buChar char="Ø"/>
            </a:pPr>
            <a:r>
              <a:rPr lang="zh-CN" altLang="en-US" sz="3400" b="1" dirty="0">
                <a:solidFill>
                  <a:prstClr val="black"/>
                </a:solidFill>
                <a:latin typeface="微软雅黑" panose="020B0503020204020204" pitchFamily="34" charset="-122"/>
                <a:ea typeface="微软雅黑" panose="020B0503020204020204" pitchFamily="34" charset="-122"/>
              </a:rPr>
              <a:t>代表机型</a:t>
            </a:r>
            <a:endParaRPr lang="en-US" altLang="zh-CN" sz="34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ct val="30000"/>
              </a:spcBef>
              <a:buClrTx/>
              <a:buFont typeface="Wingdings" panose="05000000000000000000" pitchFamily="2" charset="2"/>
              <a:buChar char="Ø"/>
            </a:pPr>
            <a:r>
              <a:rPr lang="en-US" altLang="zh-CN" sz="3200" b="1" dirty="0">
                <a:solidFill>
                  <a:srgbClr val="C00000"/>
                </a:solidFill>
                <a:latin typeface="微软雅黑" panose="020B0503020204020204" pitchFamily="34" charset="-122"/>
                <a:ea typeface="微软雅黑" panose="020B0503020204020204" pitchFamily="34" charset="-122"/>
              </a:rPr>
              <a:t>IBM 360</a:t>
            </a:r>
            <a:r>
              <a:rPr lang="zh-CN" altLang="en-US"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srgbClr val="002060"/>
                </a:solidFill>
                <a:latin typeface="微软雅黑" panose="020B0503020204020204" pitchFamily="34" charset="-122"/>
                <a:ea typeface="微软雅黑" panose="020B0503020204020204" pitchFamily="34" charset="-122"/>
              </a:rPr>
              <a:t>系统。</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914400" lvl="1" indent="-457200">
              <a:lnSpc>
                <a:spcPct val="110000"/>
              </a:lnSpc>
              <a:spcBef>
                <a:spcPct val="30000"/>
              </a:spcBef>
              <a:buClrTx/>
              <a:buFont typeface="Wingdings" panose="05000000000000000000" pitchFamily="2" charset="2"/>
              <a:buChar char="Ø"/>
            </a:pPr>
            <a:endParaRPr lang="zh-CN" altLang="en-US" sz="3400" b="1" dirty="0">
              <a:solidFill>
                <a:prstClr val="black"/>
              </a:solidFill>
              <a:latin typeface="微软雅黑" panose="020B0503020204020204" pitchFamily="34" charset="-122"/>
              <a:ea typeface="微软雅黑" panose="020B0503020204020204" pitchFamily="34" charset="-122"/>
            </a:endParaRPr>
          </a:p>
          <a:p>
            <a:pPr marL="1771650" lvl="3" indent="-457200">
              <a:lnSpc>
                <a:spcPct val="110000"/>
              </a:lnSpc>
              <a:spcBef>
                <a:spcPct val="30000"/>
              </a:spcBef>
              <a:buClrTx/>
              <a:buFont typeface="Wingdings" panose="05000000000000000000" pitchFamily="2" charset="2"/>
              <a:buChar char="Ø"/>
            </a:pPr>
            <a:endParaRPr lang="zh-CN" altLang="en-US" sz="3000" b="1" dirty="0">
              <a:solidFill>
                <a:srgbClr val="C00000"/>
              </a:solidFill>
              <a:latin typeface="微软雅黑" panose="020B0503020204020204" pitchFamily="34" charset="-122"/>
              <a:ea typeface="微软雅黑" panose="020B0503020204020204" pitchFamily="34" charset="-122"/>
            </a:endParaRPr>
          </a:p>
          <a:p>
            <a:pPr marL="1314450" lvl="3" indent="0">
              <a:lnSpc>
                <a:spcPct val="110000"/>
              </a:lnSpc>
              <a:spcBef>
                <a:spcPct val="30000"/>
              </a:spcBef>
              <a:buClrTx/>
              <a:buFont typeface="Wingdings 2" panose="05020102010507070707" pitchFamily="18" charset="2"/>
              <a:buNone/>
            </a:pPr>
            <a:endParaRPr lang="zh-CN" altLang="en-US" sz="30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en-US" altLang="zh-CN" sz="34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849528" y="3391948"/>
            <a:ext cx="4433663" cy="2691867"/>
          </a:xfrm>
          <a:prstGeom prst="rect">
            <a:avLst/>
          </a:prstGeom>
        </p:spPr>
      </p:pic>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821" y="1097544"/>
            <a:ext cx="2993391" cy="204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pic>
        <p:nvPicPr>
          <p:cNvPr id="5" name="图片 4"/>
          <p:cNvPicPr>
            <a:picLocks noChangeAspect="1"/>
          </p:cNvPicPr>
          <p:nvPr/>
        </p:nvPicPr>
        <p:blipFill>
          <a:blip r:embed="rId4"/>
          <a:stretch>
            <a:fillRect/>
          </a:stretch>
        </p:blipFill>
        <p:spPr>
          <a:xfrm>
            <a:off x="10379710" y="6335395"/>
            <a:ext cx="1530350" cy="45212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21" presetClass="entr" presetSubtype="1"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heel(1)">
                                      <p:cBhvr>
                                        <p:cTn id="17" dur="20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heel(1)">
                                      <p:cBhvr>
                                        <p:cTn id="2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9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第四代计算机</a:t>
            </a:r>
            <a:r>
              <a:rPr lang="zh-CN" altLang="en-US" sz="4400" dirty="0">
                <a:sym typeface="+mn-ea"/>
              </a:rPr>
              <a:t>（</a:t>
            </a:r>
            <a:r>
              <a:rPr lang="en-US" altLang="zh-CN" sz="4400" dirty="0">
                <a:sym typeface="+mn-ea"/>
              </a:rPr>
              <a:t>1971</a:t>
            </a:r>
            <a:r>
              <a:rPr lang="zh-CN" altLang="en-US" sz="4400" dirty="0">
                <a:sym typeface="+mn-ea"/>
              </a:rPr>
              <a:t>年至今）</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4"/>
            <a:ext cx="11164095" cy="5126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微软雅黑" panose="020B0503020204020204" pitchFamily="34" charset="-122"/>
                <a:ea typeface="微软雅黑" panose="020B0503020204020204" pitchFamily="34" charset="-122"/>
              </a:rPr>
              <a:t>主要特点</a:t>
            </a:r>
            <a:endParaRPr lang="en-US" altLang="zh-CN" sz="36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buClrTx/>
              <a:buFont typeface="Wingdings" panose="05000000000000000000" pitchFamily="2" charset="2"/>
              <a:buChar char="Ø"/>
            </a:pPr>
            <a:r>
              <a:rPr lang="zh-CN" altLang="en-US" sz="3200" b="1" dirty="0">
                <a:solidFill>
                  <a:srgbClr val="C00000"/>
                </a:solidFill>
                <a:latin typeface="微软雅黑" panose="020B0503020204020204" pitchFamily="34" charset="-122"/>
                <a:ea typeface="微软雅黑" panose="020B0503020204020204" pitchFamily="34" charset="-122"/>
              </a:rPr>
              <a:t>超大规模集成电路</a:t>
            </a:r>
            <a:r>
              <a:rPr lang="zh-CN" altLang="en-US" sz="3200" b="1" dirty="0">
                <a:solidFill>
                  <a:srgbClr val="002060"/>
                </a:solidFill>
                <a:latin typeface="微软雅黑" panose="020B0503020204020204" pitchFamily="34" charset="-122"/>
                <a:ea typeface="微软雅黑" panose="020B0503020204020204" pitchFamily="34" charset="-122"/>
              </a:rPr>
              <a:t>取代了普通集成电路。</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buClrTx/>
              <a:buFont typeface="Wingdings" panose="05000000000000000000" pitchFamily="2" charset="2"/>
              <a:buChar char="Ø"/>
            </a:pPr>
            <a:r>
              <a:rPr lang="zh-CN" altLang="en-US" sz="3200" b="1" dirty="0">
                <a:solidFill>
                  <a:srgbClr val="00B050"/>
                </a:solidFill>
                <a:latin typeface="微软雅黑" panose="020B0503020204020204" pitchFamily="34" charset="-122"/>
                <a:ea typeface="微软雅黑" panose="020B0503020204020204" pitchFamily="34" charset="-122"/>
              </a:rPr>
              <a:t>存储容量</a:t>
            </a:r>
            <a:r>
              <a:rPr lang="zh-CN" altLang="en-US" sz="3200" b="1" dirty="0">
                <a:solidFill>
                  <a:srgbClr val="002060"/>
                </a:solidFill>
                <a:latin typeface="微软雅黑" panose="020B0503020204020204" pitchFamily="34" charset="-122"/>
                <a:ea typeface="微软雅黑" panose="020B0503020204020204" pitchFamily="34" charset="-122"/>
              </a:rPr>
              <a:t>进一步扩大。</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buClrTx/>
              <a:buFont typeface="Wingdings" panose="05000000000000000000" pitchFamily="2" charset="2"/>
              <a:buChar char="Ø"/>
            </a:pPr>
            <a:r>
              <a:rPr lang="zh-CN" altLang="en-US" sz="3200" b="1" dirty="0">
                <a:solidFill>
                  <a:srgbClr val="002060"/>
                </a:solidFill>
                <a:latin typeface="微软雅黑" panose="020B0503020204020204" pitchFamily="34" charset="-122"/>
                <a:ea typeface="微软雅黑" panose="020B0503020204020204" pitchFamily="34" charset="-122"/>
              </a:rPr>
              <a:t>高级程序设计语言得到广泛应用。</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buClrTx/>
              <a:buFont typeface="Wingdings" panose="05000000000000000000" pitchFamily="2" charset="2"/>
              <a:buChar char="Ø"/>
            </a:pPr>
            <a:r>
              <a:rPr lang="zh-CN" altLang="en-US" sz="3200" b="1" dirty="0">
                <a:solidFill>
                  <a:srgbClr val="C00000"/>
                </a:solidFill>
                <a:latin typeface="微软雅黑" panose="020B0503020204020204" pitchFamily="34" charset="-122"/>
                <a:ea typeface="微软雅黑" panose="020B0503020204020204" pitchFamily="34" charset="-122"/>
              </a:rPr>
              <a:t>微型计算机</a:t>
            </a:r>
            <a:r>
              <a:rPr lang="zh-CN" altLang="en-US" sz="3200" b="1" dirty="0">
                <a:solidFill>
                  <a:srgbClr val="002060"/>
                </a:solidFill>
                <a:latin typeface="微软雅黑" panose="020B0503020204020204" pitchFamily="34" charset="-122"/>
                <a:ea typeface="微软雅黑" panose="020B0503020204020204" pitchFamily="34" charset="-122"/>
              </a:rPr>
              <a:t>进入了千家万户。</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spcBef>
                <a:spcPct val="30000"/>
              </a:spcBef>
              <a:buClrTx/>
              <a:buFont typeface="Wingdings" panose="05000000000000000000" pitchFamily="2" charset="2"/>
              <a:buChar char="Ø"/>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943177" y="4647596"/>
            <a:ext cx="2145979" cy="1455105"/>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1720" y="4632143"/>
            <a:ext cx="2081245" cy="1486009"/>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769" y="4647596"/>
            <a:ext cx="1802295" cy="1348117"/>
          </a:xfrm>
          <a:prstGeom prst="rect">
            <a:avLst/>
          </a:prstGeom>
        </p:spPr>
      </p:pic>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5280" y="4668102"/>
            <a:ext cx="195072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5"/>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6">
            <a:alphaModFix amt="67000"/>
          </a:blip>
          <a:stretch>
            <a:fillRect/>
          </a:stretch>
        </p:blipFill>
        <p:spPr>
          <a:xfrm>
            <a:off x="10788015" y="123825"/>
            <a:ext cx="1297940" cy="124269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1000"/>
                                        <p:tgtEl>
                                          <p:spTgt spid="4098"/>
                                        </p:tgtEl>
                                      </p:cBhvr>
                                    </p:animEffect>
                                    <p:anim calcmode="lin" valueType="num">
                                      <p:cBhvr>
                                        <p:cTn id="18" dur="1000" fill="hold"/>
                                        <p:tgtEl>
                                          <p:spTgt spid="4098"/>
                                        </p:tgtEl>
                                        <p:attrNameLst>
                                          <p:attrName>ppt_x</p:attrName>
                                        </p:attrNameLst>
                                      </p:cBhvr>
                                      <p:tavLst>
                                        <p:tav tm="0">
                                          <p:val>
                                            <p:strVal val="#ppt_x"/>
                                          </p:val>
                                        </p:tav>
                                        <p:tav tm="100000">
                                          <p:val>
                                            <p:strVal val="#ppt_x"/>
                                          </p:val>
                                        </p:tav>
                                      </p:tavLst>
                                    </p:anim>
                                    <p:anim calcmode="lin" valueType="num">
                                      <p:cBhvr>
                                        <p:cTn id="1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00"/>
                                        <p:tgtEl>
                                          <p:spTgt spid="4">
                                            <p:txEl>
                                              <p:pRg st="3" end="3"/>
                                            </p:txEl>
                                          </p:spTgt>
                                        </p:tgtEl>
                                      </p:cBhvr>
                                    </p:animEffect>
                                    <p:anim calcmode="lin" valueType="num">
                                      <p:cBhvr>
                                        <p:cTn id="3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fade">
                                      <p:cBhvr>
                                        <p:cTn id="38" dur="1000"/>
                                        <p:tgtEl>
                                          <p:spTgt spid="4">
                                            <p:txEl>
                                              <p:pRg st="4" end="4"/>
                                            </p:txEl>
                                          </p:spTgt>
                                        </p:tgtEl>
                                      </p:cBhvr>
                                    </p:animEffect>
                                    <p:anim calcmode="lin" valueType="num">
                                      <p:cBhvr>
                                        <p:cTn id="3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9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第四代计算机</a:t>
            </a:r>
            <a:r>
              <a:rPr lang="zh-CN" altLang="en-US" sz="4400" dirty="0">
                <a:sym typeface="+mn-ea"/>
              </a:rPr>
              <a:t>（</a:t>
            </a:r>
            <a:r>
              <a:rPr lang="en-US" altLang="zh-CN" sz="4400" dirty="0">
                <a:sym typeface="+mn-ea"/>
              </a:rPr>
              <a:t>1971</a:t>
            </a:r>
            <a:r>
              <a:rPr lang="zh-CN" altLang="en-US" sz="4400" dirty="0">
                <a:sym typeface="+mn-ea"/>
              </a:rPr>
              <a:t>年至今）</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4"/>
            <a:ext cx="11164095" cy="5126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微软雅黑" panose="020B0503020204020204" pitchFamily="34" charset="-122"/>
                <a:ea typeface="微软雅黑" panose="020B0503020204020204" pitchFamily="34" charset="-122"/>
              </a:rPr>
              <a:t>主要特点</a:t>
            </a:r>
            <a:endParaRPr lang="en-US" altLang="zh-CN" sz="36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ts val="0"/>
              </a:spcBef>
              <a:buClrTx/>
              <a:buFont typeface="Wingdings" panose="05000000000000000000" pitchFamily="2" charset="2"/>
              <a:buChar char="Ø"/>
            </a:pPr>
            <a:r>
              <a:rPr lang="zh-CN" altLang="en-US" sz="3000" b="1" dirty="0">
                <a:solidFill>
                  <a:srgbClr val="C00000"/>
                </a:solidFill>
                <a:latin typeface="微软雅黑" panose="020B0503020204020204" pitchFamily="34" charset="-122"/>
                <a:ea typeface="微软雅黑" panose="020B0503020204020204" pitchFamily="34" charset="-122"/>
              </a:rPr>
              <a:t>互联网</a:t>
            </a:r>
            <a:r>
              <a:rPr lang="zh-CN" altLang="en-US" sz="3000" b="1" dirty="0">
                <a:solidFill>
                  <a:srgbClr val="002060"/>
                </a:solidFill>
                <a:latin typeface="微软雅黑" panose="020B0503020204020204" pitchFamily="34" charset="-122"/>
                <a:ea typeface="微软雅黑" panose="020B0503020204020204" pitchFamily="34" charset="-122"/>
              </a:rPr>
              <a:t>广泛应用，形成所谓的地球村。</a:t>
            </a:r>
            <a:endParaRPr lang="zh-CN" altLang="en-US" sz="30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spcBef>
                <a:spcPts val="0"/>
              </a:spcBef>
              <a:buClrTx/>
              <a:buFont typeface="Wingdings" panose="05000000000000000000" pitchFamily="2" charset="2"/>
              <a:buChar char="Ø"/>
            </a:pPr>
            <a:r>
              <a:rPr lang="zh-CN" altLang="en-US" sz="3000" b="1" dirty="0">
                <a:solidFill>
                  <a:srgbClr val="00B050"/>
                </a:solidFill>
                <a:latin typeface="微软雅黑" panose="020B0503020204020204" pitchFamily="34" charset="-122"/>
                <a:ea typeface="微软雅黑" panose="020B0503020204020204" pitchFamily="34" charset="-122"/>
              </a:rPr>
              <a:t>超级</a:t>
            </a:r>
            <a:r>
              <a:rPr lang="zh-CN" altLang="en-US" sz="3000" b="1" dirty="0" smtClean="0">
                <a:solidFill>
                  <a:srgbClr val="00B050"/>
                </a:solidFill>
                <a:latin typeface="微软雅黑" panose="020B0503020204020204" pitchFamily="34" charset="-122"/>
                <a:ea typeface="微软雅黑" panose="020B0503020204020204" pitchFamily="34" charset="-122"/>
              </a:rPr>
              <a:t>计算机</a:t>
            </a:r>
            <a:r>
              <a:rPr lang="zh-CN" altLang="en-US" sz="3000" b="1" dirty="0">
                <a:solidFill>
                  <a:srgbClr val="002060"/>
                </a:solidFill>
                <a:latin typeface="微软雅黑" panose="020B0503020204020204" pitchFamily="34" charset="-122"/>
                <a:ea typeface="微软雅黑" panose="020B0503020204020204" pitchFamily="34" charset="-122"/>
              </a:rPr>
              <a:t>也得到快速发展。</a:t>
            </a:r>
            <a:endParaRPr lang="zh-CN" altLang="en-US" sz="30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spcBef>
                <a:spcPts val="0"/>
              </a:spcBef>
              <a:buClrTx/>
              <a:buFont typeface="Wingdings" panose="05000000000000000000" pitchFamily="2" charset="2"/>
              <a:buChar char="Ø"/>
            </a:pPr>
            <a:r>
              <a:rPr lang="zh-CN" altLang="en-US" sz="3000" b="1" dirty="0">
                <a:solidFill>
                  <a:srgbClr val="0070C0"/>
                </a:solidFill>
                <a:latin typeface="微软雅黑" panose="020B0503020204020204" pitchFamily="34" charset="-122"/>
                <a:ea typeface="微软雅黑" panose="020B0503020204020204" pitchFamily="34" charset="-122"/>
              </a:rPr>
              <a:t>移动互联网、大数据、人工智能、云计算</a:t>
            </a:r>
            <a:r>
              <a:rPr lang="zh-CN" altLang="en-US" sz="3000" b="1" dirty="0">
                <a:solidFill>
                  <a:prstClr val="black"/>
                </a:solidFill>
                <a:latin typeface="微软雅黑" panose="020B0503020204020204" pitchFamily="34" charset="-122"/>
                <a:ea typeface="微软雅黑" panose="020B0503020204020204" pitchFamily="34" charset="-122"/>
              </a:rPr>
              <a:t>等现代信息技术广泛应用于人们的日常工作与生活中。</a:t>
            </a:r>
            <a:endParaRPr lang="zh-CN" altLang="en-US" sz="30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ct val="30000"/>
              </a:spcBef>
              <a:buClrTx/>
              <a:buFont typeface="Wingdings" panose="05000000000000000000" pitchFamily="2" charset="2"/>
              <a:buChar char="Ø"/>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929384" y="4335508"/>
            <a:ext cx="2499905" cy="1733889"/>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1972" y="4335508"/>
            <a:ext cx="2609925" cy="1733889"/>
          </a:xfrm>
          <a:prstGeom prst="rect">
            <a:avLst/>
          </a:prstGeom>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880" y="4339625"/>
            <a:ext cx="2306320" cy="172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10281920" y="6279515"/>
            <a:ext cx="1301750" cy="5016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1000"/>
                                        <p:tgtEl>
                                          <p:spTgt spid="5122"/>
                                        </p:tgtEl>
                                      </p:cBhvr>
                                    </p:animEffect>
                                    <p:anim calcmode="lin" valueType="num">
                                      <p:cBhvr>
                                        <p:cTn id="13" dur="1000" fill="hold"/>
                                        <p:tgtEl>
                                          <p:spTgt spid="5122"/>
                                        </p:tgtEl>
                                        <p:attrNameLst>
                                          <p:attrName>ppt_x</p:attrName>
                                        </p:attrNameLst>
                                      </p:cBhvr>
                                      <p:tavLst>
                                        <p:tav tm="0">
                                          <p:val>
                                            <p:strVal val="#ppt_x"/>
                                          </p:val>
                                        </p:tav>
                                        <p:tav tm="100000">
                                          <p:val>
                                            <p:strVal val="#ppt_x"/>
                                          </p:val>
                                        </p:tav>
                                      </p:tavLst>
                                    </p:anim>
                                    <p:anim calcmode="lin" valueType="num">
                                      <p:cBhvr>
                                        <p:cTn id="14"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00"/>
                                        <p:tgtEl>
                                          <p:spTgt spid="4">
                                            <p:txEl>
                                              <p:pRg st="3" end="3"/>
                                            </p:txEl>
                                          </p:spTgt>
                                        </p:tgtEl>
                                      </p:cBhvr>
                                    </p:animEffect>
                                    <p:anim calcmode="lin" valueType="num">
                                      <p:cBhvr>
                                        <p:cTn id="3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115550" y="6235065"/>
            <a:ext cx="1502410" cy="463550"/>
          </a:xfrm>
          <a:prstGeom prst="rect">
            <a:avLst/>
          </a:prstGeom>
        </p:spPr>
      </p:pic>
      <p:sp>
        <p:nvSpPr>
          <p:cNvPr id="21506" name="Rectangle 3"/>
          <p:cNvSpPr>
            <a:spLocks noGrp="1" noChangeArrowheads="1"/>
          </p:cNvSpPr>
          <p:nvPr>
            <p:ph type="body" sz="half" idx="1"/>
          </p:nvPr>
        </p:nvSpPr>
        <p:spPr>
          <a:xfrm>
            <a:off x="627373" y="545673"/>
            <a:ext cx="7956551" cy="752475"/>
          </a:xfrm>
        </p:spPr>
        <p:txBody>
          <a:bodyPr>
            <a:normAutofit fontScale="9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第五代</a:t>
            </a: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智能计算机？</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4"/>
            <a:ext cx="11164095" cy="5126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微软雅黑" panose="020B0503020204020204" pitchFamily="34" charset="-122"/>
                <a:ea typeface="微软雅黑" panose="020B0503020204020204" pitchFamily="34" charset="-122"/>
              </a:rPr>
              <a:t>研究目标</a:t>
            </a:r>
            <a:endParaRPr lang="en-US" altLang="zh-CN" sz="36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ts val="600"/>
              </a:spcBef>
              <a:buClrTx/>
              <a:buFont typeface="Wingdings" panose="05000000000000000000" pitchFamily="2" charset="2"/>
              <a:buChar char="Ø"/>
            </a:pPr>
            <a:r>
              <a:rPr lang="zh-CN" altLang="en-US" sz="3200" b="1" dirty="0">
                <a:solidFill>
                  <a:srgbClr val="002060"/>
                </a:solidFill>
                <a:latin typeface="微软雅黑" panose="020B0503020204020204" pitchFamily="34" charset="-122"/>
                <a:ea typeface="微软雅黑" panose="020B0503020204020204" pitchFamily="34" charset="-122"/>
              </a:rPr>
              <a:t>使计算机能够具有</a:t>
            </a:r>
            <a:r>
              <a:rPr lang="zh-CN" altLang="en-US" sz="3200" b="1" dirty="0">
                <a:solidFill>
                  <a:srgbClr val="C00000"/>
                </a:solidFill>
                <a:latin typeface="微软雅黑" panose="020B0503020204020204" pitchFamily="34" charset="-122"/>
                <a:ea typeface="微软雅黑" panose="020B0503020204020204" pitchFamily="34" charset="-122"/>
              </a:rPr>
              <a:t>像人一样的思维、推理和判断能力</a:t>
            </a:r>
            <a:r>
              <a:rPr lang="zh-CN" altLang="en-US" sz="3200" b="1" dirty="0">
                <a:solidFill>
                  <a:prstClr val="black"/>
                </a:solidFill>
                <a:latin typeface="微软雅黑" panose="020B0503020204020204" pitchFamily="34" charset="-122"/>
                <a:ea typeface="微软雅黑" panose="020B0503020204020204" pitchFamily="34" charset="-122"/>
              </a:rPr>
              <a:t>，向智能化发展，实现接近人的思维方式。</a:t>
            </a:r>
            <a:endParaRPr lang="en-US" altLang="zh-CN" sz="32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ts val="600"/>
              </a:spcBef>
              <a:buClrTx/>
              <a:buFont typeface="Wingdings" panose="05000000000000000000" pitchFamily="2" charset="2"/>
              <a:buChar char="Ø"/>
            </a:pPr>
            <a:r>
              <a:rPr lang="zh-CN" altLang="en-US" sz="3200" b="1" dirty="0">
                <a:solidFill>
                  <a:srgbClr val="002060"/>
                </a:solidFill>
                <a:latin typeface="微软雅黑" panose="020B0503020204020204" pitchFamily="34" charset="-122"/>
                <a:ea typeface="微软雅黑" panose="020B0503020204020204" pitchFamily="34" charset="-122"/>
              </a:rPr>
              <a:t>由于各种因素的制约，并</a:t>
            </a:r>
            <a:r>
              <a:rPr lang="zh-CN" altLang="en-US" sz="3200" b="1" dirty="0">
                <a:solidFill>
                  <a:srgbClr val="C00000"/>
                </a:solidFill>
                <a:latin typeface="微软雅黑" panose="020B0503020204020204" pitchFamily="34" charset="-122"/>
                <a:ea typeface="微软雅黑" panose="020B0503020204020204" pitchFamily="34" charset="-122"/>
              </a:rPr>
              <a:t>没有完全实现预期的研究目标</a:t>
            </a:r>
            <a:r>
              <a:rPr lang="zh-CN" altLang="en-US" sz="3200" b="1" dirty="0">
                <a:solidFill>
                  <a:prstClr val="black"/>
                </a:solidFill>
                <a:latin typeface="微软雅黑" panose="020B0503020204020204" pitchFamily="34" charset="-122"/>
                <a:ea typeface="微软雅黑" panose="020B0503020204020204" pitchFamily="34" charset="-122"/>
              </a:rPr>
              <a:t>，</a:t>
            </a:r>
            <a:r>
              <a:rPr lang="zh-CN" altLang="en-US" sz="3200" b="1" dirty="0">
                <a:solidFill>
                  <a:srgbClr val="002060"/>
                </a:solidFill>
                <a:latin typeface="微软雅黑" panose="020B0503020204020204" pitchFamily="34" charset="-122"/>
                <a:ea typeface="微软雅黑" panose="020B0503020204020204" pitchFamily="34" charset="-122"/>
              </a:rPr>
              <a:t>所以目前的计算机仍属于第四代计算机。</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spcBef>
                <a:spcPts val="600"/>
              </a:spcBef>
              <a:buClrTx/>
              <a:buFont typeface="Wingdings" panose="05000000000000000000" pitchFamily="2" charset="2"/>
              <a:buChar char="Ø"/>
            </a:pPr>
            <a:endParaRPr lang="zh-CN" altLang="en-US" sz="3200" b="1" dirty="0">
              <a:solidFill>
                <a:prstClr val="black"/>
              </a:solidFill>
              <a:latin typeface="微软雅黑" panose="020B0503020204020204" pitchFamily="34" charset="-122"/>
              <a:ea typeface="微软雅黑" panose="020B0503020204020204" pitchFamily="34" charset="-122"/>
            </a:endParaRPr>
          </a:p>
          <a:p>
            <a:pPr marL="857250" lvl="2" indent="0">
              <a:lnSpc>
                <a:spcPct val="110000"/>
              </a:lnSpc>
              <a:spcBef>
                <a:spcPts val="600"/>
              </a:spcBef>
              <a:buClrTx/>
              <a:buFont typeface="Wingdings 2" panose="05020102010507070707" pitchFamily="18" charset="2"/>
              <a:buNone/>
            </a:pPr>
            <a:endParaRPr lang="zh-CN" altLang="en-US" sz="28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ct val="30000"/>
              </a:spcBef>
              <a:buClrTx/>
              <a:buFont typeface="Wingdings" panose="05000000000000000000" pitchFamily="2" charset="2"/>
              <a:buChar char="Ø"/>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426044" y="4615572"/>
            <a:ext cx="2554445" cy="1804572"/>
          </a:xfrm>
          <a:prstGeom prst="rect">
            <a:avLst/>
          </a:prstGeom>
        </p:spPr>
      </p:pic>
      <p:cxnSp>
        <p:nvCxnSpPr>
          <p:cNvPr id="5" name="直接连接符 4"/>
          <p:cNvCxnSpPr/>
          <p:nvPr/>
        </p:nvCxnSpPr>
        <p:spPr>
          <a:xfrm flipV="1">
            <a:off x="382270" y="772795"/>
            <a:ext cx="5253355" cy="234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图片 5"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3106" name="标题 3"/>
          <p:cNvSpPr/>
          <p:nvPr/>
        </p:nvSpPr>
        <p:spPr>
          <a:xfrm>
            <a:off x="1089660" y="583565"/>
            <a:ext cx="674846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en-US" sz="3600" b="1" dirty="0">
                <a:ea typeface="黑体" panose="02010609060101010101" pitchFamily="49" charset="-122"/>
              </a:rPr>
              <a:t>计算系统之发展趋势</a:t>
            </a:r>
            <a:endParaRPr lang="zh-CN" altLang="en-US" sz="3600" b="1" dirty="0">
              <a:ea typeface="黑体" panose="02010609060101010101" pitchFamily="49" charset="-122"/>
            </a:endParaRPr>
          </a:p>
        </p:txBody>
      </p:sp>
      <p:sp>
        <p:nvSpPr>
          <p:cNvPr id="1583107" name="矩形 1583106"/>
          <p:cNvSpPr/>
          <p:nvPr/>
        </p:nvSpPr>
        <p:spPr>
          <a:xfrm>
            <a:off x="3821113" y="5159375"/>
            <a:ext cx="4572000" cy="922020"/>
          </a:xfrm>
          <a:prstGeom prst="rect">
            <a:avLst/>
          </a:prstGeom>
          <a:noFill/>
          <a:ln w="9525">
            <a:noFill/>
          </a:ln>
        </p:spPr>
        <p:txBody>
          <a:bodyPr>
            <a:spAutoFit/>
          </a:bodyPr>
          <a:p>
            <a:pPr algn="ctr"/>
            <a:r>
              <a:rPr lang="en-US" altLang="zh-CN" sz="1800">
                <a:solidFill>
                  <a:srgbClr val="000000"/>
                </a:solidFill>
                <a:latin typeface="Arial" panose="020B0604020202020204" pitchFamily="34" charset="0"/>
                <a:ea typeface="宋体" panose="02010600030101010101" pitchFamily="2" charset="-122"/>
              </a:rPr>
              <a:t>Research Center on </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ntelligent </a:t>
            </a:r>
            <a:r>
              <a:rPr lang="en-US" altLang="zh-CN" sz="1800">
                <a:solidFill>
                  <a:srgbClr val="FF0000"/>
                </a:solidFill>
                <a:latin typeface="Arial" panose="020B0604020202020204" pitchFamily="34" charset="0"/>
                <a:ea typeface="宋体" panose="02010600030101010101" pitchFamily="2" charset="-122"/>
              </a:rPr>
              <a:t>C</a:t>
            </a:r>
            <a:r>
              <a:rPr lang="en-US" altLang="zh-CN" sz="1800">
                <a:solidFill>
                  <a:srgbClr val="000000"/>
                </a:solidFill>
                <a:latin typeface="Arial" panose="020B0604020202020204" pitchFamily="34" charset="0"/>
                <a:ea typeface="宋体" panose="02010600030101010101" pitchFamily="2" charset="-122"/>
              </a:rPr>
              <a:t>omputing for</a:t>
            </a:r>
            <a:r>
              <a:rPr lang="en-US" altLang="zh-CN" sz="1800">
                <a:solidFill>
                  <a:srgbClr val="FF0000"/>
                </a:solidFill>
                <a:latin typeface="Arial" panose="020B0604020202020204" pitchFamily="34" charset="0"/>
                <a:ea typeface="宋体" panose="02010600030101010101" pitchFamily="2" charset="-122"/>
              </a:rPr>
              <a:t> E</a:t>
            </a:r>
            <a:r>
              <a:rPr lang="en-US" altLang="zh-CN" sz="1800">
                <a:solidFill>
                  <a:srgbClr val="000000"/>
                </a:solidFill>
                <a:latin typeface="Arial" panose="020B0604020202020204" pitchFamily="34" charset="0"/>
                <a:ea typeface="宋体" panose="02010600030101010101" pitchFamily="2" charset="-122"/>
              </a:rPr>
              <a:t>nterprises &amp; </a:t>
            </a:r>
            <a:r>
              <a:rPr lang="en-US" altLang="zh-CN" sz="1800">
                <a:solidFill>
                  <a:srgbClr val="FF0000"/>
                </a:solidFill>
                <a:latin typeface="Arial" panose="020B0604020202020204" pitchFamily="34" charset="0"/>
                <a:ea typeface="宋体" panose="02010600030101010101" pitchFamily="2" charset="-122"/>
              </a:rPr>
              <a:t>S</a:t>
            </a:r>
            <a:r>
              <a:rPr lang="en-US" altLang="zh-CN" sz="1800">
                <a:solidFill>
                  <a:srgbClr val="000000"/>
                </a:solidFill>
                <a:latin typeface="Arial" panose="020B0604020202020204" pitchFamily="34" charset="0"/>
                <a:ea typeface="宋体" panose="02010600030101010101" pitchFamily="2" charset="-122"/>
              </a:rPr>
              <a:t>ervices,</a:t>
            </a:r>
            <a:endParaRPr lang="en-US" altLang="zh-CN" sz="1800">
              <a:solidFill>
                <a:srgbClr val="000000"/>
              </a:solidFill>
              <a:latin typeface="Arial" panose="020B0604020202020204" pitchFamily="34" charset="0"/>
              <a:ea typeface="宋体" panose="02010600030101010101" pitchFamily="2" charset="-122"/>
            </a:endParaRPr>
          </a:p>
          <a:p>
            <a:pPr algn="ctr"/>
            <a:r>
              <a:rPr lang="en-US" altLang="zh-CN" sz="1800">
                <a:solidFill>
                  <a:srgbClr val="FF0000"/>
                </a:solidFill>
                <a:latin typeface="Arial" panose="020B0604020202020204" pitchFamily="34" charset="0"/>
                <a:ea typeface="宋体" panose="02010600030101010101" pitchFamily="2" charset="-122"/>
              </a:rPr>
              <a:t>H</a:t>
            </a:r>
            <a:r>
              <a:rPr lang="en-US" altLang="zh-CN" sz="1800">
                <a:solidFill>
                  <a:srgbClr val="000000"/>
                </a:solidFill>
                <a:latin typeface="Arial" panose="020B0604020202020204" pitchFamily="34" charset="0"/>
                <a:ea typeface="宋体" panose="02010600030101010101" pitchFamily="2" charset="-122"/>
              </a:rPr>
              <a:t>arbin</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nstitute of </a:t>
            </a:r>
            <a:r>
              <a:rPr lang="en-US" altLang="zh-CN" sz="1800">
                <a:solidFill>
                  <a:srgbClr val="FF0000"/>
                </a:solidFill>
                <a:latin typeface="Arial" panose="020B0604020202020204" pitchFamily="34" charset="0"/>
                <a:ea typeface="宋体" panose="02010600030101010101" pitchFamily="2" charset="-122"/>
              </a:rPr>
              <a:t>T</a:t>
            </a:r>
            <a:r>
              <a:rPr lang="en-US" altLang="zh-CN" sz="1800">
                <a:solidFill>
                  <a:srgbClr val="000000"/>
                </a:solidFill>
                <a:latin typeface="Arial" panose="020B0604020202020204" pitchFamily="34" charset="0"/>
                <a:ea typeface="宋体" panose="02010600030101010101" pitchFamily="2" charset="-122"/>
              </a:rPr>
              <a:t>echnology</a:t>
            </a:r>
            <a:endParaRPr lang="en-US" altLang="zh-CN" sz="1800">
              <a:solidFill>
                <a:srgbClr val="000000"/>
              </a:solidFill>
              <a:latin typeface="Arial" panose="020B0604020202020204" pitchFamily="34" charset="0"/>
              <a:ea typeface="宋体" panose="02010600030101010101" pitchFamily="2" charset="-122"/>
            </a:endParaRPr>
          </a:p>
        </p:txBody>
      </p:sp>
      <p:sp>
        <p:nvSpPr>
          <p:cNvPr id="1583108" name="Text Box 3"/>
          <p:cNvSpPr txBox="1"/>
          <p:nvPr/>
        </p:nvSpPr>
        <p:spPr>
          <a:xfrm>
            <a:off x="3478848" y="2432050"/>
            <a:ext cx="5008880" cy="1322070"/>
          </a:xfrm>
          <a:prstGeom prst="rect">
            <a:avLst/>
          </a:prstGeom>
          <a:noFill/>
          <a:ln w="9525">
            <a:noFill/>
          </a:ln>
        </p:spPr>
        <p:txBody>
          <a:bodyPr wrap="none">
            <a:spAutoFit/>
          </a:bodyPr>
          <a:p>
            <a:pPr algn="ctr"/>
            <a:r>
              <a:rPr lang="zh-CN" altLang="en-US" sz="4000" b="0" dirty="0">
                <a:solidFill>
                  <a:srgbClr val="000000"/>
                </a:solidFill>
                <a:latin typeface="Times New Roman" panose="02020603050405020304" pitchFamily="18" charset="0"/>
                <a:ea typeface="华文行楷" pitchFamily="2" charset="-122"/>
              </a:rPr>
              <a:t>战德臣</a:t>
            </a:r>
            <a:endParaRPr lang="zh-CN" altLang="en-US" sz="4000" b="0" dirty="0">
              <a:solidFill>
                <a:srgbClr val="000000"/>
              </a:solidFill>
              <a:latin typeface="Times New Roman" panose="02020603050405020304" pitchFamily="18" charset="0"/>
              <a:ea typeface="华文行楷"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哈尔滨工业大学   教授</a:t>
            </a:r>
            <a:r>
              <a:rPr lang="en-US" altLang="zh-CN" b="0">
                <a:latin typeface="Arial" panose="020B0604020202020204" pitchFamily="34" charset="0"/>
                <a:ea typeface="宋体" panose="02010600030101010101" pitchFamily="2" charset="-122"/>
              </a:rPr>
              <a:t>.</a:t>
            </a:r>
            <a:r>
              <a:rPr lang="zh-CN" altLang="en-US" sz="2000" b="0" dirty="0">
                <a:solidFill>
                  <a:srgbClr val="000000"/>
                </a:solidFill>
                <a:latin typeface="华文中宋" panose="02010600040101010101" pitchFamily="2" charset="-122"/>
                <a:ea typeface="华文中宋" panose="02010600040101010101" pitchFamily="2" charset="-122"/>
              </a:rPr>
              <a:t>博士生导师</a:t>
            </a:r>
            <a:endParaRPr lang="zh-CN" altLang="en-US" sz="2000" b="0" dirty="0">
              <a:solidFill>
                <a:srgbClr val="000000"/>
              </a:solidFill>
              <a:latin typeface="华文中宋" panose="02010600040101010101" pitchFamily="2" charset="-122"/>
              <a:ea typeface="华文中宋" panose="02010600040101010101"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教育部大学计算机课程教学指导委员会委员</a:t>
            </a:r>
            <a:endParaRPr lang="en-US" altLang="zh-CN" sz="2000" b="0">
              <a:solidFill>
                <a:srgbClr val="000000"/>
              </a:solidFill>
              <a:latin typeface="华文中宋" panose="02010600040101010101" pitchFamily="2" charset="-122"/>
              <a:ea typeface="华文中宋" panose="02010600040101010101" pitchFamily="2" charset="-122"/>
            </a:endParaRPr>
          </a:p>
        </p:txBody>
      </p:sp>
      <p:pic>
        <p:nvPicPr>
          <p:cNvPr id="1583109" name="图片 1583108" descr="OKZhanDC"/>
          <p:cNvPicPr>
            <a:picLocks noChangeAspect="1"/>
          </p:cNvPicPr>
          <p:nvPr/>
        </p:nvPicPr>
        <p:blipFill>
          <a:blip r:embed="rId1"/>
          <a:stretch>
            <a:fillRect/>
          </a:stretch>
        </p:blipFill>
        <p:spPr>
          <a:xfrm>
            <a:off x="5522913" y="3933825"/>
            <a:ext cx="1141412" cy="996950"/>
          </a:xfrm>
          <a:prstGeom prst="rect">
            <a:avLst/>
          </a:prstGeom>
          <a:noFill/>
          <a:ln w="9525">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
        <p:nvSpPr>
          <p:cNvPr id="22" name="文本框 21"/>
          <p:cNvSpPr txBox="1"/>
          <p:nvPr/>
        </p:nvSpPr>
        <p:spPr>
          <a:xfrm>
            <a:off x="802005" y="1922145"/>
            <a:ext cx="10523855" cy="3679190"/>
          </a:xfrm>
          <a:prstGeom prst="rect">
            <a:avLst/>
          </a:prstGeom>
          <a:noFill/>
        </p:spPr>
        <p:txBody>
          <a:bodyPr wrap="square" rtlCol="0">
            <a:spAutoFit/>
          </a:bodyPr>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latin typeface="楷体" panose="02010609060101010101" charset="-122"/>
                <a:ea typeface="楷体" panose="02010609060101010101" charset="-122"/>
                <a:cs typeface="微软雅黑" panose="020B0503020204020204" pitchFamily="34" charset="-122"/>
                <a:sym typeface="+mn-ea"/>
              </a:rPr>
              <a:t>计算机学科的知识体系</a:t>
            </a:r>
            <a:r>
              <a:rPr lang="zh-CN" altLang="en-US" sz="2400" b="1" dirty="0">
                <a:latin typeface="楷体" panose="02010609060101010101" charset="-122"/>
                <a:ea typeface="楷体" panose="02010609060101010101" charset="-122"/>
                <a:cs typeface="微软雅黑" panose="020B0503020204020204" pitchFamily="34" charset="-122"/>
                <a:sym typeface="+mn-ea"/>
              </a:rPr>
              <a:t>内容丰富，</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课程</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涉及领域广</a:t>
            </a:r>
            <a:r>
              <a:rPr lang="zh-CN" altLang="en-US" sz="2400" b="1" dirty="0">
                <a:latin typeface="楷体" panose="02010609060101010101" charset="-122"/>
                <a:ea typeface="楷体" panose="02010609060101010101" charset="-122"/>
                <a:cs typeface="微软雅黑" panose="020B0503020204020204" pitchFamily="34" charset="-122"/>
                <a:sym typeface="+mn-ea"/>
              </a:rPr>
              <a:t>。由于不同</a:t>
            </a:r>
            <a:r>
              <a:rPr lang="zh-CN" altLang="en-US" sz="2400" b="1" dirty="0">
                <a:latin typeface="楷体" panose="02010609060101010101" charset="-122"/>
                <a:ea typeface="楷体" panose="02010609060101010101" charset="-122"/>
                <a:cs typeface="微软雅黑" panose="020B0503020204020204" pitchFamily="34" charset="-122"/>
                <a:sym typeface="+mn-ea"/>
              </a:rPr>
              <a:t>领域内容重叠，因此课程</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内容</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也有一定的</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重叠现象</a:t>
            </a:r>
            <a:r>
              <a:rPr lang="zh-CN" altLang="en-US" sz="2400" b="1" dirty="0">
                <a:latin typeface="楷体" panose="02010609060101010101" charset="-122"/>
                <a:ea typeface="楷体" panose="02010609060101010101" charset="-122"/>
                <a:cs typeface="微软雅黑" panose="020B0503020204020204" pitchFamily="34" charset="-122"/>
                <a:sym typeface="+mn-ea"/>
              </a:rPr>
              <a:t>；</a:t>
            </a:r>
            <a:endParaRPr lang="zh-CN" altLang="en-US" sz="2400" b="1" dirty="0">
              <a:solidFill>
                <a:schemeClr val="tx1"/>
              </a:solidFill>
              <a:latin typeface="楷体" panose="02010609060101010101" charset="-122"/>
              <a:ea typeface="楷体" panose="02010609060101010101" charset="-122"/>
              <a:cs typeface="微软雅黑" panose="020B0503020204020204" pitchFamily="34" charset="-122"/>
            </a:endParaRPr>
          </a:p>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latin typeface="楷体" panose="02010609060101010101" charset="-122"/>
                <a:ea typeface="楷体" panose="02010609060101010101" charset="-122"/>
                <a:sym typeface="+mn-ea"/>
              </a:rPr>
              <a:t>作为计算机类专业第一门引导性课程，课程内容不可避免的会遇到</a:t>
            </a:r>
            <a:r>
              <a:rPr lang="zh-CN" altLang="en-US" sz="2400" b="1" dirty="0">
                <a:latin typeface="楷体" panose="02010609060101010101" charset="-122"/>
                <a:ea typeface="楷体" panose="02010609060101010101" charset="-122"/>
                <a:cs typeface="微软雅黑" panose="020B0503020204020204" pitchFamily="34" charset="-122"/>
                <a:sym typeface="+mn-ea"/>
              </a:rPr>
              <a:t>计算机学科</a:t>
            </a:r>
            <a:r>
              <a:rPr lang="zh-CN" altLang="en-US" sz="2400" b="1" dirty="0">
                <a:latin typeface="楷体" panose="02010609060101010101" charset="-122"/>
                <a:ea typeface="楷体" panose="02010609060101010101" charset="-122"/>
                <a:sym typeface="+mn-ea"/>
              </a:rPr>
              <a:t>大量的概念，因此</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课程概念性极强</a:t>
            </a:r>
            <a:r>
              <a:rPr lang="zh-CN" altLang="en-US" sz="2400" b="1" dirty="0">
                <a:latin typeface="楷体" panose="02010609060101010101" charset="-122"/>
                <a:ea typeface="楷体" panose="02010609060101010101" charset="-122"/>
                <a:sym typeface="+mn-ea"/>
              </a:rPr>
              <a:t>；</a:t>
            </a:r>
            <a:endParaRPr lang="zh-CN" altLang="en-US" sz="2400" b="1" dirty="0">
              <a:solidFill>
                <a:schemeClr val="tx1"/>
              </a:solidFill>
              <a:latin typeface="楷体" panose="02010609060101010101" charset="-122"/>
              <a:ea typeface="楷体" panose="02010609060101010101" charset="-122"/>
              <a:cs typeface="微软雅黑" panose="020B0503020204020204" pitchFamily="34" charset="-122"/>
            </a:endParaRPr>
          </a:p>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学习过程中需把握好学习的度，</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记忆、理解、应用和综合分析</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的度是不一样的，可参见相关教学文件；</a:t>
            </a:r>
            <a:endParaRPr lang="zh-CN" altLang="en-US" sz="2400" b="1" dirty="0">
              <a:solidFill>
                <a:schemeClr val="tx1"/>
              </a:solidFill>
              <a:latin typeface="楷体" panose="02010609060101010101" charset="-122"/>
              <a:ea typeface="楷体" panose="02010609060101010101" charset="-122"/>
              <a:cs typeface="微软雅黑" panose="020B0503020204020204" pitchFamily="34" charset="-122"/>
            </a:endParaRPr>
          </a:p>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课程学时少</a:t>
            </a:r>
            <a:r>
              <a:rPr lang="zh-CN" altLang="en-US" sz="2400" b="1" dirty="0">
                <a:latin typeface="楷体" panose="02010609060101010101" charset="-122"/>
                <a:ea typeface="楷体" panose="02010609060101010101" charset="-122"/>
                <a:cs typeface="微软雅黑" panose="020B0503020204020204" pitchFamily="34" charset="-122"/>
                <a:sym typeface="+mn-ea"/>
              </a:rPr>
              <a:t>，只有</a:t>
            </a:r>
            <a:r>
              <a:rPr lang="en-US" altLang="zh-CN" sz="2400" b="1" dirty="0">
                <a:latin typeface="楷体" panose="02010609060101010101" charset="-122"/>
                <a:ea typeface="楷体" panose="02010609060101010101" charset="-122"/>
                <a:cs typeface="微软雅黑" panose="020B0503020204020204" pitchFamily="34" charset="-122"/>
                <a:sym typeface="+mn-ea"/>
              </a:rPr>
              <a:t>16</a:t>
            </a:r>
            <a:r>
              <a:rPr lang="zh-CN" altLang="en-US" sz="2400" b="1" dirty="0">
                <a:latin typeface="楷体" panose="02010609060101010101" charset="-122"/>
                <a:ea typeface="楷体" panose="02010609060101010101" charset="-122"/>
                <a:cs typeface="微软雅黑" panose="020B0503020204020204" pitchFamily="34" charset="-122"/>
                <a:sym typeface="+mn-ea"/>
              </a:rPr>
              <a:t>学时，四个星期课程后就要考试。</a:t>
            </a:r>
            <a:endParaRPr lang="zh-CN" altLang="en-US" sz="2400" b="1" dirty="0">
              <a:latin typeface="楷体" panose="02010609060101010101" charset="-122"/>
              <a:ea typeface="楷体" panose="02010609060101010101" charset="-122"/>
              <a:cs typeface="微软雅黑" panose="020B0503020204020204" pitchFamily="34" charset="-122"/>
              <a:sym typeface="+mn-ea"/>
            </a:endParaRPr>
          </a:p>
        </p:txBody>
      </p:sp>
      <p:sp>
        <p:nvSpPr>
          <p:cNvPr id="7171" name="Rectangle 9"/>
          <p:cNvSpPr/>
          <p:nvPr/>
        </p:nvSpPr>
        <p:spPr>
          <a:xfrm>
            <a:off x="557530" y="680720"/>
            <a:ext cx="9364980" cy="685800"/>
          </a:xfrm>
          <a:prstGeom prst="rect">
            <a:avLst/>
          </a:prstGeom>
          <a:noFill/>
          <a:ln w="9525">
            <a:noFill/>
          </a:ln>
        </p:spPr>
        <p:txBody>
          <a:bodyPr anchor="ctr" anchorCtr="0"/>
          <a:p>
            <a:pPr algn="l" eaLnBrk="0" hangingPunct="0"/>
            <a:r>
              <a:rPr lang="zh-CN" altLang="en-US" sz="4000" b="1" dirty="0">
                <a:solidFill>
                  <a:srgbClr val="009999"/>
                </a:solidFill>
                <a:latin typeface="华文楷体" pitchFamily="2" charset="-122"/>
                <a:ea typeface="华文楷体" pitchFamily="2" charset="-122"/>
              </a:rPr>
              <a:t>《计算思维与计算机基础》的</a:t>
            </a:r>
            <a:r>
              <a:rPr lang="zh-CN" altLang="en-US" sz="4000" b="1" dirty="0">
                <a:solidFill>
                  <a:srgbClr val="009999"/>
                </a:solidFill>
                <a:latin typeface="华文楷体" pitchFamily="2" charset="-122"/>
                <a:ea typeface="华文楷体" pitchFamily="2" charset="-122"/>
              </a:rPr>
              <a:t>课程特点</a:t>
            </a:r>
            <a:endParaRPr lang="zh-CN" altLang="en-US" sz="4000" b="1" dirty="0">
              <a:solidFill>
                <a:srgbClr val="009999"/>
              </a:solidFill>
              <a:latin typeface="华文楷体" pitchFamily="2" charset="-122"/>
              <a:ea typeface="华文楷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85154" name="组合 1585153"/>
          <p:cNvGrpSpPr/>
          <p:nvPr/>
        </p:nvGrpSpPr>
        <p:grpSpPr>
          <a:xfrm>
            <a:off x="1919288" y="3357563"/>
            <a:ext cx="4508500" cy="3160712"/>
            <a:chOff x="249" y="2115"/>
            <a:chExt cx="2840" cy="1991"/>
          </a:xfrm>
        </p:grpSpPr>
        <p:pic>
          <p:nvPicPr>
            <p:cNvPr id="1585155" name="图片 1585154"/>
            <p:cNvPicPr>
              <a:picLocks noChangeAspect="1"/>
            </p:cNvPicPr>
            <p:nvPr/>
          </p:nvPicPr>
          <p:blipFill>
            <a:blip r:embed="rId1"/>
            <a:stretch>
              <a:fillRect/>
            </a:stretch>
          </p:blipFill>
          <p:spPr>
            <a:xfrm>
              <a:off x="249" y="2115"/>
              <a:ext cx="2840" cy="1770"/>
            </a:xfrm>
            <a:prstGeom prst="rect">
              <a:avLst/>
            </a:prstGeom>
            <a:noFill/>
            <a:ln w="9525">
              <a:noFill/>
            </a:ln>
          </p:spPr>
        </p:pic>
        <p:sp>
          <p:nvSpPr>
            <p:cNvPr id="1585156" name="矩形 1585155"/>
            <p:cNvSpPr/>
            <p:nvPr/>
          </p:nvSpPr>
          <p:spPr>
            <a:xfrm>
              <a:off x="415" y="3874"/>
              <a:ext cx="2507" cy="232"/>
            </a:xfrm>
            <a:prstGeom prst="rect">
              <a:avLst/>
            </a:prstGeom>
            <a:noFill/>
            <a:ln w="9525">
              <a:noFill/>
            </a:ln>
          </p:spPr>
          <p:txBody>
            <a:bodyPr wrap="none" anchor="ctr" anchorCtr="0">
              <a:spAutoFit/>
            </a:bodyPr>
            <a:p>
              <a:pPr algn="ctr" eaLnBrk="0" hangingPunct="0"/>
              <a:r>
                <a:rPr lang="zh-CN" altLang="en-US" b="0" dirty="0">
                  <a:latin typeface="Arial" panose="020B0604020202020204" pitchFamily="34" charset="0"/>
                  <a:ea typeface="宋体" panose="02010600030101010101" pitchFamily="2" charset="-122"/>
                </a:rPr>
                <a:t>世界上最小台式电脑</a:t>
              </a:r>
              <a:r>
                <a:rPr lang="en-US" altLang="zh-CN" b="0">
                  <a:latin typeface="Arial" panose="020B0604020202020204" pitchFamily="34" charset="0"/>
                  <a:ea typeface="宋体" panose="02010600030101010101" pitchFamily="2" charset="-122"/>
                </a:rPr>
                <a:t>---- </a:t>
              </a:r>
              <a:r>
                <a:rPr lang="zh-CN" altLang="en-US" b="0" dirty="0">
                  <a:latin typeface="Arial" panose="020B0604020202020204" pitchFamily="34" charset="0"/>
                  <a:ea typeface="宋体" panose="02010600030101010101" pitchFamily="2" charset="-122"/>
                </a:rPr>
                <a:t>如同拇指大小</a:t>
              </a:r>
              <a:endParaRPr lang="zh-CN" altLang="en-US" b="0" dirty="0">
                <a:latin typeface="Arial" panose="020B0604020202020204" pitchFamily="34" charset="0"/>
                <a:ea typeface="宋体" panose="02010600030101010101" pitchFamily="2" charset="-122"/>
              </a:endParaRPr>
            </a:p>
          </p:txBody>
        </p:sp>
      </p:grpSp>
      <p:grpSp>
        <p:nvGrpSpPr>
          <p:cNvPr id="1585157" name="组合 1585156"/>
          <p:cNvGrpSpPr/>
          <p:nvPr/>
        </p:nvGrpSpPr>
        <p:grpSpPr>
          <a:xfrm>
            <a:off x="8555038" y="1844675"/>
            <a:ext cx="2336799" cy="2455863"/>
            <a:chOff x="3107" y="1117"/>
            <a:chExt cx="1472" cy="1547"/>
          </a:xfrm>
        </p:grpSpPr>
        <p:pic>
          <p:nvPicPr>
            <p:cNvPr id="1585158" name="图片 1585157"/>
            <p:cNvPicPr>
              <a:picLocks noChangeAspect="1"/>
            </p:cNvPicPr>
            <p:nvPr/>
          </p:nvPicPr>
          <p:blipFill>
            <a:blip r:embed="rId2"/>
            <a:stretch>
              <a:fillRect/>
            </a:stretch>
          </p:blipFill>
          <p:spPr>
            <a:xfrm>
              <a:off x="3274" y="1117"/>
              <a:ext cx="998" cy="1346"/>
            </a:xfrm>
            <a:prstGeom prst="rect">
              <a:avLst/>
            </a:prstGeom>
            <a:noFill/>
            <a:ln w="9525">
              <a:noFill/>
            </a:ln>
          </p:spPr>
        </p:pic>
        <p:sp>
          <p:nvSpPr>
            <p:cNvPr id="1585159" name="矩形 1585158"/>
            <p:cNvSpPr/>
            <p:nvPr/>
          </p:nvSpPr>
          <p:spPr>
            <a:xfrm>
              <a:off x="3107" y="2432"/>
              <a:ext cx="1472" cy="232"/>
            </a:xfrm>
            <a:prstGeom prst="rect">
              <a:avLst/>
            </a:prstGeom>
            <a:noFill/>
            <a:ln w="9525">
              <a:noFill/>
            </a:ln>
          </p:spPr>
          <p:txBody>
            <a:bodyPr wrap="none" anchor="t" anchorCtr="0">
              <a:spAutoFit/>
            </a:bodyPr>
            <a:p>
              <a:pPr eaLnBrk="0" hangingPunct="0"/>
              <a:r>
                <a:rPr lang="zh-CN" altLang="en-US" b="0" dirty="0">
                  <a:latin typeface="Arial" panose="020B0604020202020204" pitchFamily="34" charset="0"/>
                  <a:ea typeface="宋体" panose="02010600030101010101" pitchFamily="2" charset="-122"/>
                </a:rPr>
                <a:t>平板电脑</a:t>
              </a:r>
              <a:r>
                <a:rPr lang="en-US" altLang="zh-CN" b="0">
                  <a:latin typeface="Arial" panose="020B0604020202020204" pitchFamily="34" charset="0"/>
                  <a:ea typeface="宋体" panose="02010600030101010101" pitchFamily="2" charset="-122"/>
                </a:rPr>
                <a:t>-Apple IPAD</a:t>
              </a:r>
              <a:endParaRPr lang="en-US" altLang="zh-CN" b="0">
                <a:latin typeface="Arial" panose="020B0604020202020204" pitchFamily="34" charset="0"/>
                <a:ea typeface="宋体" panose="02010600030101010101" pitchFamily="2" charset="-122"/>
              </a:endParaRPr>
            </a:p>
          </p:txBody>
        </p:sp>
      </p:grpSp>
      <p:pic>
        <p:nvPicPr>
          <p:cNvPr id="1585160" name="图片 1585159"/>
          <p:cNvPicPr>
            <a:picLocks noChangeAspect="1"/>
          </p:cNvPicPr>
          <p:nvPr/>
        </p:nvPicPr>
        <p:blipFill>
          <a:blip r:embed="rId3"/>
          <a:stretch>
            <a:fillRect/>
          </a:stretch>
        </p:blipFill>
        <p:spPr>
          <a:xfrm>
            <a:off x="7104063" y="4437063"/>
            <a:ext cx="3273425" cy="1719262"/>
          </a:xfrm>
          <a:prstGeom prst="rect">
            <a:avLst/>
          </a:prstGeom>
          <a:noFill/>
          <a:ln w="9525">
            <a:noFill/>
          </a:ln>
        </p:spPr>
      </p:pic>
      <p:sp>
        <p:nvSpPr>
          <p:cNvPr id="1585161" name="矩形 1585160"/>
          <p:cNvSpPr/>
          <p:nvPr/>
        </p:nvSpPr>
        <p:spPr>
          <a:xfrm>
            <a:off x="7835900" y="6154738"/>
            <a:ext cx="1097280" cy="368300"/>
          </a:xfrm>
          <a:prstGeom prst="rect">
            <a:avLst/>
          </a:prstGeom>
          <a:noFill/>
          <a:ln w="9525">
            <a:noFill/>
          </a:ln>
        </p:spPr>
        <p:txBody>
          <a:bodyPr wrap="none" anchor="t" anchorCtr="0">
            <a:spAutoFit/>
          </a:bodyPr>
          <a:p>
            <a:pPr eaLnBrk="0" hangingPunct="0"/>
            <a:r>
              <a:rPr lang="zh-CN" altLang="en-US" b="0" dirty="0">
                <a:latin typeface="Arial" panose="020B0604020202020204" pitchFamily="34" charset="0"/>
                <a:ea typeface="宋体" panose="02010600030101010101" pitchFamily="2" charset="-122"/>
              </a:rPr>
              <a:t>智能手机</a:t>
            </a:r>
            <a:endParaRPr lang="zh-CN" altLang="en-US" b="0" dirty="0">
              <a:latin typeface="Arial" panose="020B0604020202020204" pitchFamily="34" charset="0"/>
              <a:ea typeface="宋体" panose="02010600030101010101" pitchFamily="2" charset="-122"/>
            </a:endParaRPr>
          </a:p>
        </p:txBody>
      </p:sp>
      <p:pic>
        <p:nvPicPr>
          <p:cNvPr id="1585162" name="图片 1585161"/>
          <p:cNvPicPr>
            <a:picLocks noChangeAspect="1"/>
          </p:cNvPicPr>
          <p:nvPr/>
        </p:nvPicPr>
        <p:blipFill>
          <a:blip r:embed="rId4"/>
          <a:stretch>
            <a:fillRect/>
          </a:stretch>
        </p:blipFill>
        <p:spPr>
          <a:xfrm>
            <a:off x="5980113" y="1914525"/>
            <a:ext cx="2808287" cy="1260475"/>
          </a:xfrm>
          <a:prstGeom prst="rect">
            <a:avLst/>
          </a:prstGeom>
          <a:noFill/>
          <a:ln w="9525">
            <a:noFill/>
          </a:ln>
        </p:spPr>
      </p:pic>
      <p:sp>
        <p:nvSpPr>
          <p:cNvPr id="1585163" name="Text Box 16"/>
          <p:cNvSpPr txBox="1"/>
          <p:nvPr/>
        </p:nvSpPr>
        <p:spPr>
          <a:xfrm>
            <a:off x="1687513" y="0"/>
            <a:ext cx="299021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计算系统之发展趋势</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(1) </a:t>
            </a:r>
            <a:r>
              <a:rPr lang="zh-CN" altLang="en-US" sz="2000" dirty="0">
                <a:solidFill>
                  <a:srgbClr val="FF0000"/>
                </a:solidFill>
                <a:latin typeface="Arial" panose="020B0604020202020204" pitchFamily="34" charset="0"/>
                <a:ea typeface="华文中宋" panose="02010600040101010101" pitchFamily="2" charset="-122"/>
              </a:rPr>
              <a:t>微型化趋势是怎样的</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grpSp>
        <p:nvGrpSpPr>
          <p:cNvPr id="1585164" name="组合 1585163"/>
          <p:cNvGrpSpPr/>
          <p:nvPr/>
        </p:nvGrpSpPr>
        <p:grpSpPr>
          <a:xfrm>
            <a:off x="8555038" y="1844675"/>
            <a:ext cx="2336799" cy="2455863"/>
            <a:chOff x="3107" y="1117"/>
            <a:chExt cx="1472" cy="1547"/>
          </a:xfrm>
        </p:grpSpPr>
        <p:pic>
          <p:nvPicPr>
            <p:cNvPr id="1585165" name="图片 1585164"/>
            <p:cNvPicPr>
              <a:picLocks noChangeAspect="1"/>
            </p:cNvPicPr>
            <p:nvPr/>
          </p:nvPicPr>
          <p:blipFill>
            <a:blip r:embed="rId2"/>
            <a:stretch>
              <a:fillRect/>
            </a:stretch>
          </p:blipFill>
          <p:spPr>
            <a:xfrm>
              <a:off x="3274" y="1117"/>
              <a:ext cx="998" cy="1346"/>
            </a:xfrm>
            <a:prstGeom prst="rect">
              <a:avLst/>
            </a:prstGeom>
            <a:noFill/>
            <a:ln w="9525">
              <a:noFill/>
            </a:ln>
          </p:spPr>
        </p:pic>
        <p:sp>
          <p:nvSpPr>
            <p:cNvPr id="1585166" name="矩形 1585165"/>
            <p:cNvSpPr/>
            <p:nvPr/>
          </p:nvSpPr>
          <p:spPr>
            <a:xfrm>
              <a:off x="3107" y="2432"/>
              <a:ext cx="1472" cy="232"/>
            </a:xfrm>
            <a:prstGeom prst="rect">
              <a:avLst/>
            </a:prstGeom>
            <a:noFill/>
            <a:ln w="9525">
              <a:noFill/>
            </a:ln>
          </p:spPr>
          <p:txBody>
            <a:bodyPr wrap="none" anchor="t" anchorCtr="0">
              <a:spAutoFit/>
            </a:bodyPr>
            <a:p>
              <a:pPr eaLnBrk="0" hangingPunct="0"/>
              <a:r>
                <a:rPr lang="zh-CN" altLang="en-US" b="0" dirty="0">
                  <a:latin typeface="Arial" panose="020B0604020202020204" pitchFamily="34" charset="0"/>
                  <a:ea typeface="宋体" panose="02010600030101010101" pitchFamily="2" charset="-122"/>
                </a:rPr>
                <a:t>平板电脑</a:t>
              </a:r>
              <a:r>
                <a:rPr lang="en-US" altLang="zh-CN" b="0">
                  <a:latin typeface="Arial" panose="020B0604020202020204" pitchFamily="34" charset="0"/>
                  <a:ea typeface="宋体" panose="02010600030101010101" pitchFamily="2" charset="-122"/>
                </a:rPr>
                <a:t>-Apple IPAD</a:t>
              </a:r>
              <a:endParaRPr lang="en-US" altLang="zh-CN" b="0">
                <a:latin typeface="Arial" panose="020B0604020202020204" pitchFamily="34" charset="0"/>
                <a:ea typeface="宋体" panose="02010600030101010101" pitchFamily="2" charset="-122"/>
              </a:endParaRPr>
            </a:p>
          </p:txBody>
        </p:sp>
      </p:grpSp>
      <p:pic>
        <p:nvPicPr>
          <p:cNvPr id="1585167" name="图片 1585166"/>
          <p:cNvPicPr>
            <a:picLocks noChangeAspect="1"/>
          </p:cNvPicPr>
          <p:nvPr/>
        </p:nvPicPr>
        <p:blipFill>
          <a:blip r:embed="rId3"/>
          <a:stretch>
            <a:fillRect/>
          </a:stretch>
        </p:blipFill>
        <p:spPr>
          <a:xfrm>
            <a:off x="7104063" y="4437063"/>
            <a:ext cx="3273425" cy="1719262"/>
          </a:xfrm>
          <a:prstGeom prst="rect">
            <a:avLst/>
          </a:prstGeom>
          <a:noFill/>
          <a:ln w="9525">
            <a:noFill/>
          </a:ln>
        </p:spPr>
      </p:pic>
      <p:sp>
        <p:nvSpPr>
          <p:cNvPr id="1585168" name="文本框 1585167"/>
          <p:cNvSpPr txBox="1"/>
          <p:nvPr/>
        </p:nvSpPr>
        <p:spPr>
          <a:xfrm>
            <a:off x="1687830" y="829945"/>
            <a:ext cx="4653280" cy="583565"/>
          </a:xfrm>
          <a:prstGeom prst="rect">
            <a:avLst/>
          </a:prstGeom>
          <a:noFill/>
          <a:ln w="9525">
            <a:noFill/>
          </a:ln>
        </p:spPr>
        <p:txBody>
          <a:bodyPr wrap="none" anchor="t" anchorCtr="0">
            <a:spAutoFit/>
          </a:bodyPr>
          <a:p>
            <a:r>
              <a:rPr lang="zh-CN" altLang="en-US" sz="3200" dirty="0">
                <a:latin typeface="Arial" panose="020B0604020202020204" pitchFamily="34" charset="0"/>
                <a:ea typeface="华文中宋" panose="02010600040101010101" pitchFamily="2" charset="-122"/>
              </a:rPr>
              <a:t>微型化：可嵌入、可携带</a:t>
            </a:r>
            <a:endParaRPr lang="zh-CN" altLang="en-US" sz="3200" dirty="0">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02" name="Rectangle 5"/>
          <p:cNvSpPr/>
          <p:nvPr/>
        </p:nvSpPr>
        <p:spPr>
          <a:xfrm>
            <a:off x="1631950" y="5516563"/>
            <a:ext cx="6264275" cy="1198880"/>
          </a:xfrm>
          <a:prstGeom prst="rect">
            <a:avLst/>
          </a:prstGeom>
          <a:noFill/>
          <a:ln w="9525">
            <a:noFill/>
          </a:ln>
        </p:spPr>
        <p:txBody>
          <a:bodyPr>
            <a:spAutoFit/>
          </a:bodyPr>
          <a:p>
            <a:pPr>
              <a:buNone/>
            </a:pPr>
            <a:r>
              <a:rPr lang="en-US" altLang="zh-CN" b="0">
                <a:latin typeface="Arial" panose="020B0604020202020204" pitchFamily="34" charset="0"/>
                <a:ea typeface="宋体" panose="02010600030101010101" pitchFamily="2" charset="-122"/>
              </a:rPr>
              <a:t>A massively parallel supercomputer using tens of thousands of embedded PowerPC processors supporting a large memory space With standard compilers and message passing environment</a:t>
            </a:r>
            <a:endParaRPr lang="en-US" altLang="zh-CN" b="0">
              <a:latin typeface="Arial" panose="020B0604020202020204" pitchFamily="34" charset="0"/>
              <a:ea typeface="宋体" panose="02010600030101010101" pitchFamily="2" charset="-122"/>
            </a:endParaRPr>
          </a:p>
        </p:txBody>
      </p:sp>
      <p:sp>
        <p:nvSpPr>
          <p:cNvPr id="7" name="Rectangle 2"/>
          <p:cNvSpPr txBox="1">
            <a:spLocks noChangeArrowheads="1"/>
          </p:cNvSpPr>
          <p:nvPr/>
        </p:nvSpPr>
        <p:spPr bwMode="auto">
          <a:xfrm>
            <a:off x="1817688" y="1663700"/>
            <a:ext cx="4897438" cy="762000"/>
          </a:xfrm>
          <a:prstGeom prst="rect">
            <a:avLst/>
          </a:prstGeom>
          <a:noFill/>
          <a:ln w="9525">
            <a:noFill/>
            <a:miter lim="800000"/>
          </a:ln>
        </p:spPr>
        <p:txBody>
          <a:bodyPr lIns="91408" tIns="45706" rIns="91408" bIns="45706"/>
          <a:p>
            <a:pPr>
              <a:buNone/>
            </a:pPr>
            <a:r>
              <a:rPr lang="en-US" altLang="zh-CN" sz="2200">
                <a:solidFill>
                  <a:schemeClr val="accent2"/>
                </a:solidFill>
                <a:latin typeface="Arial" panose="020B0604020202020204" pitchFamily="34" charset="0"/>
                <a:ea typeface="宋体" panose="02010600030101010101" pitchFamily="2" charset="-122"/>
              </a:rPr>
              <a:t>IBM-</a:t>
            </a:r>
            <a:r>
              <a:rPr lang="en-US" altLang="zh-CN" sz="2200" err="1">
                <a:solidFill>
                  <a:schemeClr val="accent2"/>
                </a:solidFill>
                <a:latin typeface="Arial" panose="020B0604020202020204" pitchFamily="34" charset="0"/>
                <a:ea typeface="宋体" panose="02010600030101010101" pitchFamily="2" charset="-122"/>
              </a:rPr>
              <a:t>BlueGene</a:t>
            </a:r>
            <a:r>
              <a:rPr lang="en-US" altLang="zh-CN" sz="2200">
                <a:solidFill>
                  <a:schemeClr val="accent2"/>
                </a:solidFill>
                <a:latin typeface="Arial" panose="020B0604020202020204" pitchFamily="34" charset="0"/>
                <a:ea typeface="宋体" panose="02010600030101010101" pitchFamily="2" charset="-122"/>
              </a:rPr>
              <a:t>(</a:t>
            </a:r>
            <a:r>
              <a:rPr lang="zh-CN" altLang="en-US" sz="2200" dirty="0">
                <a:solidFill>
                  <a:schemeClr val="accent2"/>
                </a:solidFill>
                <a:latin typeface="Arial" panose="020B0604020202020204" pitchFamily="34" charset="0"/>
                <a:ea typeface="宋体" panose="02010600030101010101" pitchFamily="2" charset="-122"/>
              </a:rPr>
              <a:t>蓝色基因</a:t>
            </a:r>
            <a:r>
              <a:rPr lang="en-US" altLang="zh-CN" sz="2200">
                <a:solidFill>
                  <a:schemeClr val="accent2"/>
                </a:solidFill>
                <a:latin typeface="Arial" panose="020B0604020202020204" pitchFamily="34" charset="0"/>
                <a:ea typeface="宋体" panose="02010600030101010101" pitchFamily="2" charset="-122"/>
              </a:rPr>
              <a:t>): Milestone of an Intelligent Machine</a:t>
            </a:r>
            <a:endParaRPr lang="en-US" altLang="zh-CN" sz="2200">
              <a:solidFill>
                <a:schemeClr val="accent2"/>
              </a:solidFill>
              <a:latin typeface="Arial" panose="020B0604020202020204" pitchFamily="34" charset="0"/>
              <a:ea typeface="宋体" panose="02010600030101010101" pitchFamily="2" charset="-122"/>
            </a:endParaRPr>
          </a:p>
        </p:txBody>
      </p:sp>
      <p:pic>
        <p:nvPicPr>
          <p:cNvPr id="1587204" name="图片 1587203"/>
          <p:cNvPicPr>
            <a:picLocks noChangeAspect="1"/>
          </p:cNvPicPr>
          <p:nvPr/>
        </p:nvPicPr>
        <p:blipFill>
          <a:blip r:embed="rId1">
            <a:clrChange>
              <a:clrFrom>
                <a:srgbClr val="FFFFFF"/>
              </a:clrFrom>
              <a:clrTo>
                <a:srgbClr val="FFFFFF">
                  <a:alpha val="0"/>
                </a:srgbClr>
              </a:clrTo>
            </a:clrChange>
          </a:blip>
          <a:stretch>
            <a:fillRect/>
          </a:stretch>
        </p:blipFill>
        <p:spPr>
          <a:xfrm>
            <a:off x="2668588" y="2349500"/>
            <a:ext cx="6667500" cy="3027363"/>
          </a:xfrm>
          <a:prstGeom prst="rect">
            <a:avLst/>
          </a:prstGeom>
          <a:noFill/>
          <a:ln w="9525">
            <a:noFill/>
          </a:ln>
        </p:spPr>
      </p:pic>
      <p:pic>
        <p:nvPicPr>
          <p:cNvPr id="1587205" name="图片 1587204"/>
          <p:cNvPicPr>
            <a:picLocks noChangeAspect="1"/>
          </p:cNvPicPr>
          <p:nvPr/>
        </p:nvPicPr>
        <p:blipFill>
          <a:blip r:embed="rId2"/>
          <a:stretch>
            <a:fillRect/>
          </a:stretch>
        </p:blipFill>
        <p:spPr>
          <a:xfrm>
            <a:off x="7788275" y="4783138"/>
            <a:ext cx="2771775" cy="1497012"/>
          </a:xfrm>
          <a:prstGeom prst="rect">
            <a:avLst/>
          </a:prstGeom>
          <a:noFill/>
          <a:ln w="9525">
            <a:noFill/>
          </a:ln>
        </p:spPr>
      </p:pic>
      <p:sp>
        <p:nvSpPr>
          <p:cNvPr id="1587206" name="文本框 1587205"/>
          <p:cNvSpPr txBox="1"/>
          <p:nvPr/>
        </p:nvSpPr>
        <p:spPr>
          <a:xfrm>
            <a:off x="1818005" y="760095"/>
            <a:ext cx="6278880" cy="583565"/>
          </a:xfrm>
          <a:prstGeom prst="rect">
            <a:avLst/>
          </a:prstGeom>
          <a:noFill/>
          <a:ln w="9525">
            <a:noFill/>
          </a:ln>
        </p:spPr>
        <p:txBody>
          <a:bodyPr wrap="none" anchor="t" anchorCtr="0">
            <a:spAutoFit/>
          </a:bodyPr>
          <a:p>
            <a:r>
              <a:rPr lang="zh-CN" altLang="en-US" sz="3200" dirty="0">
                <a:latin typeface="Arial" panose="020B0604020202020204" pitchFamily="34" charset="0"/>
                <a:ea typeface="华文中宋" panose="02010600040101010101" pitchFamily="2" charset="-122"/>
              </a:rPr>
              <a:t>大型化：可进行大规模、复杂计算</a:t>
            </a:r>
            <a:endParaRPr lang="zh-CN" altLang="en-US" sz="3200" dirty="0">
              <a:latin typeface="Arial" panose="020B0604020202020204" pitchFamily="34" charset="0"/>
              <a:ea typeface="华文中宋" panose="02010600040101010101" pitchFamily="2" charset="-122"/>
            </a:endParaRPr>
          </a:p>
        </p:txBody>
      </p:sp>
      <p:sp>
        <p:nvSpPr>
          <p:cNvPr id="1587207" name="Text Box 16"/>
          <p:cNvSpPr txBox="1"/>
          <p:nvPr/>
        </p:nvSpPr>
        <p:spPr>
          <a:xfrm>
            <a:off x="1719263" y="0"/>
            <a:ext cx="3103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计算系统之发展趋势</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(2) </a:t>
            </a:r>
            <a:r>
              <a:rPr lang="zh-CN" altLang="en-US" sz="2000" dirty="0">
                <a:solidFill>
                  <a:srgbClr val="FF0000"/>
                </a:solidFill>
                <a:latin typeface="Arial" panose="020B0604020202020204" pitchFamily="34" charset="0"/>
                <a:ea typeface="华文中宋" panose="02010600040101010101" pitchFamily="2" charset="-122"/>
              </a:rPr>
              <a:t>大型化趋势是怎样的</a:t>
            </a:r>
            <a:r>
              <a:rPr lang="zh-CN" altLang="en-US" sz="2000" dirty="0">
                <a:solidFill>
                  <a:schemeClr val="bg1"/>
                </a:solidFill>
                <a:latin typeface="Arial" panose="020B0604020202020204" pitchFamily="34" charset="0"/>
                <a:ea typeface="华文中宋" panose="02010600040101010101" pitchFamily="2" charset="-122"/>
              </a:rPr>
              <a:t>？</a:t>
            </a:r>
            <a:endParaRPr lang="zh-CN" altLang="en-US" sz="2000" dirty="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91298" name="组合 1591297"/>
          <p:cNvGrpSpPr/>
          <p:nvPr/>
        </p:nvGrpSpPr>
        <p:grpSpPr>
          <a:xfrm>
            <a:off x="6389688" y="3948113"/>
            <a:ext cx="3810000" cy="2505075"/>
            <a:chOff x="2381" y="2160"/>
            <a:chExt cx="2400" cy="1578"/>
          </a:xfrm>
        </p:grpSpPr>
        <p:pic>
          <p:nvPicPr>
            <p:cNvPr id="1591299" name="图片 14" descr="Picture9.jpg"/>
            <p:cNvPicPr>
              <a:picLocks noChangeAspect="1"/>
            </p:cNvPicPr>
            <p:nvPr/>
          </p:nvPicPr>
          <p:blipFill>
            <a:blip r:embed="rId1"/>
            <a:stretch>
              <a:fillRect/>
            </a:stretch>
          </p:blipFill>
          <p:spPr>
            <a:xfrm>
              <a:off x="2381" y="2160"/>
              <a:ext cx="2400" cy="1578"/>
            </a:xfrm>
            <a:prstGeom prst="rect">
              <a:avLst/>
            </a:prstGeom>
            <a:noFill/>
            <a:ln w="9525">
              <a:noFill/>
            </a:ln>
          </p:spPr>
        </p:pic>
        <p:sp>
          <p:nvSpPr>
            <p:cNvPr id="18" name="TextBox 17"/>
            <p:cNvSpPr txBox="1"/>
            <p:nvPr/>
          </p:nvSpPr>
          <p:spPr>
            <a:xfrm>
              <a:off x="2613" y="3414"/>
              <a:ext cx="2035" cy="290"/>
            </a:xfrm>
            <a:prstGeom prst="rect">
              <a:avLst/>
            </a:prstGeom>
            <a:noFill/>
          </p:spPr>
          <p:txBody>
            <a:bodyPr wrap="none">
              <a:spAutoFit/>
            </a:bodyPr>
            <a:lstStyle/>
            <a:p>
              <a:pPr marR="0" defTabSz="914400">
                <a:buClrTx/>
                <a:buSzTx/>
                <a:buFontTx/>
                <a:buNone/>
                <a:defRPr/>
              </a:pPr>
              <a:r>
                <a:rPr kumimoji="1" lang="zh-CN" altLang="en-US" sz="2400" b="0" kern="1200" cap="none" spc="0" normalizeH="0" baseline="0" noProof="0" dirty="0">
                  <a:solidFill>
                    <a:schemeClr val="accent3">
                      <a:lumMod val="95000"/>
                    </a:schemeClr>
                  </a:solidFill>
                  <a:latin typeface="Arial" panose="020B0604020202020204" pitchFamily="34" charset="0"/>
                  <a:ea typeface="隶书" pitchFamily="49" charset="-122"/>
                  <a:cs typeface="+mn-cs"/>
                </a:rPr>
                <a:t>汽车生产线上的机器人</a:t>
              </a:r>
              <a:endParaRPr kumimoji="1" lang="zh-CN" altLang="en-US" sz="2400" b="0" kern="1200" cap="none" spc="0" normalizeH="0" baseline="0" noProof="0" dirty="0">
                <a:solidFill>
                  <a:schemeClr val="accent3">
                    <a:lumMod val="95000"/>
                  </a:schemeClr>
                </a:solidFill>
                <a:latin typeface="Arial" panose="020B0604020202020204" pitchFamily="34" charset="0"/>
                <a:ea typeface="隶书" pitchFamily="49" charset="-122"/>
                <a:cs typeface="+mn-cs"/>
              </a:endParaRPr>
            </a:p>
          </p:txBody>
        </p:sp>
      </p:grpSp>
      <p:grpSp>
        <p:nvGrpSpPr>
          <p:cNvPr id="1591301" name="组合 1591300"/>
          <p:cNvGrpSpPr/>
          <p:nvPr/>
        </p:nvGrpSpPr>
        <p:grpSpPr>
          <a:xfrm>
            <a:off x="6389688" y="1355725"/>
            <a:ext cx="3786187" cy="2516188"/>
            <a:chOff x="135" y="789"/>
            <a:chExt cx="2385" cy="1585"/>
          </a:xfrm>
        </p:grpSpPr>
        <p:pic>
          <p:nvPicPr>
            <p:cNvPr id="1591302" name="图片 15" descr="PictureA.jpg"/>
            <p:cNvPicPr>
              <a:picLocks noChangeAspect="1"/>
            </p:cNvPicPr>
            <p:nvPr/>
          </p:nvPicPr>
          <p:blipFill>
            <a:blip r:embed="rId2"/>
            <a:stretch>
              <a:fillRect/>
            </a:stretch>
          </p:blipFill>
          <p:spPr>
            <a:xfrm>
              <a:off x="135" y="810"/>
              <a:ext cx="2385" cy="1564"/>
            </a:xfrm>
            <a:prstGeom prst="rect">
              <a:avLst/>
            </a:prstGeom>
            <a:noFill/>
            <a:ln w="9525">
              <a:noFill/>
            </a:ln>
          </p:spPr>
        </p:pic>
        <p:sp>
          <p:nvSpPr>
            <p:cNvPr id="1591303" name="TextBox 16"/>
            <p:cNvSpPr txBox="1"/>
            <p:nvPr/>
          </p:nvSpPr>
          <p:spPr>
            <a:xfrm>
              <a:off x="720" y="789"/>
              <a:ext cx="1075" cy="290"/>
            </a:xfrm>
            <a:prstGeom prst="rect">
              <a:avLst/>
            </a:prstGeom>
            <a:noFill/>
            <a:ln w="9525">
              <a:noFill/>
            </a:ln>
          </p:spPr>
          <p:txBody>
            <a:bodyPr wrap="none">
              <a:spAutoFit/>
            </a:bodyPr>
            <a:p>
              <a:r>
                <a:rPr lang="zh-CN" altLang="en-US" sz="2400" b="0" dirty="0">
                  <a:latin typeface="Arial" panose="020B0604020202020204" pitchFamily="34" charset="0"/>
                  <a:ea typeface="隶书" pitchFamily="49" charset="-122"/>
                </a:rPr>
                <a:t>水下机器人</a:t>
              </a:r>
              <a:endParaRPr lang="zh-CN" altLang="en-US" sz="2400" b="0" dirty="0">
                <a:latin typeface="Arial" panose="020B0604020202020204" pitchFamily="34" charset="0"/>
                <a:ea typeface="隶书" pitchFamily="49" charset="-122"/>
              </a:endParaRPr>
            </a:p>
          </p:txBody>
        </p:sp>
      </p:grpSp>
      <p:pic>
        <p:nvPicPr>
          <p:cNvPr id="1591304" name="图片 1591303"/>
          <p:cNvPicPr>
            <a:picLocks noChangeAspect="1"/>
          </p:cNvPicPr>
          <p:nvPr/>
        </p:nvPicPr>
        <p:blipFill>
          <a:blip r:embed="rId3"/>
          <a:stretch>
            <a:fillRect/>
          </a:stretch>
        </p:blipFill>
        <p:spPr>
          <a:xfrm>
            <a:off x="2092325" y="2874963"/>
            <a:ext cx="3968750" cy="1130300"/>
          </a:xfrm>
          <a:prstGeom prst="rect">
            <a:avLst/>
          </a:prstGeom>
          <a:noFill/>
          <a:ln w="9525">
            <a:noFill/>
          </a:ln>
        </p:spPr>
      </p:pic>
      <p:pic>
        <p:nvPicPr>
          <p:cNvPr id="1591305" name="图片 1591304"/>
          <p:cNvPicPr>
            <a:picLocks noChangeAspect="1"/>
          </p:cNvPicPr>
          <p:nvPr/>
        </p:nvPicPr>
        <p:blipFill>
          <a:blip r:embed="rId4"/>
          <a:stretch>
            <a:fillRect/>
          </a:stretch>
        </p:blipFill>
        <p:spPr>
          <a:xfrm>
            <a:off x="2090738" y="4062413"/>
            <a:ext cx="3933825" cy="2406650"/>
          </a:xfrm>
          <a:prstGeom prst="rect">
            <a:avLst/>
          </a:prstGeom>
          <a:noFill/>
          <a:ln w="9525">
            <a:noFill/>
          </a:ln>
        </p:spPr>
      </p:pic>
      <p:sp>
        <p:nvSpPr>
          <p:cNvPr id="1591306" name="文本框 1591305"/>
          <p:cNvSpPr txBox="1"/>
          <p:nvPr/>
        </p:nvSpPr>
        <p:spPr>
          <a:xfrm>
            <a:off x="1757680" y="829945"/>
            <a:ext cx="1402080" cy="583565"/>
          </a:xfrm>
          <a:prstGeom prst="rect">
            <a:avLst/>
          </a:prstGeom>
          <a:noFill/>
          <a:ln w="9525">
            <a:noFill/>
          </a:ln>
        </p:spPr>
        <p:txBody>
          <a:bodyPr wrap="none" anchor="t" anchorCtr="0">
            <a:spAutoFit/>
          </a:bodyPr>
          <a:p>
            <a:r>
              <a:rPr lang="zh-CN" altLang="en-US" sz="3200" dirty="0">
                <a:latin typeface="Arial" panose="020B0604020202020204" pitchFamily="34" charset="0"/>
                <a:ea typeface="华文中宋" panose="02010600040101010101" pitchFamily="2" charset="-122"/>
              </a:rPr>
              <a:t>智能化</a:t>
            </a:r>
            <a:endParaRPr lang="zh-CN" altLang="en-US" sz="3200" dirty="0">
              <a:latin typeface="Arial" panose="020B0604020202020204" pitchFamily="34" charset="0"/>
              <a:ea typeface="华文中宋" panose="02010600040101010101" pitchFamily="2" charset="-122"/>
            </a:endParaRPr>
          </a:p>
        </p:txBody>
      </p:sp>
      <p:sp>
        <p:nvSpPr>
          <p:cNvPr id="1591307" name="矩形 1591306"/>
          <p:cNvSpPr/>
          <p:nvPr/>
        </p:nvSpPr>
        <p:spPr>
          <a:xfrm>
            <a:off x="1757363" y="1595438"/>
            <a:ext cx="4451350" cy="829945"/>
          </a:xfrm>
          <a:prstGeom prst="rect">
            <a:avLst/>
          </a:prstGeom>
          <a:noFill/>
          <a:ln w="9525">
            <a:noFill/>
          </a:ln>
        </p:spPr>
        <p:txBody>
          <a:bodyPr>
            <a:spAutoFit/>
          </a:bodyPr>
          <a:p>
            <a:r>
              <a:rPr lang="zh-CN" altLang="en-US" sz="2400" dirty="0">
                <a:latin typeface="Arial" panose="020B0604020202020204" pitchFamily="34" charset="0"/>
                <a:ea typeface="宋体" panose="02010600030101010101" pitchFamily="2" charset="-122"/>
              </a:rPr>
              <a:t>理解自然语言，具有自适应性，自主完成复杂功能</a:t>
            </a:r>
            <a:endParaRPr lang="zh-CN" altLang="en-US" sz="2400" dirty="0">
              <a:latin typeface="Arial" panose="020B0604020202020204" pitchFamily="34" charset="0"/>
              <a:ea typeface="宋体" panose="02010600030101010101" pitchFamily="2" charset="-122"/>
            </a:endParaRPr>
          </a:p>
        </p:txBody>
      </p:sp>
      <p:sp>
        <p:nvSpPr>
          <p:cNvPr id="1591308" name="Text Box 16"/>
          <p:cNvSpPr txBox="1"/>
          <p:nvPr/>
        </p:nvSpPr>
        <p:spPr>
          <a:xfrm>
            <a:off x="1687513" y="0"/>
            <a:ext cx="3103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计算系统之发展趋势</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(3) </a:t>
            </a:r>
            <a:r>
              <a:rPr lang="zh-CN" altLang="en-US" sz="2000" dirty="0">
                <a:solidFill>
                  <a:srgbClr val="FF0000"/>
                </a:solidFill>
                <a:latin typeface="Arial" panose="020B0604020202020204" pitchFamily="34" charset="0"/>
                <a:ea typeface="华文中宋" panose="02010600040101010101" pitchFamily="2" charset="-122"/>
              </a:rPr>
              <a:t>智能化趋势是怎样的？</a:t>
            </a:r>
            <a:endParaRPr lang="zh-CN" altLang="en-US" sz="2000" dirty="0">
              <a:solidFill>
                <a:srgbClr val="FF0000"/>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93346" name="组合 1593345"/>
          <p:cNvGrpSpPr/>
          <p:nvPr/>
        </p:nvGrpSpPr>
        <p:grpSpPr>
          <a:xfrm>
            <a:off x="2190750" y="2127250"/>
            <a:ext cx="7921625" cy="4068763"/>
            <a:chOff x="249" y="1502"/>
            <a:chExt cx="4990" cy="2563"/>
          </a:xfrm>
        </p:grpSpPr>
        <p:pic>
          <p:nvPicPr>
            <p:cNvPr id="1593347" name="图片 1593346" descr="2life10"/>
            <p:cNvPicPr>
              <a:picLocks noChangeAspect="1"/>
            </p:cNvPicPr>
            <p:nvPr/>
          </p:nvPicPr>
          <p:blipFill>
            <a:blip r:embed="rId1"/>
            <a:stretch>
              <a:fillRect/>
            </a:stretch>
          </p:blipFill>
          <p:spPr>
            <a:xfrm>
              <a:off x="1564" y="1868"/>
              <a:ext cx="2359" cy="1374"/>
            </a:xfrm>
            <a:prstGeom prst="rect">
              <a:avLst/>
            </a:prstGeom>
            <a:noFill/>
            <a:ln w="9525">
              <a:noFill/>
            </a:ln>
          </p:spPr>
        </p:pic>
        <p:pic>
          <p:nvPicPr>
            <p:cNvPr id="1593348" name="图片 1593347" descr="rehearsal-service12"/>
            <p:cNvPicPr>
              <a:picLocks noChangeAspect="1"/>
            </p:cNvPicPr>
            <p:nvPr/>
          </p:nvPicPr>
          <p:blipFill>
            <a:blip r:embed="rId2"/>
            <a:stretch>
              <a:fillRect/>
            </a:stretch>
          </p:blipFill>
          <p:spPr>
            <a:xfrm>
              <a:off x="3696" y="1752"/>
              <a:ext cx="1406" cy="948"/>
            </a:xfrm>
            <a:prstGeom prst="rect">
              <a:avLst/>
            </a:prstGeom>
            <a:noFill/>
            <a:ln w="9525">
              <a:noFill/>
            </a:ln>
          </p:spPr>
        </p:pic>
        <p:pic>
          <p:nvPicPr>
            <p:cNvPr id="1593349" name="图片 1593348" descr="rfid3"/>
            <p:cNvPicPr>
              <a:picLocks noChangeAspect="1"/>
            </p:cNvPicPr>
            <p:nvPr/>
          </p:nvPicPr>
          <p:blipFill>
            <a:blip r:embed="rId3"/>
            <a:stretch>
              <a:fillRect/>
            </a:stretch>
          </p:blipFill>
          <p:spPr>
            <a:xfrm>
              <a:off x="385" y="3129"/>
              <a:ext cx="1407" cy="936"/>
            </a:xfrm>
            <a:prstGeom prst="rect">
              <a:avLst/>
            </a:prstGeom>
            <a:noFill/>
            <a:ln w="9525">
              <a:noFill/>
            </a:ln>
          </p:spPr>
        </p:pic>
        <p:graphicFrame>
          <p:nvGraphicFramePr>
            <p:cNvPr id="1593350" name="Object 7"/>
            <p:cNvGraphicFramePr/>
            <p:nvPr/>
          </p:nvGraphicFramePr>
          <p:xfrm>
            <a:off x="3696" y="3135"/>
            <a:ext cx="1407" cy="930"/>
          </p:xfrm>
          <a:graphic>
            <a:graphicData uri="http://schemas.openxmlformats.org/presentationml/2006/ole">
              <mc:AlternateContent xmlns:mc="http://schemas.openxmlformats.org/markup-compatibility/2006">
                <mc:Choice xmlns:v="urn:schemas-microsoft-com:vml" Requires="v">
                  <p:oleObj spid="_x0000_s3076" name="" r:id="rId4" imgW="7905750" imgH="6267450" progId="Paint.Picture">
                    <p:embed/>
                  </p:oleObj>
                </mc:Choice>
                <mc:Fallback>
                  <p:oleObj name="" r:id="rId4" imgW="7905750" imgH="6267450" progId="Paint.Picture">
                    <p:embed/>
                    <p:pic>
                      <p:nvPicPr>
                        <p:cNvPr id="0" name="图片 3075"/>
                        <p:cNvPicPr/>
                        <p:nvPr/>
                      </p:nvPicPr>
                      <p:blipFill>
                        <a:blip r:embed="rId5"/>
                        <a:stretch>
                          <a:fillRect/>
                        </a:stretch>
                      </p:blipFill>
                      <p:spPr>
                        <a:xfrm>
                          <a:off x="3696" y="3135"/>
                          <a:ext cx="1407" cy="930"/>
                        </a:xfrm>
                        <a:prstGeom prst="rect">
                          <a:avLst/>
                        </a:prstGeom>
                        <a:noFill/>
                        <a:ln w="38100">
                          <a:noFill/>
                          <a:miter/>
                        </a:ln>
                      </p:spPr>
                    </p:pic>
                  </p:oleObj>
                </mc:Fallback>
              </mc:AlternateContent>
            </a:graphicData>
          </a:graphic>
        </p:graphicFrame>
        <p:pic>
          <p:nvPicPr>
            <p:cNvPr id="1593351" name="图片 1593350" descr="SOMF_V_2"/>
            <p:cNvPicPr>
              <a:picLocks noChangeAspect="1"/>
            </p:cNvPicPr>
            <p:nvPr/>
          </p:nvPicPr>
          <p:blipFill>
            <a:blip r:embed="rId6"/>
            <a:stretch>
              <a:fillRect/>
            </a:stretch>
          </p:blipFill>
          <p:spPr>
            <a:xfrm>
              <a:off x="340" y="1749"/>
              <a:ext cx="1452" cy="1001"/>
            </a:xfrm>
            <a:prstGeom prst="rect">
              <a:avLst/>
            </a:prstGeom>
            <a:noFill/>
            <a:ln w="9525">
              <a:noFill/>
            </a:ln>
          </p:spPr>
        </p:pic>
        <p:sp>
          <p:nvSpPr>
            <p:cNvPr id="1593352" name="文本框 1593351"/>
            <p:cNvSpPr txBox="1"/>
            <p:nvPr/>
          </p:nvSpPr>
          <p:spPr>
            <a:xfrm>
              <a:off x="249" y="1523"/>
              <a:ext cx="1633" cy="251"/>
            </a:xfrm>
            <a:prstGeom prst="rect">
              <a:avLst/>
            </a:prstGeom>
            <a:noFill/>
            <a:ln w="9525">
              <a:noFill/>
            </a:ln>
          </p:spPr>
          <p:txBody>
            <a:bodyPr>
              <a:spAutoFit/>
            </a:bodyPr>
            <a:p>
              <a:pPr algn="ctr" eaLnBrk="0" hangingPunct="0">
                <a:spcBef>
                  <a:spcPct val="50000"/>
                </a:spcBef>
              </a:pPr>
              <a:r>
                <a:rPr lang="en-GB" altLang="zh-CN" sz="2000">
                  <a:solidFill>
                    <a:schemeClr val="accent2"/>
                  </a:solidFill>
                  <a:latin typeface="Times" pitchFamily="18" charset="0"/>
                  <a:ea typeface="隶书" pitchFamily="49" charset="-122"/>
                </a:rPr>
                <a:t>Internet of Services</a:t>
              </a:r>
              <a:endParaRPr lang="en-GB" altLang="zh-CN" sz="2000">
                <a:solidFill>
                  <a:schemeClr val="accent2"/>
                </a:solidFill>
                <a:latin typeface="Times" pitchFamily="18" charset="0"/>
                <a:ea typeface="隶书" pitchFamily="49" charset="-122"/>
              </a:endParaRPr>
            </a:p>
          </p:txBody>
        </p:sp>
        <p:sp>
          <p:nvSpPr>
            <p:cNvPr id="1593353" name="文本框 1593352"/>
            <p:cNvSpPr txBox="1"/>
            <p:nvPr/>
          </p:nvSpPr>
          <p:spPr>
            <a:xfrm>
              <a:off x="3560" y="2908"/>
              <a:ext cx="1588" cy="251"/>
            </a:xfrm>
            <a:prstGeom prst="rect">
              <a:avLst/>
            </a:prstGeom>
            <a:noFill/>
            <a:ln w="9525">
              <a:noFill/>
            </a:ln>
          </p:spPr>
          <p:txBody>
            <a:bodyPr>
              <a:spAutoFit/>
            </a:bodyPr>
            <a:p>
              <a:pPr algn="ctr" eaLnBrk="0" hangingPunct="0">
                <a:spcBef>
                  <a:spcPct val="50000"/>
                </a:spcBef>
              </a:pPr>
              <a:r>
                <a:rPr lang="en-GB" altLang="zh-CN" sz="2000">
                  <a:solidFill>
                    <a:schemeClr val="accent2"/>
                  </a:solidFill>
                  <a:latin typeface="Times" pitchFamily="18" charset="0"/>
                  <a:ea typeface="隶书" pitchFamily="49" charset="-122"/>
                </a:rPr>
                <a:t>Internet of Networks</a:t>
              </a:r>
              <a:endParaRPr lang="en-GB" altLang="zh-CN" sz="2000">
                <a:solidFill>
                  <a:schemeClr val="accent2"/>
                </a:solidFill>
                <a:latin typeface="Times" pitchFamily="18" charset="0"/>
                <a:ea typeface="隶书" pitchFamily="49" charset="-122"/>
              </a:endParaRPr>
            </a:p>
          </p:txBody>
        </p:sp>
        <p:sp>
          <p:nvSpPr>
            <p:cNvPr id="1593354" name="文本框 1593353"/>
            <p:cNvSpPr txBox="1"/>
            <p:nvPr/>
          </p:nvSpPr>
          <p:spPr>
            <a:xfrm>
              <a:off x="385" y="2886"/>
              <a:ext cx="1407" cy="251"/>
            </a:xfrm>
            <a:prstGeom prst="rect">
              <a:avLst/>
            </a:prstGeom>
            <a:noFill/>
            <a:ln w="9525">
              <a:noFill/>
            </a:ln>
          </p:spPr>
          <p:txBody>
            <a:bodyPr>
              <a:spAutoFit/>
            </a:bodyPr>
            <a:p>
              <a:pPr algn="ctr" eaLnBrk="0" hangingPunct="0">
                <a:spcBef>
                  <a:spcPct val="50000"/>
                </a:spcBef>
              </a:pPr>
              <a:r>
                <a:rPr lang="en-GB" altLang="zh-CN" sz="2000">
                  <a:solidFill>
                    <a:schemeClr val="accent2"/>
                  </a:solidFill>
                  <a:latin typeface="Times" pitchFamily="18" charset="0"/>
                  <a:ea typeface="隶书" pitchFamily="49" charset="-122"/>
                </a:rPr>
                <a:t>Internet of Things</a:t>
              </a:r>
              <a:endParaRPr lang="en-GB" altLang="zh-CN" sz="2000">
                <a:solidFill>
                  <a:schemeClr val="accent2"/>
                </a:solidFill>
                <a:latin typeface="Times" pitchFamily="18" charset="0"/>
                <a:ea typeface="隶书" pitchFamily="49" charset="-122"/>
              </a:endParaRPr>
            </a:p>
          </p:txBody>
        </p:sp>
        <p:sp>
          <p:nvSpPr>
            <p:cNvPr id="1593355" name="文本框 1593354"/>
            <p:cNvSpPr txBox="1"/>
            <p:nvPr/>
          </p:nvSpPr>
          <p:spPr>
            <a:xfrm>
              <a:off x="3606" y="1502"/>
              <a:ext cx="1633" cy="251"/>
            </a:xfrm>
            <a:prstGeom prst="rect">
              <a:avLst/>
            </a:prstGeom>
            <a:noFill/>
            <a:ln w="9525">
              <a:noFill/>
            </a:ln>
          </p:spPr>
          <p:txBody>
            <a:bodyPr>
              <a:spAutoFit/>
            </a:bodyPr>
            <a:p>
              <a:pPr algn="ctr" eaLnBrk="0" hangingPunct="0">
                <a:spcBef>
                  <a:spcPct val="50000"/>
                </a:spcBef>
              </a:pPr>
              <a:r>
                <a:rPr lang="en-GB" altLang="zh-CN" sz="2000">
                  <a:solidFill>
                    <a:schemeClr val="accent2"/>
                  </a:solidFill>
                  <a:latin typeface="Times" pitchFamily="18" charset="0"/>
                  <a:ea typeface="隶书" pitchFamily="49" charset="-122"/>
                </a:rPr>
                <a:t>Internet of 3D Worlds</a:t>
              </a:r>
              <a:endParaRPr lang="en-GB" altLang="zh-CN" sz="2000">
                <a:solidFill>
                  <a:schemeClr val="accent2"/>
                </a:solidFill>
                <a:latin typeface="Times" pitchFamily="18" charset="0"/>
                <a:ea typeface="隶书" pitchFamily="49" charset="-122"/>
              </a:endParaRPr>
            </a:p>
          </p:txBody>
        </p:sp>
        <p:sp>
          <p:nvSpPr>
            <p:cNvPr id="1593356" name="文本框 1593355"/>
            <p:cNvSpPr txBox="1"/>
            <p:nvPr/>
          </p:nvSpPr>
          <p:spPr>
            <a:xfrm>
              <a:off x="2109" y="1515"/>
              <a:ext cx="1270" cy="290"/>
            </a:xfrm>
            <a:prstGeom prst="rect">
              <a:avLst/>
            </a:prstGeom>
            <a:noFill/>
            <a:ln w="9525">
              <a:noFill/>
            </a:ln>
          </p:spPr>
          <p:txBody>
            <a:bodyPr>
              <a:spAutoFit/>
            </a:bodyPr>
            <a:p>
              <a:pPr algn="ctr" eaLnBrk="0" hangingPunct="0">
                <a:spcBef>
                  <a:spcPct val="50000"/>
                </a:spcBef>
              </a:pPr>
              <a:r>
                <a:rPr lang="en-GB" altLang="zh-CN" sz="2400" b="0">
                  <a:solidFill>
                    <a:srgbClr val="FF6600"/>
                  </a:solidFill>
                  <a:latin typeface="Britannic Bold" pitchFamily="34" charset="0"/>
                  <a:ea typeface="隶书" pitchFamily="49" charset="-122"/>
                </a:rPr>
                <a:t>For people</a:t>
              </a:r>
              <a:endParaRPr lang="en-GB" altLang="zh-CN" sz="2400" b="0">
                <a:solidFill>
                  <a:srgbClr val="FF6600"/>
                </a:solidFill>
                <a:latin typeface="Britannic Bold" pitchFamily="34" charset="0"/>
                <a:ea typeface="隶书" pitchFamily="49" charset="-122"/>
              </a:endParaRPr>
            </a:p>
          </p:txBody>
        </p:sp>
        <p:sp>
          <p:nvSpPr>
            <p:cNvPr id="1593357" name="文本框 1593356"/>
            <p:cNvSpPr txBox="1"/>
            <p:nvPr/>
          </p:nvSpPr>
          <p:spPr>
            <a:xfrm>
              <a:off x="2064" y="3230"/>
              <a:ext cx="1270" cy="290"/>
            </a:xfrm>
            <a:prstGeom prst="rect">
              <a:avLst/>
            </a:prstGeom>
            <a:noFill/>
            <a:ln w="9525">
              <a:noFill/>
            </a:ln>
          </p:spPr>
          <p:txBody>
            <a:bodyPr>
              <a:spAutoFit/>
            </a:bodyPr>
            <a:p>
              <a:pPr algn="ctr" eaLnBrk="0" hangingPunct="0">
                <a:spcBef>
                  <a:spcPct val="50000"/>
                </a:spcBef>
              </a:pPr>
              <a:r>
                <a:rPr lang="en-GB" altLang="zh-CN" sz="2400" b="0">
                  <a:solidFill>
                    <a:srgbClr val="FF6600"/>
                  </a:solidFill>
                  <a:latin typeface="Britannic Bold" pitchFamily="34" charset="0"/>
                  <a:ea typeface="隶书" pitchFamily="49" charset="-122"/>
                </a:rPr>
                <a:t>and enterprises</a:t>
              </a:r>
              <a:endParaRPr lang="en-GB" altLang="zh-CN" sz="2400" b="0">
                <a:solidFill>
                  <a:srgbClr val="FF6600"/>
                </a:solidFill>
                <a:latin typeface="Britannic Bold" pitchFamily="34" charset="0"/>
                <a:ea typeface="隶书" pitchFamily="49" charset="-122"/>
              </a:endParaRPr>
            </a:p>
          </p:txBody>
        </p:sp>
      </p:grpSp>
      <p:sp>
        <p:nvSpPr>
          <p:cNvPr id="1593358" name="文本框 1593357"/>
          <p:cNvSpPr txBox="1"/>
          <p:nvPr/>
        </p:nvSpPr>
        <p:spPr>
          <a:xfrm>
            <a:off x="1687830" y="829945"/>
            <a:ext cx="1402080" cy="583565"/>
          </a:xfrm>
          <a:prstGeom prst="rect">
            <a:avLst/>
          </a:prstGeom>
          <a:noFill/>
          <a:ln w="9525">
            <a:noFill/>
          </a:ln>
        </p:spPr>
        <p:txBody>
          <a:bodyPr wrap="none" anchor="t" anchorCtr="0">
            <a:spAutoFit/>
          </a:bodyPr>
          <a:p>
            <a:r>
              <a:rPr lang="zh-CN" altLang="en-US" sz="3200" dirty="0">
                <a:latin typeface="Arial" panose="020B0604020202020204" pitchFamily="34" charset="0"/>
                <a:ea typeface="华文中宋" panose="02010600040101010101" pitchFamily="2" charset="-122"/>
              </a:rPr>
              <a:t>网络化</a:t>
            </a:r>
            <a:endParaRPr lang="zh-CN" altLang="en-US" sz="3200" dirty="0">
              <a:latin typeface="Arial" panose="020B0604020202020204" pitchFamily="34" charset="0"/>
              <a:ea typeface="华文中宋" panose="02010600040101010101" pitchFamily="2" charset="-122"/>
            </a:endParaRPr>
          </a:p>
        </p:txBody>
      </p:sp>
      <p:sp>
        <p:nvSpPr>
          <p:cNvPr id="1593359" name="矩形 1593358"/>
          <p:cNvSpPr/>
          <p:nvPr/>
        </p:nvSpPr>
        <p:spPr>
          <a:xfrm>
            <a:off x="1757363" y="1595438"/>
            <a:ext cx="4810125" cy="460375"/>
          </a:xfrm>
          <a:prstGeom prst="rect">
            <a:avLst/>
          </a:prstGeom>
          <a:noFill/>
          <a:ln w="9525">
            <a:noFill/>
          </a:ln>
        </p:spPr>
        <p:txBody>
          <a:bodyPr>
            <a:spAutoFit/>
          </a:bodyPr>
          <a:p>
            <a:r>
              <a:rPr lang="zh-CN" altLang="en-US" sz="2400" dirty="0">
                <a:latin typeface="Arial" panose="020B0604020202020204" pitchFamily="34" charset="0"/>
                <a:ea typeface="宋体" panose="02010600030101010101" pitchFamily="2" charset="-122"/>
              </a:rPr>
              <a:t>“未来互联网”</a:t>
            </a:r>
            <a:r>
              <a:rPr lang="en-US" altLang="zh-CN" sz="2400">
                <a:latin typeface="Arial" panose="020B0604020202020204" pitchFamily="34" charset="0"/>
                <a:ea typeface="宋体" panose="02010600030101010101" pitchFamily="2" charset="-122"/>
              </a:rPr>
              <a:t>-Future  Internet</a:t>
            </a:r>
            <a:endParaRPr lang="en-US" altLang="zh-CN" sz="2400">
              <a:latin typeface="Arial" panose="020B0604020202020204" pitchFamily="34" charset="0"/>
              <a:ea typeface="宋体" panose="02010600030101010101" pitchFamily="2" charset="-122"/>
            </a:endParaRPr>
          </a:p>
        </p:txBody>
      </p:sp>
      <p:sp>
        <p:nvSpPr>
          <p:cNvPr id="1593360" name="文本框 1593359"/>
          <p:cNvSpPr txBox="1"/>
          <p:nvPr/>
        </p:nvSpPr>
        <p:spPr>
          <a:xfrm>
            <a:off x="2405063" y="6237288"/>
            <a:ext cx="7507287" cy="460375"/>
          </a:xfrm>
          <a:prstGeom prst="rect">
            <a:avLst/>
          </a:prstGeom>
          <a:solidFill>
            <a:schemeClr val="tx1"/>
          </a:solidFill>
          <a:ln w="9525">
            <a:noFill/>
          </a:ln>
        </p:spPr>
        <p:txBody>
          <a:bodyPr>
            <a:spAutoFit/>
          </a:bodyPr>
          <a:p>
            <a:pPr algn="ctr"/>
            <a:r>
              <a:rPr lang="zh-CN" altLang="en-US" sz="2400" dirty="0">
                <a:solidFill>
                  <a:srgbClr val="FFFFEF"/>
                </a:solidFill>
                <a:latin typeface="Arial" panose="020B0604020202020204" pitchFamily="34" charset="0"/>
                <a:ea typeface="宋体" panose="02010600030101010101" pitchFamily="2" charset="-122"/>
              </a:rPr>
              <a:t>机</a:t>
            </a:r>
            <a:r>
              <a:rPr lang="en-US" altLang="zh-CN" sz="2400">
                <a:solidFill>
                  <a:srgbClr val="FFFFEF"/>
                </a:solidFill>
                <a:latin typeface="Arial" panose="020B0604020202020204" pitchFamily="34" charset="0"/>
                <a:ea typeface="宋体" panose="02010600030101010101" pitchFamily="2" charset="-122"/>
              </a:rPr>
              <a:t>-</a:t>
            </a:r>
            <a:r>
              <a:rPr lang="zh-CN" altLang="en-US" sz="2400" dirty="0">
                <a:solidFill>
                  <a:srgbClr val="FFFFEF"/>
                </a:solidFill>
                <a:latin typeface="Arial" panose="020B0604020202020204" pitchFamily="34" charset="0"/>
                <a:ea typeface="宋体" panose="02010600030101010101" pitchFamily="2" charset="-122"/>
              </a:rPr>
              <a:t>机相联，物</a:t>
            </a:r>
            <a:r>
              <a:rPr lang="en-US" altLang="zh-CN" sz="2400">
                <a:solidFill>
                  <a:srgbClr val="FFFFEF"/>
                </a:solidFill>
                <a:latin typeface="Arial" panose="020B0604020202020204" pitchFamily="34" charset="0"/>
                <a:ea typeface="宋体" panose="02010600030101010101" pitchFamily="2" charset="-122"/>
              </a:rPr>
              <a:t>-</a:t>
            </a:r>
            <a:r>
              <a:rPr lang="zh-CN" altLang="en-US" sz="2400" dirty="0">
                <a:solidFill>
                  <a:srgbClr val="FFFFEF"/>
                </a:solidFill>
                <a:latin typeface="Arial" panose="020B0604020202020204" pitchFamily="34" charset="0"/>
                <a:ea typeface="宋体" panose="02010600030101010101" pitchFamily="2" charset="-122"/>
              </a:rPr>
              <a:t>物相联，物</a:t>
            </a:r>
            <a:r>
              <a:rPr lang="en-US" altLang="zh-CN" sz="2400">
                <a:solidFill>
                  <a:srgbClr val="FFFFEF"/>
                </a:solidFill>
                <a:latin typeface="Arial" panose="020B0604020202020204" pitchFamily="34" charset="0"/>
                <a:ea typeface="宋体" panose="02010600030101010101" pitchFamily="2" charset="-122"/>
              </a:rPr>
              <a:t>-</a:t>
            </a:r>
            <a:r>
              <a:rPr lang="zh-CN" altLang="en-US" sz="2400" dirty="0">
                <a:solidFill>
                  <a:srgbClr val="FFFFEF"/>
                </a:solidFill>
                <a:latin typeface="Arial" panose="020B0604020202020204" pitchFamily="34" charset="0"/>
                <a:ea typeface="宋体" panose="02010600030101010101" pitchFamily="2" charset="-122"/>
              </a:rPr>
              <a:t>人相联，人</a:t>
            </a:r>
            <a:r>
              <a:rPr lang="en-US" altLang="zh-CN" sz="2400">
                <a:solidFill>
                  <a:srgbClr val="FFFFEF"/>
                </a:solidFill>
                <a:latin typeface="Arial" panose="020B0604020202020204" pitchFamily="34" charset="0"/>
                <a:ea typeface="宋体" panose="02010600030101010101" pitchFamily="2" charset="-122"/>
              </a:rPr>
              <a:t>-</a:t>
            </a:r>
            <a:r>
              <a:rPr lang="zh-CN" altLang="en-US" sz="2400" dirty="0">
                <a:solidFill>
                  <a:srgbClr val="FFFFEF"/>
                </a:solidFill>
                <a:latin typeface="Arial" panose="020B0604020202020204" pitchFamily="34" charset="0"/>
                <a:ea typeface="宋体" panose="02010600030101010101" pitchFamily="2" charset="-122"/>
              </a:rPr>
              <a:t>人相联</a:t>
            </a:r>
            <a:endParaRPr lang="zh-CN" altLang="en-US" sz="2400" dirty="0">
              <a:solidFill>
                <a:srgbClr val="FFFFEF"/>
              </a:solidFill>
              <a:latin typeface="Arial" panose="020B0604020202020204" pitchFamily="34" charset="0"/>
              <a:ea typeface="宋体" panose="02010600030101010101" pitchFamily="2" charset="-122"/>
            </a:endParaRPr>
          </a:p>
        </p:txBody>
      </p:sp>
      <p:sp>
        <p:nvSpPr>
          <p:cNvPr id="1593361" name="Text Box 16"/>
          <p:cNvSpPr txBox="1"/>
          <p:nvPr/>
        </p:nvSpPr>
        <p:spPr>
          <a:xfrm>
            <a:off x="1687513" y="0"/>
            <a:ext cx="3103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计算系统之发展趋势</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(4) </a:t>
            </a:r>
            <a:r>
              <a:rPr lang="zh-CN" altLang="en-US" sz="2000" dirty="0">
                <a:solidFill>
                  <a:srgbClr val="FF0000"/>
                </a:solidFill>
                <a:latin typeface="Arial" panose="020B0604020202020204" pitchFamily="34" charset="0"/>
                <a:ea typeface="华文中宋" panose="02010600040101010101" pitchFamily="2" charset="-122"/>
              </a:rPr>
              <a:t>网络化趋势是怎样的？</a:t>
            </a:r>
            <a:endParaRPr lang="zh-CN" altLang="en-US" sz="2000" dirty="0">
              <a:solidFill>
                <a:srgbClr val="FF0000"/>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7">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474470" y="3054993"/>
            <a:ext cx="8981440" cy="62166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0"/>
              </a:spcBef>
            </a:pP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计算机的</a:t>
            </a: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分类</a:t>
            </a:r>
            <a:endPar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614341" y="306429"/>
            <a:ext cx="10735985" cy="950912"/>
          </a:xfrm>
        </p:spPr>
        <p:txBody>
          <a:bodyPr>
            <a:normAutofit/>
          </a:bodyPr>
          <a:lstStyle/>
          <a:p>
            <a:pPr eaLnBrk="1" hangingPunct="1"/>
            <a:r>
              <a:rPr lang="zh-CN" altLang="en-US" sz="3200" dirty="0"/>
              <a:t>计算机的分类</a:t>
            </a:r>
            <a:endParaRPr lang="zh-CN" altLang="en-US" sz="3200" dirty="0">
              <a:latin typeface="黑体" panose="02010609060101010101" pitchFamily="49" charset="-122"/>
              <a:ea typeface="黑体" panose="02010609060101010101" pitchFamily="49" charset="-122"/>
            </a:endParaRPr>
          </a:p>
        </p:txBody>
      </p:sp>
      <p:sp>
        <p:nvSpPr>
          <p:cNvPr id="91138" name="Rectangle 3"/>
          <p:cNvSpPr>
            <a:spLocks noGrp="1" noChangeArrowheads="1"/>
          </p:cNvSpPr>
          <p:nvPr>
            <p:ph idx="1"/>
          </p:nvPr>
        </p:nvSpPr>
        <p:spPr>
          <a:xfrm>
            <a:off x="1012190" y="1441450"/>
            <a:ext cx="9940925" cy="2840355"/>
          </a:xfrm>
        </p:spPr>
        <p:txBody>
          <a:bodyPr>
            <a:noAutofit/>
          </a:bodyPr>
          <a:lstStyle/>
          <a:p>
            <a:pPr eaLnBrk="1" hangingPunct="1">
              <a:lnSpc>
                <a:spcPct val="110000"/>
              </a:lnSpc>
              <a:spcBef>
                <a:spcPct val="50000"/>
              </a:spcBef>
              <a:buFont typeface="Wingdings" panose="05000000000000000000" pitchFamily="2" charset="2"/>
              <a:buChar char="Ø"/>
            </a:pPr>
            <a:r>
              <a:rPr lang="zh-CN" altLang="en-US" sz="2300" b="1" dirty="0">
                <a:latin typeface="楷体" panose="02010609060101010101" charset="-122"/>
                <a:ea typeface="楷体" panose="02010609060101010101" charset="-122"/>
                <a:cs typeface="楷体" panose="02010609060101010101" charset="-122"/>
              </a:rPr>
              <a:t>超级计算机</a:t>
            </a:r>
            <a:endParaRPr lang="zh-CN" altLang="en-US" sz="2300" b="1" dirty="0">
              <a:latin typeface="楷体" panose="02010609060101010101" charset="-122"/>
              <a:ea typeface="楷体" panose="02010609060101010101" charset="-122"/>
              <a:cs typeface="楷体" panose="02010609060101010101" charset="-122"/>
            </a:endParaRPr>
          </a:p>
          <a:p>
            <a:pPr marL="864235" lvl="1" indent="-360045" eaLnBrk="1" hangingPunct="1">
              <a:lnSpc>
                <a:spcPct val="110000"/>
              </a:lnSpc>
              <a:spcBef>
                <a:spcPts val="300"/>
              </a:spcBef>
              <a:buFont typeface="Wingdings" panose="05000000000000000000" pitchFamily="2" charset="2"/>
              <a:buChar char="Ø"/>
            </a:pPr>
            <a:r>
              <a:rPr lang="zh-CN" altLang="en-US" sz="2300" b="1" dirty="0">
                <a:solidFill>
                  <a:srgbClr val="C00000"/>
                </a:solidFill>
                <a:latin typeface="楷体" panose="02010609060101010101" charset="-122"/>
                <a:ea typeface="楷体" panose="02010609060101010101" charset="-122"/>
                <a:cs typeface="楷体" panose="02010609060101010101" charset="-122"/>
              </a:rPr>
              <a:t>体积最大、速度最快、功能最强、价格也最高</a:t>
            </a:r>
            <a:r>
              <a:rPr lang="zh-CN" altLang="en-US" sz="2300" b="1" dirty="0" smtClean="0">
                <a:solidFill>
                  <a:srgbClr val="C00000"/>
                </a:solidFill>
                <a:latin typeface="楷体" panose="02010609060101010101" charset="-122"/>
                <a:ea typeface="楷体" panose="02010609060101010101" charset="-122"/>
                <a:cs typeface="楷体" panose="02010609060101010101" charset="-122"/>
              </a:rPr>
              <a:t>。</a:t>
            </a:r>
            <a:endParaRPr lang="en-US" altLang="zh-CN" sz="2300" b="1" dirty="0" smtClean="0">
              <a:solidFill>
                <a:srgbClr val="C00000"/>
              </a:solidFill>
              <a:latin typeface="楷体" panose="02010609060101010101" charset="-122"/>
              <a:ea typeface="楷体" panose="02010609060101010101" charset="-122"/>
              <a:cs typeface="楷体" panose="02010609060101010101" charset="-122"/>
            </a:endParaRPr>
          </a:p>
          <a:p>
            <a:pPr marL="864235" lvl="1" indent="-360045" eaLnBrk="1" hangingPunct="1">
              <a:lnSpc>
                <a:spcPct val="110000"/>
              </a:lnSpc>
              <a:spcBef>
                <a:spcPts val="300"/>
              </a:spcBef>
              <a:buFont typeface="Wingdings" panose="05000000000000000000" pitchFamily="2" charset="2"/>
              <a:buChar char="Ø"/>
            </a:pPr>
            <a:r>
              <a:rPr lang="zh-CN" altLang="en-US" sz="2300" b="1" dirty="0" smtClean="0">
                <a:solidFill>
                  <a:srgbClr val="002060"/>
                </a:solidFill>
                <a:latin typeface="楷体" panose="02010609060101010101" charset="-122"/>
                <a:ea typeface="楷体" panose="02010609060101010101" charset="-122"/>
                <a:cs typeface="楷体" panose="02010609060101010101" charset="-122"/>
              </a:rPr>
              <a:t>主要</a:t>
            </a:r>
            <a:r>
              <a:rPr lang="zh-CN" altLang="en-US" sz="2300" b="1" dirty="0">
                <a:solidFill>
                  <a:srgbClr val="002060"/>
                </a:solidFill>
                <a:latin typeface="楷体" panose="02010609060101010101" charset="-122"/>
                <a:ea typeface="楷体" panose="02010609060101010101" charset="-122"/>
                <a:cs typeface="楷体" panose="02010609060101010101" charset="-122"/>
              </a:rPr>
              <a:t>为国家安全、空间技术、天气预报、石油勘探、生命科学等领域的高强度计算服务</a:t>
            </a:r>
            <a:r>
              <a:rPr lang="zh-CN" altLang="en-US" sz="2300" b="1" dirty="0" smtClean="0">
                <a:solidFill>
                  <a:srgbClr val="002060"/>
                </a:solidFill>
                <a:latin typeface="楷体" panose="02010609060101010101" charset="-122"/>
                <a:ea typeface="楷体" panose="02010609060101010101" charset="-122"/>
                <a:cs typeface="楷体" panose="02010609060101010101" charset="-122"/>
              </a:rPr>
              <a:t>。</a:t>
            </a:r>
            <a:endParaRPr lang="en-US" altLang="zh-CN" sz="2300" b="1" dirty="0" smtClean="0">
              <a:solidFill>
                <a:srgbClr val="002060"/>
              </a:solidFill>
              <a:latin typeface="楷体" panose="02010609060101010101" charset="-122"/>
              <a:ea typeface="楷体" panose="02010609060101010101" charset="-122"/>
              <a:cs typeface="楷体" panose="02010609060101010101" charset="-122"/>
            </a:endParaRPr>
          </a:p>
          <a:p>
            <a:pPr marL="864235" lvl="1" indent="-360045" eaLnBrk="1" hangingPunct="1">
              <a:lnSpc>
                <a:spcPct val="110000"/>
              </a:lnSpc>
              <a:spcBef>
                <a:spcPts val="300"/>
              </a:spcBef>
              <a:buFont typeface="Wingdings" panose="05000000000000000000" pitchFamily="2" charset="2"/>
              <a:buChar char="Ø"/>
            </a:pPr>
            <a:r>
              <a:rPr lang="zh-CN" altLang="en-US" sz="2300" b="1" dirty="0" smtClean="0">
                <a:solidFill>
                  <a:srgbClr val="002060"/>
                </a:solidFill>
                <a:latin typeface="楷体" panose="02010609060101010101" charset="-122"/>
                <a:ea typeface="楷体" panose="02010609060101010101" charset="-122"/>
                <a:cs typeface="楷体" panose="02010609060101010101" charset="-122"/>
              </a:rPr>
              <a:t>日本</a:t>
            </a:r>
            <a:r>
              <a:rPr lang="en-US" altLang="zh-CN" sz="2300" b="1" dirty="0" smtClean="0">
                <a:solidFill>
                  <a:srgbClr val="FF0000"/>
                </a:solidFill>
                <a:latin typeface="楷体" panose="02010609060101010101" charset="-122"/>
                <a:ea typeface="楷体" panose="02010609060101010101" charset="-122"/>
                <a:cs typeface="楷体" panose="02010609060101010101" charset="-122"/>
              </a:rPr>
              <a:t>Fugaku(</a:t>
            </a:r>
            <a:r>
              <a:rPr lang="zh-CN" altLang="en-US" sz="2300" b="1" dirty="0" smtClean="0">
                <a:solidFill>
                  <a:srgbClr val="FF0000"/>
                </a:solidFill>
                <a:latin typeface="楷体" panose="02010609060101010101" charset="-122"/>
                <a:ea typeface="楷体" panose="02010609060101010101" charset="-122"/>
                <a:cs typeface="楷体" panose="02010609060101010101" charset="-122"/>
              </a:rPr>
              <a:t>富岳</a:t>
            </a:r>
            <a:r>
              <a:rPr lang="en-US" altLang="zh-CN" sz="2300" b="1" dirty="0" smtClean="0">
                <a:solidFill>
                  <a:srgbClr val="FF0000"/>
                </a:solidFill>
                <a:latin typeface="楷体" panose="02010609060101010101" charset="-122"/>
                <a:ea typeface="楷体" panose="02010609060101010101" charset="-122"/>
                <a:cs typeface="楷体" panose="02010609060101010101" charset="-122"/>
              </a:rPr>
              <a:t>)</a:t>
            </a:r>
            <a:r>
              <a:rPr lang="zh-CN" altLang="en-US" sz="2300" b="1" dirty="0" smtClean="0">
                <a:solidFill>
                  <a:srgbClr val="333F50"/>
                </a:solidFill>
                <a:latin typeface="楷体" panose="02010609060101010101" charset="-122"/>
                <a:ea typeface="楷体" panose="02010609060101010101" charset="-122"/>
                <a:cs typeface="楷体" panose="02010609060101010101" charset="-122"/>
              </a:rPr>
              <a:t>、</a:t>
            </a:r>
            <a:r>
              <a:rPr lang="zh-CN" altLang="en-US" sz="2300" b="1" dirty="0" smtClean="0">
                <a:solidFill>
                  <a:srgbClr val="002060"/>
                </a:solidFill>
                <a:latin typeface="楷体" panose="02010609060101010101" charset="-122"/>
                <a:ea typeface="楷体" panose="02010609060101010101" charset="-122"/>
                <a:cs typeface="楷体" panose="02010609060101010101" charset="-122"/>
              </a:rPr>
              <a:t>美国</a:t>
            </a:r>
            <a:r>
              <a:rPr lang="zh-CN" altLang="en-US" sz="2300" b="1" dirty="0">
                <a:solidFill>
                  <a:srgbClr val="002060"/>
                </a:solidFill>
                <a:latin typeface="楷体" panose="02010609060101010101" charset="-122"/>
                <a:ea typeface="楷体" panose="02010609060101010101" charset="-122"/>
                <a:cs typeface="楷体" panose="02010609060101010101" charset="-122"/>
              </a:rPr>
              <a:t>的</a:t>
            </a:r>
            <a:r>
              <a:rPr lang="en-US" altLang="zh-CN" sz="2300" b="1" dirty="0">
                <a:solidFill>
                  <a:srgbClr val="C00000"/>
                </a:solidFill>
                <a:latin typeface="楷体" panose="02010609060101010101" charset="-122"/>
                <a:ea typeface="楷体" panose="02010609060101010101" charset="-122"/>
                <a:cs typeface="楷体" panose="02010609060101010101" charset="-122"/>
              </a:rPr>
              <a:t>Summit</a:t>
            </a:r>
            <a:r>
              <a:rPr lang="zh-CN" altLang="en-US" sz="2300" b="1" dirty="0">
                <a:latin typeface="楷体" panose="02010609060101010101" charset="-122"/>
                <a:ea typeface="楷体" panose="02010609060101010101" charset="-122"/>
                <a:cs typeface="楷体" panose="02010609060101010101" charset="-122"/>
              </a:rPr>
              <a:t>、</a:t>
            </a:r>
            <a:r>
              <a:rPr lang="zh-CN" altLang="en-US" sz="2300" b="1" dirty="0">
                <a:solidFill>
                  <a:srgbClr val="002060"/>
                </a:solidFill>
                <a:latin typeface="楷体" panose="02010609060101010101" charset="-122"/>
                <a:ea typeface="楷体" panose="02010609060101010101" charset="-122"/>
                <a:cs typeface="楷体" panose="02010609060101010101" charset="-122"/>
              </a:rPr>
              <a:t>我国的</a:t>
            </a:r>
            <a:r>
              <a:rPr lang="zh-CN" altLang="en-US" sz="2300" b="1" dirty="0">
                <a:solidFill>
                  <a:srgbClr val="C00000"/>
                </a:solidFill>
                <a:latin typeface="楷体" panose="02010609060101010101" charset="-122"/>
                <a:ea typeface="楷体" panose="02010609060101010101" charset="-122"/>
                <a:cs typeface="楷体" panose="02010609060101010101" charset="-122"/>
              </a:rPr>
              <a:t>神威</a:t>
            </a:r>
            <a:r>
              <a:rPr lang="en-US" altLang="zh-CN" sz="2300" b="1" dirty="0">
                <a:solidFill>
                  <a:srgbClr val="C00000"/>
                </a:solidFill>
                <a:latin typeface="楷体" panose="02010609060101010101" charset="-122"/>
                <a:ea typeface="楷体" panose="02010609060101010101" charset="-122"/>
                <a:cs typeface="楷体" panose="02010609060101010101" charset="-122"/>
              </a:rPr>
              <a:t>·</a:t>
            </a:r>
            <a:r>
              <a:rPr lang="zh-CN" altLang="en-US" sz="2300" b="1" dirty="0">
                <a:solidFill>
                  <a:srgbClr val="C00000"/>
                </a:solidFill>
                <a:latin typeface="楷体" panose="02010609060101010101" charset="-122"/>
                <a:ea typeface="楷体" panose="02010609060101010101" charset="-122"/>
                <a:cs typeface="楷体" panose="02010609060101010101" charset="-122"/>
              </a:rPr>
              <a:t>太湖之光</a:t>
            </a:r>
            <a:r>
              <a:rPr lang="zh-CN" altLang="en-US" sz="2300" b="1" dirty="0">
                <a:solidFill>
                  <a:srgbClr val="002060"/>
                </a:solidFill>
                <a:latin typeface="楷体" panose="02010609060101010101" charset="-122"/>
                <a:ea typeface="楷体" panose="02010609060101010101" charset="-122"/>
                <a:cs typeface="楷体" panose="02010609060101010101" charset="-122"/>
              </a:rPr>
              <a:t>都属于超级计算机。</a:t>
            </a:r>
            <a:endParaRPr lang="zh-CN" altLang="en-US" sz="2300" b="1" dirty="0">
              <a:solidFill>
                <a:srgbClr val="002060"/>
              </a:solidFill>
              <a:latin typeface="楷体" panose="02010609060101010101" charset="-122"/>
              <a:ea typeface="楷体" panose="02010609060101010101" charset="-122"/>
              <a:cs typeface="楷体" panose="02010609060101010101" charset="-122"/>
            </a:endParaRPr>
          </a:p>
          <a:p>
            <a:pPr marL="457200" lvl="1" indent="0" eaLnBrk="1" hangingPunct="1">
              <a:lnSpc>
                <a:spcPct val="110000"/>
              </a:lnSpc>
              <a:buFont typeface="Arial" panose="020B0604020202020204" pitchFamily="34" charset="0"/>
              <a:buNone/>
            </a:pPr>
            <a:r>
              <a:rPr lang="zh-CN" altLang="en-US" sz="2300" b="1" dirty="0">
                <a:latin typeface="楷体" panose="02010609060101010101" charset="-122"/>
                <a:ea typeface="楷体" panose="02010609060101010101" charset="-122"/>
                <a:cs typeface="楷体" panose="02010609060101010101" charset="-122"/>
              </a:rPr>
              <a:t>已成为国家科技实力与科技水平的重要标志。</a:t>
            </a:r>
            <a:endParaRPr lang="zh-CN" altLang="en-US" sz="2300" b="1" dirty="0">
              <a:latin typeface="楷体" panose="02010609060101010101" charset="-122"/>
              <a:ea typeface="楷体" panose="02010609060101010101" charset="-122"/>
              <a:cs typeface="楷体" panose="02010609060101010101" charset="-122"/>
            </a:endParaRPr>
          </a:p>
          <a:p>
            <a:pPr eaLnBrk="1" hangingPunct="1">
              <a:spcBef>
                <a:spcPct val="50000"/>
              </a:spcBef>
            </a:pPr>
            <a:endParaRPr lang="zh-CN" altLang="en-US" sz="1600" b="1"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stretch>
            <a:fillRect/>
          </a:stretch>
        </p:blipFill>
        <p:spPr>
          <a:xfrm>
            <a:off x="7154347" y="4466187"/>
            <a:ext cx="2826316" cy="1706834"/>
          </a:xfrm>
          <a:prstGeom prst="rect">
            <a:avLst/>
          </a:prstGeom>
          <a:effectLst>
            <a:softEdge rad="127000"/>
          </a:effectLst>
        </p:spPr>
      </p:pic>
      <p:pic>
        <p:nvPicPr>
          <p:cNvPr id="3" name="图片 2"/>
          <p:cNvPicPr>
            <a:picLocks noChangeAspect="1"/>
          </p:cNvPicPr>
          <p:nvPr/>
        </p:nvPicPr>
        <p:blipFill>
          <a:blip r:embed="rId2"/>
          <a:stretch>
            <a:fillRect/>
          </a:stretch>
        </p:blipFill>
        <p:spPr>
          <a:xfrm>
            <a:off x="2969704" y="4466219"/>
            <a:ext cx="2927757" cy="1702775"/>
          </a:xfrm>
          <a:prstGeom prst="rect">
            <a:avLst/>
          </a:prstGeom>
          <a:effectLst>
            <a:softEdge rad="127000"/>
          </a:effectLst>
        </p:spPr>
      </p:pic>
      <p:pic>
        <p:nvPicPr>
          <p:cNvPr id="4" name="图片 3"/>
          <p:cNvPicPr>
            <a:picLocks noChangeAspect="1"/>
          </p:cNvPicPr>
          <p:nvPr/>
        </p:nvPicPr>
        <p:blipFill>
          <a:blip r:embed="rId3"/>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1138">
                                            <p:txEl>
                                              <p:pRg st="1" end="1"/>
                                            </p:txEl>
                                          </p:spTgt>
                                        </p:tgtEl>
                                        <p:attrNameLst>
                                          <p:attrName>style.visibility</p:attrName>
                                        </p:attrNameLst>
                                      </p:cBhvr>
                                      <p:to>
                                        <p:strVal val="visible"/>
                                      </p:to>
                                    </p:set>
                                    <p:animEffect transition="in" filter="fade">
                                      <p:cBhvr>
                                        <p:cTn id="7" dur="1000"/>
                                        <p:tgtEl>
                                          <p:spTgt spid="91138">
                                            <p:txEl>
                                              <p:pRg st="1" end="1"/>
                                            </p:txEl>
                                          </p:spTgt>
                                        </p:tgtEl>
                                      </p:cBhvr>
                                    </p:animEffect>
                                    <p:anim calcmode="lin" valueType="num">
                                      <p:cBhvr>
                                        <p:cTn id="8" dur="1000" fill="hold"/>
                                        <p:tgtEl>
                                          <p:spTgt spid="9113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113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1138">
                                            <p:txEl>
                                              <p:pRg st="2" end="2"/>
                                            </p:txEl>
                                          </p:spTgt>
                                        </p:tgtEl>
                                        <p:attrNameLst>
                                          <p:attrName>style.visibility</p:attrName>
                                        </p:attrNameLst>
                                      </p:cBhvr>
                                      <p:to>
                                        <p:strVal val="visible"/>
                                      </p:to>
                                    </p:set>
                                    <p:animEffect transition="in" filter="fade">
                                      <p:cBhvr>
                                        <p:cTn id="14" dur="1000"/>
                                        <p:tgtEl>
                                          <p:spTgt spid="91138">
                                            <p:txEl>
                                              <p:pRg st="2" end="2"/>
                                            </p:txEl>
                                          </p:spTgt>
                                        </p:tgtEl>
                                      </p:cBhvr>
                                    </p:animEffect>
                                    <p:anim calcmode="lin" valueType="num">
                                      <p:cBhvr>
                                        <p:cTn id="15" dur="1000" fill="hold"/>
                                        <p:tgtEl>
                                          <p:spTgt spid="9113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113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1138">
                                            <p:txEl>
                                              <p:pRg st="3" end="3"/>
                                            </p:txEl>
                                          </p:spTgt>
                                        </p:tgtEl>
                                        <p:attrNameLst>
                                          <p:attrName>style.visibility</p:attrName>
                                        </p:attrNameLst>
                                      </p:cBhvr>
                                      <p:to>
                                        <p:strVal val="visible"/>
                                      </p:to>
                                    </p:set>
                                    <p:animEffect transition="in" filter="fade">
                                      <p:cBhvr>
                                        <p:cTn id="21" dur="1000"/>
                                        <p:tgtEl>
                                          <p:spTgt spid="91138">
                                            <p:txEl>
                                              <p:pRg st="3" end="3"/>
                                            </p:txEl>
                                          </p:spTgt>
                                        </p:tgtEl>
                                      </p:cBhvr>
                                    </p:animEffect>
                                    <p:anim calcmode="lin" valueType="num">
                                      <p:cBhvr>
                                        <p:cTn id="22" dur="1000" fill="hold"/>
                                        <p:tgtEl>
                                          <p:spTgt spid="9113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9113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1138">
                                            <p:txEl>
                                              <p:pRg st="4" end="4"/>
                                            </p:txEl>
                                          </p:spTgt>
                                        </p:tgtEl>
                                        <p:attrNameLst>
                                          <p:attrName>style.visibility</p:attrName>
                                        </p:attrNameLst>
                                      </p:cBhvr>
                                      <p:to>
                                        <p:strVal val="visible"/>
                                      </p:to>
                                    </p:set>
                                    <p:animEffect transition="in" filter="fade">
                                      <p:cBhvr>
                                        <p:cTn id="28" dur="1000"/>
                                        <p:tgtEl>
                                          <p:spTgt spid="91138">
                                            <p:txEl>
                                              <p:pRg st="4" end="4"/>
                                            </p:txEl>
                                          </p:spTgt>
                                        </p:tgtEl>
                                      </p:cBhvr>
                                    </p:animEffect>
                                    <p:anim calcmode="lin" valueType="num">
                                      <p:cBhvr>
                                        <p:cTn id="29" dur="1000" fill="hold"/>
                                        <p:tgtEl>
                                          <p:spTgt spid="9113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91138">
                                            <p:txEl>
                                              <p:pRg st="4" end="4"/>
                                            </p:txEl>
                                          </p:spTgt>
                                        </p:tgtEl>
                                        <p:attrNameLst>
                                          <p:attrName>ppt_y</p:attrName>
                                        </p:attrNameLst>
                                      </p:cBhvr>
                                      <p:tavLst>
                                        <p:tav tm="0">
                                          <p:val>
                                            <p:strVal val="#ppt_y+.1"/>
                                          </p:val>
                                        </p:tav>
                                        <p:tav tm="100000">
                                          <p:val>
                                            <p:strVal val="#ppt_y"/>
                                          </p:val>
                                        </p:tav>
                                      </p:tavLst>
                                    </p:anim>
                                  </p:childTnLst>
                                </p:cTn>
                              </p:par>
                              <p:par>
                                <p:cTn id="31" presetID="21" presetClass="entr" presetSubtype="1"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heel(1)">
                                      <p:cBhvr>
                                        <p:cTn id="33" dur="2000"/>
                                        <p:tgtEl>
                                          <p:spTgt spid="3"/>
                                        </p:tgtEl>
                                      </p:cBhvr>
                                    </p:animEffect>
                                  </p:childTnLst>
                                </p:cTn>
                              </p:par>
                              <p:par>
                                <p:cTn id="34" presetID="21" presetClass="entr" presetSubtype="1"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heel(1)">
                                      <p:cBhvr>
                                        <p:cTn id="36" dur="20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91138">
                                            <p:txEl>
                                              <p:pRg st="4" end="4"/>
                                            </p:txEl>
                                          </p:spTgt>
                                        </p:tgtEl>
                                        <p:attrNameLst>
                                          <p:attrName>style.visibility</p:attrName>
                                        </p:attrNameLst>
                                      </p:cBhvr>
                                      <p:to>
                                        <p:strVal val="visible"/>
                                      </p:to>
                                    </p:set>
                                    <p:animEffect transition="in" filter="wipe(down)">
                                      <p:cBhvr>
                                        <p:cTn id="41" dur="500"/>
                                        <p:tgtEl>
                                          <p:spTgt spid="911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a:xfrm>
            <a:off x="612834" y="453037"/>
            <a:ext cx="9412031" cy="759009"/>
          </a:xfrm>
        </p:spPr>
        <p:txBody>
          <a:bodyPr>
            <a:normAutofit fontScale="90000"/>
          </a:bodyPr>
          <a:lstStyle/>
          <a:p>
            <a:pPr eaLnBrk="1" hangingPunct="1"/>
            <a:r>
              <a:rPr lang="zh-CN" altLang="en-US" dirty="0"/>
              <a:t>计算机的分类</a:t>
            </a:r>
            <a:endParaRPr lang="zh-CN" altLang="en-US" dirty="0">
              <a:latin typeface="黑体" panose="02010609060101010101" pitchFamily="49" charset="-122"/>
              <a:ea typeface="黑体" panose="02010609060101010101" pitchFamily="49" charset="-122"/>
            </a:endParaRPr>
          </a:p>
        </p:txBody>
      </p:sp>
      <p:sp>
        <p:nvSpPr>
          <p:cNvPr id="93186" name="Rectangle 3"/>
          <p:cNvSpPr>
            <a:spLocks noGrp="1" noChangeArrowheads="1"/>
          </p:cNvSpPr>
          <p:nvPr>
            <p:ph idx="4294967295"/>
          </p:nvPr>
        </p:nvSpPr>
        <p:spPr>
          <a:xfrm>
            <a:off x="678830" y="1406580"/>
            <a:ext cx="11007055" cy="2578223"/>
          </a:xfrm>
        </p:spPr>
        <p:txBody>
          <a:bodyPr>
            <a:normAutofit/>
          </a:bodyPr>
          <a:lstStyle/>
          <a:p>
            <a:pPr fontAlgn="auto">
              <a:lnSpc>
                <a:spcPct val="150000"/>
              </a:lnSpc>
              <a:spcBef>
                <a:spcPct val="50000"/>
              </a:spcBef>
              <a:buFont typeface="Wingdings" panose="05000000000000000000" pitchFamily="2" charset="2"/>
              <a:buChar char="Ø"/>
            </a:pPr>
            <a:r>
              <a:rPr lang="zh-CN" altLang="en-US" sz="2400" b="1" dirty="0">
                <a:latin typeface="Times New Roman" panose="02020603050405020304" pitchFamily="18" charset="0"/>
                <a:ea typeface="楷体" panose="02010609060101010101" charset="-122"/>
                <a:cs typeface="Times New Roman" panose="02020603050405020304" pitchFamily="18" charset="0"/>
              </a:rPr>
              <a:t>大型计算机</a:t>
            </a:r>
            <a:endParaRPr lang="zh-CN" altLang="en-US" sz="2400" b="1" dirty="0">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高性能大容量的通用计算机，标准化的体系结构和批量生产</a:t>
            </a:r>
            <a:r>
              <a:rPr lang="zh-CN" altLang="en-US" sz="2400" b="1" dirty="0" smtClean="0">
                <a:solidFill>
                  <a:srgbClr val="C0000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b="1" dirty="0" smtClean="0">
              <a:solidFill>
                <a:srgbClr val="C00000"/>
              </a:solidFill>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zh-CN" altLang="en-US"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在</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银行、税务、大型企业、大型工程设计等领域得到广泛应用</a:t>
            </a:r>
            <a:r>
              <a:rPr lang="zh-CN" altLang="en-US"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en-US" altLang="zh-CN"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IBM </a:t>
            </a:r>
            <a:r>
              <a:rPr lang="en-US"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eServer z900</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a:t>
            </a:r>
            <a:r>
              <a:rPr lang="en-US" altLang="zh-CN" sz="2400" b="1" dirty="0" err="1">
                <a:solidFill>
                  <a:srgbClr val="C00000"/>
                </a:solidFill>
                <a:latin typeface="Times New Roman" panose="02020603050405020304" pitchFamily="18" charset="0"/>
                <a:ea typeface="楷体" panose="02010609060101010101" charset="-122"/>
                <a:cs typeface="Times New Roman" panose="02020603050405020304" pitchFamily="18" charset="0"/>
              </a:rPr>
              <a:t>zEnterprise</a:t>
            </a: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 EC12</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等</a:t>
            </a:r>
            <a:r>
              <a:rPr lang="zh-CN" altLang="en-US"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是代表机型。</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lvl="1" eaLnBrk="1" hangingPunct="1">
              <a:lnSpc>
                <a:spcPct val="125000"/>
              </a:lnSpc>
              <a:buFont typeface="Arial" panose="020B0604020202020204" pitchFamily="34" charset="0"/>
              <a:buChar char="•"/>
            </a:pPr>
            <a:endParaRPr lang="zh-CN" altLang="en-US" sz="2800" b="1" dirty="0">
              <a:latin typeface="微软雅黑" panose="020B0503020204020204" pitchFamily="34" charset="-122"/>
              <a:ea typeface="微软雅黑" panose="020B0503020204020204" pitchFamily="34" charset="-122"/>
            </a:endParaRPr>
          </a:p>
          <a:p>
            <a:pPr marL="457200" lvl="1" indent="0" eaLnBrk="1" hangingPunct="1">
              <a:spcBef>
                <a:spcPct val="50000"/>
              </a:spcBef>
              <a:buNone/>
            </a:pPr>
            <a:endParaRPr lang="zh-CN" altLang="en-US" sz="2535"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4274" y="4086403"/>
            <a:ext cx="3168151" cy="2251221"/>
          </a:xfrm>
          <a:prstGeom prst="rect">
            <a:avLst/>
          </a:prstGeom>
          <a:effectLst>
            <a:softEdge rad="127000"/>
          </a:effec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186">
                                            <p:txEl>
                                              <p:pRg st="1" end="1"/>
                                            </p:txEl>
                                          </p:spTgt>
                                        </p:tgtEl>
                                        <p:attrNameLst>
                                          <p:attrName>style.visibility</p:attrName>
                                        </p:attrNameLst>
                                      </p:cBhvr>
                                      <p:to>
                                        <p:strVal val="visible"/>
                                      </p:to>
                                    </p:set>
                                    <p:animEffect transition="in" filter="fade">
                                      <p:cBhvr>
                                        <p:cTn id="7" dur="1000"/>
                                        <p:tgtEl>
                                          <p:spTgt spid="93186">
                                            <p:txEl>
                                              <p:pRg st="1" end="1"/>
                                            </p:txEl>
                                          </p:spTgt>
                                        </p:tgtEl>
                                      </p:cBhvr>
                                    </p:animEffect>
                                    <p:anim calcmode="lin" valueType="num">
                                      <p:cBhvr>
                                        <p:cTn id="8" dur="1000" fill="hold"/>
                                        <p:tgtEl>
                                          <p:spTgt spid="9318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31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3186">
                                            <p:txEl>
                                              <p:pRg st="2" end="2"/>
                                            </p:txEl>
                                          </p:spTgt>
                                        </p:tgtEl>
                                        <p:attrNameLst>
                                          <p:attrName>style.visibility</p:attrName>
                                        </p:attrNameLst>
                                      </p:cBhvr>
                                      <p:to>
                                        <p:strVal val="visible"/>
                                      </p:to>
                                    </p:set>
                                    <p:animEffect transition="in" filter="fade">
                                      <p:cBhvr>
                                        <p:cTn id="14" dur="1000"/>
                                        <p:tgtEl>
                                          <p:spTgt spid="93186">
                                            <p:txEl>
                                              <p:pRg st="2" end="2"/>
                                            </p:txEl>
                                          </p:spTgt>
                                        </p:tgtEl>
                                      </p:cBhvr>
                                    </p:animEffect>
                                    <p:anim calcmode="lin" valueType="num">
                                      <p:cBhvr>
                                        <p:cTn id="15" dur="1000" fill="hold"/>
                                        <p:tgtEl>
                                          <p:spTgt spid="9318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31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3186">
                                            <p:txEl>
                                              <p:pRg st="3" end="3"/>
                                            </p:txEl>
                                          </p:spTgt>
                                        </p:tgtEl>
                                        <p:attrNameLst>
                                          <p:attrName>style.visibility</p:attrName>
                                        </p:attrNameLst>
                                      </p:cBhvr>
                                      <p:to>
                                        <p:strVal val="visible"/>
                                      </p:to>
                                    </p:set>
                                    <p:animEffect transition="in" filter="fade">
                                      <p:cBhvr>
                                        <p:cTn id="21" dur="1000"/>
                                        <p:tgtEl>
                                          <p:spTgt spid="93186">
                                            <p:txEl>
                                              <p:pRg st="3" end="3"/>
                                            </p:txEl>
                                          </p:spTgt>
                                        </p:tgtEl>
                                      </p:cBhvr>
                                    </p:animEffect>
                                    <p:anim calcmode="lin" valueType="num">
                                      <p:cBhvr>
                                        <p:cTn id="22" dur="1000" fill="hold"/>
                                        <p:tgtEl>
                                          <p:spTgt spid="9318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93186">
                                            <p:txEl>
                                              <p:pRg st="3" end="3"/>
                                            </p:txEl>
                                          </p:spTgt>
                                        </p:tgtEl>
                                        <p:attrNameLst>
                                          <p:attrName>ppt_y</p:attrName>
                                        </p:attrNameLst>
                                      </p:cBhvr>
                                      <p:tavLst>
                                        <p:tav tm="0">
                                          <p:val>
                                            <p:strVal val="#ppt_y+.1"/>
                                          </p:val>
                                        </p:tav>
                                        <p:tav tm="100000">
                                          <p:val>
                                            <p:strVal val="#ppt_y"/>
                                          </p:val>
                                        </p:tav>
                                      </p:tavLst>
                                    </p:anim>
                                  </p:childTnLst>
                                </p:cTn>
                              </p:par>
                              <p:par>
                                <p:cTn id="24" presetID="6" presetClass="entr" presetSubtype="16"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circle(in)">
                                      <p:cBhvr>
                                        <p:cTn id="2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a:xfrm>
            <a:off x="612834" y="453037"/>
            <a:ext cx="9412031" cy="759009"/>
          </a:xfrm>
        </p:spPr>
        <p:txBody>
          <a:bodyPr>
            <a:normAutofit fontScale="90000"/>
          </a:bodyPr>
          <a:lstStyle/>
          <a:p>
            <a:pPr eaLnBrk="1" hangingPunct="1"/>
            <a:r>
              <a:rPr lang="zh-CN" altLang="en-US" dirty="0"/>
              <a:t>计算机的分类</a:t>
            </a:r>
            <a:endParaRPr lang="zh-CN" altLang="en-US" dirty="0">
              <a:latin typeface="黑体" panose="02010609060101010101" pitchFamily="49" charset="-122"/>
              <a:ea typeface="黑体" panose="02010609060101010101" pitchFamily="49" charset="-122"/>
            </a:endParaRPr>
          </a:p>
        </p:txBody>
      </p:sp>
      <p:sp>
        <p:nvSpPr>
          <p:cNvPr id="93186" name="Rectangle 3"/>
          <p:cNvSpPr>
            <a:spLocks noGrp="1" noChangeArrowheads="1"/>
          </p:cNvSpPr>
          <p:nvPr>
            <p:ph idx="4294967295"/>
          </p:nvPr>
        </p:nvSpPr>
        <p:spPr>
          <a:xfrm>
            <a:off x="678830" y="1406580"/>
            <a:ext cx="11007055" cy="2578223"/>
          </a:xfrm>
        </p:spPr>
        <p:txBody>
          <a:bodyPr>
            <a:normAutofit lnSpcReduction="20000"/>
          </a:bodyPr>
          <a:lstStyle/>
          <a:p>
            <a:pPr fontAlgn="auto">
              <a:lnSpc>
                <a:spcPct val="150000"/>
              </a:lnSpc>
              <a:spcBef>
                <a:spcPct val="50000"/>
              </a:spcBef>
              <a:buFont typeface="Wingdings" panose="05000000000000000000" pitchFamily="2" charset="2"/>
              <a:buChar char="Ø"/>
            </a:pPr>
            <a:r>
              <a:rPr lang="zh-CN" altLang="en-US" sz="2400" b="1" dirty="0">
                <a:latin typeface="Times New Roman" panose="02020603050405020304" pitchFamily="18" charset="0"/>
                <a:ea typeface="楷体" panose="02010609060101010101" charset="-122"/>
                <a:cs typeface="Times New Roman" panose="02020603050405020304" pitchFamily="18" charset="0"/>
              </a:rPr>
              <a:t>小型</a:t>
            </a:r>
            <a:r>
              <a:rPr lang="zh-CN" altLang="en-US" sz="2400" b="1" dirty="0" smtClean="0">
                <a:latin typeface="Times New Roman" panose="02020603050405020304" pitchFamily="18" charset="0"/>
                <a:ea typeface="楷体" panose="02010609060101010101" charset="-122"/>
                <a:cs typeface="Times New Roman" panose="02020603050405020304" pitchFamily="18" charset="0"/>
              </a:rPr>
              <a:t>计算机</a:t>
            </a:r>
            <a:endParaRPr lang="zh-CN" altLang="en-US" sz="2400" b="1" dirty="0">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介于微型计算机和大型计算机之间的一种计算机。</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PDP</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系列</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a:t>
            </a:r>
            <a:r>
              <a:rPr lang="en-US"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VAX-11</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系列等</a:t>
            </a:r>
            <a:r>
              <a:rPr lang="zh-CN" altLang="en-US"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是小型机的代表机型。</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被高性能微机取代。</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lvl="1" eaLnBrk="1" hangingPunct="1">
              <a:lnSpc>
                <a:spcPct val="125000"/>
              </a:lnSpc>
              <a:buFont typeface="Arial" panose="020B0604020202020204" pitchFamily="34" charset="0"/>
              <a:buChar char="•"/>
            </a:pPr>
            <a:endParaRPr lang="zh-CN" altLang="en-US" sz="2800" b="1" dirty="0">
              <a:latin typeface="微软雅黑" panose="020B0503020204020204" pitchFamily="34" charset="-122"/>
              <a:ea typeface="微软雅黑" panose="020B0503020204020204" pitchFamily="34" charset="-122"/>
            </a:endParaRPr>
          </a:p>
          <a:p>
            <a:pPr marL="457200" lvl="1" indent="0" eaLnBrk="1" hangingPunct="1">
              <a:spcBef>
                <a:spcPct val="50000"/>
              </a:spcBef>
              <a:buNone/>
            </a:pPr>
            <a:endParaRPr lang="zh-CN" altLang="en-US" sz="2535"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02619" y="4084458"/>
            <a:ext cx="3421341" cy="1929636"/>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a:xfrm>
            <a:off x="612834" y="453037"/>
            <a:ext cx="9412031" cy="759009"/>
          </a:xfrm>
        </p:spPr>
        <p:txBody>
          <a:bodyPr>
            <a:normAutofit fontScale="90000"/>
          </a:bodyPr>
          <a:lstStyle/>
          <a:p>
            <a:pPr eaLnBrk="1" hangingPunct="1"/>
            <a:r>
              <a:rPr lang="zh-CN" altLang="en-US" dirty="0"/>
              <a:t>计算机的分类</a:t>
            </a:r>
            <a:endParaRPr lang="zh-CN" altLang="en-US" dirty="0">
              <a:latin typeface="黑体" panose="02010609060101010101" pitchFamily="49" charset="-122"/>
              <a:ea typeface="黑体" panose="02010609060101010101" pitchFamily="49" charset="-122"/>
            </a:endParaRPr>
          </a:p>
        </p:txBody>
      </p:sp>
      <p:sp>
        <p:nvSpPr>
          <p:cNvPr id="93186" name="Rectangle 3"/>
          <p:cNvSpPr>
            <a:spLocks noGrp="1" noChangeArrowheads="1"/>
          </p:cNvSpPr>
          <p:nvPr>
            <p:ph idx="4294967295"/>
          </p:nvPr>
        </p:nvSpPr>
        <p:spPr>
          <a:xfrm>
            <a:off x="678815" y="1406525"/>
            <a:ext cx="11513185" cy="2282190"/>
          </a:xfrm>
        </p:spPr>
        <p:txBody>
          <a:bodyPr>
            <a:normAutofit fontScale="25000"/>
          </a:bodyPr>
          <a:lstStyle/>
          <a:p>
            <a:pPr indent="0" fontAlgn="auto">
              <a:lnSpc>
                <a:spcPct val="150000"/>
              </a:lnSpc>
              <a:spcBef>
                <a:spcPct val="50000"/>
              </a:spcBef>
              <a:buFont typeface="Wingdings" panose="05000000000000000000" pitchFamily="2" charset="2"/>
              <a:buChar char="Ø"/>
            </a:pPr>
            <a:r>
              <a:rPr lang="zh-CN" altLang="en-US" sz="8800" b="1" dirty="0">
                <a:latin typeface="楷体" panose="02010609060101010101" charset="-122"/>
                <a:ea typeface="楷体" panose="02010609060101010101" charset="-122"/>
              </a:rPr>
              <a:t>工作站</a:t>
            </a:r>
            <a:endParaRPr lang="zh-CN" altLang="en-US" sz="8800" b="1" dirty="0">
              <a:latin typeface="楷体" panose="02010609060101010101" charset="-122"/>
              <a:ea typeface="楷体" panose="02010609060101010101" charset="-122"/>
            </a:endParaRPr>
          </a:p>
          <a:p>
            <a:pPr marL="791845" lvl="1" indent="0" fontAlgn="auto">
              <a:lnSpc>
                <a:spcPct val="150000"/>
              </a:lnSpc>
              <a:buFont typeface="Wingdings" panose="05000000000000000000" pitchFamily="2" charset="2"/>
              <a:buChar char="Ø"/>
            </a:pPr>
            <a:r>
              <a:rPr lang="zh-CN" altLang="en-US" sz="8800" b="1" dirty="0">
                <a:solidFill>
                  <a:srgbClr val="002060"/>
                </a:solidFill>
                <a:latin typeface="楷体" panose="02010609060101010101" charset="-122"/>
                <a:ea typeface="楷体" panose="02010609060101010101" charset="-122"/>
              </a:rPr>
              <a:t>微型机基础上配备有</a:t>
            </a:r>
            <a:r>
              <a:rPr lang="zh-CN" altLang="en-US" sz="8800" b="1" dirty="0">
                <a:solidFill>
                  <a:srgbClr val="C00000"/>
                </a:solidFill>
                <a:latin typeface="楷体" panose="02010609060101010101" charset="-122"/>
                <a:ea typeface="楷体" panose="02010609060101010101" charset="-122"/>
              </a:rPr>
              <a:t>大屏幕显示器</a:t>
            </a:r>
            <a:r>
              <a:rPr lang="zh-CN" altLang="en-US" sz="8800" b="1" dirty="0">
                <a:solidFill>
                  <a:srgbClr val="002060"/>
                </a:solidFill>
                <a:latin typeface="楷体" panose="02010609060101010101" charset="-122"/>
                <a:ea typeface="楷体" panose="02010609060101010101" charset="-122"/>
              </a:rPr>
              <a:t>、</a:t>
            </a:r>
            <a:r>
              <a:rPr lang="zh-CN" altLang="en-US" sz="8800" b="1" dirty="0">
                <a:solidFill>
                  <a:srgbClr val="00B050"/>
                </a:solidFill>
                <a:latin typeface="楷体" panose="02010609060101010101" charset="-122"/>
                <a:ea typeface="楷体" panose="02010609060101010101" charset="-122"/>
              </a:rPr>
              <a:t>大容量存储器</a:t>
            </a:r>
            <a:r>
              <a:rPr lang="zh-CN" altLang="en-US" sz="8800" b="1" dirty="0">
                <a:solidFill>
                  <a:srgbClr val="002060"/>
                </a:solidFill>
                <a:latin typeface="楷体" panose="02010609060101010101" charset="-122"/>
                <a:ea typeface="楷体" panose="02010609060101010101" charset="-122"/>
              </a:rPr>
              <a:t>和</a:t>
            </a:r>
            <a:r>
              <a:rPr lang="zh-CN" altLang="en-US" sz="8800" b="1" dirty="0">
                <a:solidFill>
                  <a:srgbClr val="0070C0"/>
                </a:solidFill>
                <a:latin typeface="楷体" panose="02010609060101010101" charset="-122"/>
                <a:ea typeface="楷体" panose="02010609060101010101" charset="-122"/>
              </a:rPr>
              <a:t>图形加速卡</a:t>
            </a:r>
            <a:r>
              <a:rPr lang="zh-CN" altLang="en-US" sz="8800" b="1" dirty="0">
                <a:solidFill>
                  <a:srgbClr val="002060"/>
                </a:solidFill>
                <a:latin typeface="楷体" panose="02010609060101010101" charset="-122"/>
                <a:ea typeface="楷体" panose="02010609060101010101" charset="-122"/>
              </a:rPr>
              <a:t>的微型计算机</a:t>
            </a:r>
            <a:r>
              <a:rPr lang="zh-CN" altLang="en-US" sz="8800" b="1" dirty="0" smtClean="0">
                <a:solidFill>
                  <a:srgbClr val="002060"/>
                </a:solidFill>
                <a:latin typeface="楷体" panose="02010609060101010101" charset="-122"/>
                <a:ea typeface="楷体" panose="02010609060101010101" charset="-122"/>
              </a:rPr>
              <a:t>。</a:t>
            </a:r>
            <a:endParaRPr lang="zh-CN" altLang="en-US" sz="8800" b="1" dirty="0" smtClean="0">
              <a:solidFill>
                <a:srgbClr val="002060"/>
              </a:solidFill>
              <a:latin typeface="楷体" panose="02010609060101010101" charset="-122"/>
              <a:ea typeface="楷体" panose="02010609060101010101" charset="-122"/>
            </a:endParaRPr>
          </a:p>
          <a:p>
            <a:pPr marL="791845" lvl="1" indent="0" fontAlgn="auto">
              <a:lnSpc>
                <a:spcPct val="150000"/>
              </a:lnSpc>
              <a:buFont typeface="Wingdings" panose="05000000000000000000" pitchFamily="2" charset="2"/>
              <a:buChar char="Ø"/>
            </a:pPr>
            <a:r>
              <a:rPr lang="zh-CN" altLang="en-US" sz="8800" b="1" dirty="0">
                <a:solidFill>
                  <a:srgbClr val="002060"/>
                </a:solidFill>
                <a:latin typeface="楷体" panose="02010609060101010101" charset="-122"/>
                <a:ea typeface="楷体" panose="02010609060101010101" charset="-122"/>
              </a:rPr>
              <a:t>高档微型机</a:t>
            </a:r>
            <a:endParaRPr lang="zh-CN" altLang="en-US" sz="8800" b="1" dirty="0">
              <a:solidFill>
                <a:srgbClr val="002060"/>
              </a:solidFill>
              <a:latin typeface="楷体" panose="02010609060101010101" charset="-122"/>
              <a:ea typeface="楷体" panose="02010609060101010101" charset="-122"/>
            </a:endParaRPr>
          </a:p>
          <a:p>
            <a:pPr marL="791845" lvl="1" indent="0" fontAlgn="auto">
              <a:lnSpc>
                <a:spcPct val="150000"/>
              </a:lnSpc>
              <a:buFont typeface="Wingdings" panose="05000000000000000000" pitchFamily="2" charset="2"/>
              <a:buChar char="Ø"/>
            </a:pPr>
            <a:r>
              <a:rPr lang="zh-CN" altLang="en-US" sz="8800" b="1" dirty="0">
                <a:solidFill>
                  <a:srgbClr val="002060"/>
                </a:solidFill>
                <a:latin typeface="楷体" panose="02010609060101010101" charset="-122"/>
                <a:ea typeface="楷体" panose="02010609060101010101" charset="-122"/>
              </a:rPr>
              <a:t>用于计算机辅助设计和图像处理</a:t>
            </a:r>
            <a:endParaRPr lang="zh-CN" altLang="en-US" sz="8800" b="1" dirty="0">
              <a:solidFill>
                <a:srgbClr val="002060"/>
              </a:solidFill>
              <a:latin typeface="楷体" panose="02010609060101010101" charset="-122"/>
              <a:ea typeface="楷体" panose="02010609060101010101" charset="-122"/>
            </a:endParaRPr>
          </a:p>
          <a:p>
            <a:pPr lvl="1" eaLnBrk="1" hangingPunct="1">
              <a:lnSpc>
                <a:spcPct val="125000"/>
              </a:lnSpc>
              <a:buFont typeface="Arial" panose="020B0604020202020204" pitchFamily="34" charset="0"/>
              <a:buChar char="•"/>
            </a:pPr>
            <a:endParaRPr lang="zh-CN" altLang="en-US" sz="2800" b="1" dirty="0">
              <a:latin typeface="微软雅黑" panose="020B0503020204020204" pitchFamily="34" charset="-122"/>
              <a:ea typeface="微软雅黑" panose="020B0503020204020204" pitchFamily="34" charset="-122"/>
            </a:endParaRPr>
          </a:p>
          <a:p>
            <a:pPr marL="457200" lvl="1" indent="0" eaLnBrk="1" hangingPunct="1">
              <a:spcBef>
                <a:spcPct val="50000"/>
              </a:spcBef>
              <a:buNone/>
            </a:pPr>
            <a:endParaRPr lang="zh-CN" altLang="en-US" sz="2535" dirty="0"/>
          </a:p>
        </p:txBody>
      </p:sp>
      <p:pic>
        <p:nvPicPr>
          <p:cNvPr id="30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4534" y="3688787"/>
            <a:ext cx="6142899" cy="2585558"/>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650655" y="374172"/>
            <a:ext cx="10515600" cy="828460"/>
          </a:xfrm>
        </p:spPr>
        <p:txBody>
          <a:bodyPr/>
          <a:lstStyle/>
          <a:p>
            <a:pPr eaLnBrk="1" hangingPunct="1"/>
            <a:r>
              <a:rPr lang="zh-CN" altLang="en-US" sz="4000" dirty="0"/>
              <a:t>计算机的分类</a:t>
            </a:r>
            <a:endParaRPr lang="zh-CN" altLang="en-US" sz="4000" dirty="0">
              <a:latin typeface="黑体" panose="02010609060101010101" pitchFamily="49" charset="-122"/>
              <a:ea typeface="黑体" panose="02010609060101010101" pitchFamily="49" charset="-122"/>
            </a:endParaRPr>
          </a:p>
        </p:txBody>
      </p:sp>
      <p:sp>
        <p:nvSpPr>
          <p:cNvPr id="99330" name="Rectangle 3"/>
          <p:cNvSpPr>
            <a:spLocks noGrp="1" noChangeArrowheads="1"/>
          </p:cNvSpPr>
          <p:nvPr>
            <p:ph idx="1"/>
          </p:nvPr>
        </p:nvSpPr>
        <p:spPr>
          <a:xfrm>
            <a:off x="582295" y="1370330"/>
            <a:ext cx="10892790" cy="2655570"/>
          </a:xfrm>
        </p:spPr>
        <p:txBody>
          <a:bodyPr>
            <a:normAutofit lnSpcReduction="20000"/>
          </a:bodyPr>
          <a:lstStyle/>
          <a:p>
            <a:pPr indent="0" fontAlgn="auto">
              <a:lnSpc>
                <a:spcPct val="150000"/>
              </a:lnSpc>
              <a:buFont typeface="Wingdings" panose="05000000000000000000" pitchFamily="2" charset="2"/>
              <a:buChar char="Ø"/>
            </a:pPr>
            <a:r>
              <a:rPr lang="zh-CN" altLang="en-US" sz="2400" b="1" dirty="0">
                <a:latin typeface="Times New Roman" panose="02020603050405020304" pitchFamily="18" charset="0"/>
                <a:ea typeface="楷体" panose="02010609060101010101" charset="-122"/>
                <a:cs typeface="Times New Roman" panose="02020603050405020304" pitchFamily="18" charset="0"/>
              </a:rPr>
              <a:t>微型计算机</a:t>
            </a:r>
            <a:endParaRPr lang="zh-CN" altLang="en-US" sz="2400" b="1" dirty="0">
              <a:latin typeface="Times New Roman" panose="02020603050405020304" pitchFamily="18" charset="0"/>
              <a:ea typeface="楷体" panose="02010609060101010101" charset="-122"/>
              <a:cs typeface="Times New Roman" panose="02020603050405020304" pitchFamily="18" charset="0"/>
            </a:endParaRPr>
          </a:p>
          <a:p>
            <a:pPr marL="864235" lvl="1" indent="0" fontAlgn="auto">
              <a:lnSpc>
                <a:spcPct val="150000"/>
              </a:lnSpc>
              <a:buFont typeface="Wingdings" panose="05000000000000000000" pitchFamily="2" charset="2"/>
              <a:buChar char="Ø"/>
            </a:pP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微型计算机主要包括</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台式计算机、笔记本计算机、平板电脑</a:t>
            </a:r>
            <a:r>
              <a:rPr lang="zh-CN" altLang="en-US" sz="2400" b="1" dirty="0">
                <a:latin typeface="Times New Roman" panose="02020603050405020304" pitchFamily="18" charset="0"/>
                <a:ea typeface="楷体" panose="02010609060101010101" charset="-122"/>
                <a:cs typeface="Times New Roman" panose="02020603050405020304" pitchFamily="18" charset="0"/>
              </a:rPr>
              <a:t>，</a:t>
            </a:r>
            <a:r>
              <a:rPr lang="en-US"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2018</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年全球销售总量超过</a:t>
            </a:r>
            <a:r>
              <a:rPr lang="en-US" altLang="zh-CN" sz="2400" b="1" dirty="0">
                <a:solidFill>
                  <a:srgbClr val="00B050"/>
                </a:solidFill>
                <a:latin typeface="Times New Roman" panose="02020603050405020304" pitchFamily="18" charset="0"/>
                <a:ea typeface="楷体" panose="02010609060101010101" charset="-122"/>
                <a:cs typeface="Times New Roman" panose="02020603050405020304" pitchFamily="18" charset="0"/>
              </a:rPr>
              <a:t>4</a:t>
            </a:r>
            <a:r>
              <a:rPr lang="zh-CN" altLang="en-US" sz="2400" b="1" dirty="0">
                <a:solidFill>
                  <a:srgbClr val="00B050"/>
                </a:solidFill>
                <a:latin typeface="Times New Roman" panose="02020603050405020304" pitchFamily="18" charset="0"/>
                <a:ea typeface="楷体" panose="02010609060101010101" charset="-122"/>
                <a:cs typeface="Times New Roman" panose="02020603050405020304" pitchFamily="18" charset="0"/>
              </a:rPr>
              <a:t>亿台</a:t>
            </a:r>
            <a:r>
              <a:rPr lang="zh-CN" altLang="en-US" sz="2400" b="1" dirty="0">
                <a:latin typeface="Times New Roman" panose="02020603050405020304" pitchFamily="18" charset="0"/>
                <a:ea typeface="楷体" panose="02010609060101010101" charset="-122"/>
                <a:cs typeface="Times New Roman" panose="02020603050405020304" pitchFamily="18" charset="0"/>
              </a:rPr>
              <a:t>。</a:t>
            </a:r>
            <a:endParaRPr lang="zh-CN" altLang="en-US" sz="2400" b="1" dirty="0">
              <a:latin typeface="Times New Roman" panose="02020603050405020304" pitchFamily="18" charset="0"/>
              <a:ea typeface="楷体" panose="02010609060101010101" charset="-122"/>
              <a:cs typeface="Times New Roman" panose="02020603050405020304" pitchFamily="18" charset="0"/>
            </a:endParaRPr>
          </a:p>
          <a:p>
            <a:pPr marL="864235" lvl="1" indent="0" fontAlgn="auto">
              <a:lnSpc>
                <a:spcPct val="150000"/>
              </a:lnSpc>
              <a:buFont typeface="Wingdings" panose="05000000000000000000" pitchFamily="2" charset="2"/>
              <a:buChar char="Ø"/>
            </a:pPr>
            <a:r>
              <a:rPr lang="en-US" altLang="zh-CN" sz="2400" b="1" dirty="0">
                <a:solidFill>
                  <a:srgbClr val="333F50"/>
                </a:solidFill>
                <a:latin typeface="Times New Roman" panose="02020603050405020304" pitchFamily="18" charset="0"/>
                <a:ea typeface="楷体" panose="02010609060101010101" charset="-122"/>
                <a:cs typeface="Times New Roman" panose="02020603050405020304" pitchFamily="18" charset="0"/>
              </a:rPr>
              <a:t>IBM</a:t>
            </a:r>
            <a:r>
              <a:rPr lang="zh-CN" altLang="en-US" sz="2400" b="1" dirty="0">
                <a:solidFill>
                  <a:srgbClr val="333F50"/>
                </a:solidFill>
                <a:latin typeface="Times New Roman" panose="02020603050405020304" pitchFamily="18" charset="0"/>
                <a:ea typeface="楷体" panose="02010609060101010101" charset="-122"/>
                <a:cs typeface="Times New Roman" panose="02020603050405020304" pitchFamily="18" charset="0"/>
              </a:rPr>
              <a:t>基于</a:t>
            </a:r>
            <a:r>
              <a:rPr lang="en-US" altLang="zh-CN" sz="2400" b="1" dirty="0">
                <a:solidFill>
                  <a:srgbClr val="333F50"/>
                </a:solidFill>
                <a:latin typeface="Times New Roman" panose="02020603050405020304" pitchFamily="18" charset="0"/>
                <a:ea typeface="楷体" panose="02010609060101010101" charset="-122"/>
                <a:cs typeface="Times New Roman" panose="02020603050405020304" pitchFamily="18" charset="0"/>
              </a:rPr>
              <a:t>INTEL8088</a:t>
            </a:r>
            <a:r>
              <a:rPr lang="zh-CN" altLang="en-US" sz="2400" b="1" dirty="0">
                <a:solidFill>
                  <a:srgbClr val="333F50"/>
                </a:solidFill>
                <a:latin typeface="Times New Roman" panose="02020603050405020304" pitchFamily="18" charset="0"/>
                <a:ea typeface="楷体" panose="02010609060101010101" charset="-122"/>
                <a:cs typeface="Times New Roman" panose="02020603050405020304" pitchFamily="18" charset="0"/>
              </a:rPr>
              <a:t>微处理器推出</a:t>
            </a:r>
            <a:r>
              <a:rPr lang="en-US" altLang="zh-CN" sz="2400" b="1" dirty="0">
                <a:solidFill>
                  <a:srgbClr val="333F50"/>
                </a:solidFill>
                <a:latin typeface="Times New Roman" panose="02020603050405020304" pitchFamily="18" charset="0"/>
                <a:ea typeface="楷体" panose="02010609060101010101" charset="-122"/>
                <a:cs typeface="Times New Roman" panose="02020603050405020304" pitchFamily="18" charset="0"/>
              </a:rPr>
              <a:t>IBM PC</a:t>
            </a:r>
            <a:endParaRPr lang="en-US" altLang="zh-CN" sz="2400" b="1" dirty="0">
              <a:solidFill>
                <a:srgbClr val="333F50"/>
              </a:solidFill>
              <a:latin typeface="Times New Roman" panose="02020603050405020304" pitchFamily="18" charset="0"/>
              <a:ea typeface="楷体" panose="02010609060101010101" charset="-122"/>
              <a:cs typeface="Times New Roman" panose="02020603050405020304" pitchFamily="18" charset="0"/>
            </a:endParaRPr>
          </a:p>
          <a:p>
            <a:pPr marL="864235" lvl="1" indent="-360045">
              <a:lnSpc>
                <a:spcPct val="125000"/>
              </a:lnSpc>
              <a:buFont typeface="Wingdings" panose="05000000000000000000" pitchFamily="2" charset="2"/>
              <a:buChar char="Ø"/>
            </a:pPr>
            <a:endParaRPr lang="zh-CN" altLang="en-US" sz="3500" b="1" dirty="0">
              <a:latin typeface="微软雅黑" panose="020B0503020204020204" pitchFamily="34" charset="-122"/>
              <a:ea typeface="微软雅黑" panose="020B0503020204020204" pitchFamily="34" charset="-122"/>
            </a:endParaRPr>
          </a:p>
          <a:p>
            <a:pPr lvl="1" eaLnBrk="1" hangingPunct="1">
              <a:lnSpc>
                <a:spcPct val="125000"/>
              </a:lnSpc>
            </a:pPr>
            <a:endParaRPr lang="zh-CN" altLang="en-US" sz="2935"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07247" y="4093299"/>
            <a:ext cx="2693188" cy="1766689"/>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644" y="3757412"/>
            <a:ext cx="3251200" cy="2438400"/>
          </a:xfrm>
          <a:prstGeom prst="rect">
            <a:avLst/>
          </a:prstGeom>
          <a:effectLst>
            <a:softEdge rad="127000"/>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9960" y="4026182"/>
            <a:ext cx="2601489" cy="1900860"/>
          </a:xfrm>
          <a:prstGeom prst="rect">
            <a:avLst/>
          </a:prstGeom>
          <a:effectLst>
            <a:softEdge rad="127000"/>
          </a:effectLst>
        </p:spPr>
      </p:pic>
      <p:pic>
        <p:nvPicPr>
          <p:cNvPr id="3" name="图片 2"/>
          <p:cNvPicPr>
            <a:picLocks noChangeAspect="1"/>
          </p:cNvPicPr>
          <p:nvPr/>
        </p:nvPicPr>
        <p:blipFill>
          <a:blip r:embed="rId4"/>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9330">
                                            <p:txEl>
                                              <p:pRg st="1" end="1"/>
                                            </p:txEl>
                                          </p:spTgt>
                                        </p:tgtEl>
                                        <p:attrNameLst>
                                          <p:attrName>style.visibility</p:attrName>
                                        </p:attrNameLst>
                                      </p:cBhvr>
                                      <p:to>
                                        <p:strVal val="visible"/>
                                      </p:to>
                                    </p:set>
                                    <p:animEffect transition="in" filter="fade">
                                      <p:cBhvr>
                                        <p:cTn id="7" dur="1000"/>
                                        <p:tgtEl>
                                          <p:spTgt spid="99330">
                                            <p:txEl>
                                              <p:pRg st="1" end="1"/>
                                            </p:txEl>
                                          </p:spTgt>
                                        </p:tgtEl>
                                      </p:cBhvr>
                                    </p:animEffect>
                                    <p:anim calcmode="lin" valueType="num">
                                      <p:cBhvr>
                                        <p:cTn id="8" dur="1000" fill="hold"/>
                                        <p:tgtEl>
                                          <p:spTgt spid="9933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93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9330">
                                            <p:txEl>
                                              <p:pRg st="2" end="2"/>
                                            </p:txEl>
                                          </p:spTgt>
                                        </p:tgtEl>
                                        <p:attrNameLst>
                                          <p:attrName>style.visibility</p:attrName>
                                        </p:attrNameLst>
                                      </p:cBhvr>
                                      <p:to>
                                        <p:strVal val="visible"/>
                                      </p:to>
                                    </p:set>
                                    <p:animEffect transition="in" filter="fade">
                                      <p:cBhvr>
                                        <p:cTn id="14" dur="1000"/>
                                        <p:tgtEl>
                                          <p:spTgt spid="99330">
                                            <p:txEl>
                                              <p:pRg st="2" end="2"/>
                                            </p:txEl>
                                          </p:spTgt>
                                        </p:tgtEl>
                                      </p:cBhvr>
                                    </p:animEffect>
                                    <p:anim calcmode="lin" valueType="num">
                                      <p:cBhvr>
                                        <p:cTn id="15" dur="1000" fill="hold"/>
                                        <p:tgtEl>
                                          <p:spTgt spid="9933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9330">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6" presetClass="entr" presetSubtype="16"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circle(in)">
                                      <p:cBhvr>
                                        <p:cTn id="2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
        <p:nvSpPr>
          <p:cNvPr id="22" name="文本框 21"/>
          <p:cNvSpPr txBox="1"/>
          <p:nvPr/>
        </p:nvSpPr>
        <p:spPr>
          <a:xfrm>
            <a:off x="1664335" y="1911350"/>
            <a:ext cx="6837045" cy="2861310"/>
          </a:xfrm>
          <a:prstGeom prst="rect">
            <a:avLst/>
          </a:prstGeom>
          <a:noFill/>
        </p:spPr>
        <p:txBody>
          <a:bodyPr wrap="square" rtlCol="0">
            <a:spAutoFit/>
          </a:bodyPr>
          <a:p>
            <a:pPr marL="342900" indent="-342900" fontAlgn="auto">
              <a:lnSpc>
                <a:spcPct val="150000"/>
              </a:lnSpc>
              <a:spcBef>
                <a:spcPts val="0"/>
              </a:spcBef>
              <a:buFont typeface="Wingdings" panose="05000000000000000000" charset="0"/>
              <a:buChar char="Ø"/>
            </a:pP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提前预习；</a:t>
            </a:r>
            <a:endPar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342900" indent="-342900" fontAlgn="auto">
              <a:lnSpc>
                <a:spcPct val="150000"/>
              </a:lnSpc>
              <a:spcBef>
                <a:spcPts val="0"/>
              </a:spcBef>
              <a:buFont typeface="Wingdings" panose="05000000000000000000" charset="0"/>
              <a:buChar char="Ø"/>
            </a:pP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保证出全勤；</a:t>
            </a:r>
            <a:endPar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342900" indent="-342900" fontAlgn="auto">
              <a:lnSpc>
                <a:spcPct val="150000"/>
              </a:lnSpc>
              <a:spcBef>
                <a:spcPts val="0"/>
              </a:spcBef>
              <a:buFont typeface="Wingdings" panose="05000000000000000000" charset="0"/>
              <a:buChar char="Ø"/>
            </a:pP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课上认真听课；</a:t>
            </a:r>
            <a:endPar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342900" indent="-342900" fontAlgn="auto">
              <a:lnSpc>
                <a:spcPct val="150000"/>
              </a:lnSpc>
              <a:spcBef>
                <a:spcPts val="0"/>
              </a:spcBef>
              <a:buFont typeface="Wingdings" panose="05000000000000000000" charset="0"/>
              <a:buChar char="Ø"/>
            </a:pP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课后按时完成作业；</a:t>
            </a:r>
            <a:endPar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342900" indent="-342900" fontAlgn="auto">
              <a:lnSpc>
                <a:spcPct val="150000"/>
              </a:lnSpc>
              <a:spcBef>
                <a:spcPts val="0"/>
              </a:spcBef>
              <a:buFont typeface="Wingdings" panose="05000000000000000000" charset="0"/>
              <a:buChar char="Ø"/>
            </a:pPr>
            <a:r>
              <a:rPr lang="zh-CN" altLang="en-US" sz="2400" b="1" dirty="0">
                <a:latin typeface="楷体" panose="02010609060101010101" charset="-122"/>
                <a:ea typeface="楷体" panose="02010609060101010101" charset="-122"/>
                <a:sym typeface="+mn-ea"/>
              </a:rPr>
              <a:t>勤于</a:t>
            </a: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思考课程内容。</a:t>
            </a:r>
            <a:endPar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p:txBody>
      </p:sp>
      <p:sp>
        <p:nvSpPr>
          <p:cNvPr id="7171" name="Rectangle 9"/>
          <p:cNvSpPr/>
          <p:nvPr/>
        </p:nvSpPr>
        <p:spPr>
          <a:xfrm>
            <a:off x="557530" y="680720"/>
            <a:ext cx="10022840" cy="685800"/>
          </a:xfrm>
          <a:prstGeom prst="rect">
            <a:avLst/>
          </a:prstGeom>
          <a:noFill/>
          <a:ln w="9525">
            <a:noFill/>
          </a:ln>
        </p:spPr>
        <p:txBody>
          <a:bodyPr anchor="ctr" anchorCtr="0"/>
          <a:p>
            <a:pPr algn="l" eaLnBrk="0" hangingPunct="0"/>
            <a:r>
              <a:rPr lang="zh-CN" altLang="en-US" sz="4000" b="1" dirty="0">
                <a:solidFill>
                  <a:srgbClr val="009999"/>
                </a:solidFill>
                <a:latin typeface="华文楷体" pitchFamily="2" charset="-122"/>
                <a:ea typeface="华文楷体" pitchFamily="2" charset="-122"/>
              </a:rPr>
              <a:t>学习《计算思维与计算机基础》课程</a:t>
            </a:r>
            <a:r>
              <a:rPr lang="zh-CN" altLang="en-US" sz="4000" b="1" dirty="0">
                <a:solidFill>
                  <a:srgbClr val="009999"/>
                </a:solidFill>
                <a:latin typeface="华文楷体" pitchFamily="2" charset="-122"/>
                <a:ea typeface="华文楷体" pitchFamily="2" charset="-122"/>
                <a:sym typeface="+mn-ea"/>
              </a:rPr>
              <a:t>的</a:t>
            </a:r>
            <a:r>
              <a:rPr lang="zh-CN" altLang="en-US" sz="4000" b="1" dirty="0">
                <a:solidFill>
                  <a:srgbClr val="009999"/>
                </a:solidFill>
                <a:latin typeface="华文楷体" pitchFamily="2" charset="-122"/>
                <a:ea typeface="华文楷体" pitchFamily="2" charset="-122"/>
              </a:rPr>
              <a:t>要求</a:t>
            </a:r>
            <a:endParaRPr lang="zh-CN" altLang="en-US" sz="4000" b="1" dirty="0">
              <a:solidFill>
                <a:srgbClr val="009999"/>
              </a:solidFill>
              <a:latin typeface="华文楷体" pitchFamily="2" charset="-122"/>
              <a:ea typeface="华文楷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a:xfrm>
            <a:off x="649989" y="453006"/>
            <a:ext cx="11753849" cy="767398"/>
          </a:xfrm>
        </p:spPr>
        <p:txBody>
          <a:bodyPr>
            <a:normAutofit/>
          </a:bodyPr>
          <a:lstStyle/>
          <a:p>
            <a:pPr eaLnBrk="1" hangingPunct="1"/>
            <a:r>
              <a:rPr lang="zh-CN" altLang="en-US" sz="3555" dirty="0"/>
              <a:t>计算机的分类</a:t>
            </a:r>
            <a:endParaRPr lang="zh-CN" altLang="en-US" sz="3555" dirty="0">
              <a:latin typeface="黑体" panose="02010609060101010101" pitchFamily="49" charset="-122"/>
              <a:ea typeface="黑体" panose="02010609060101010101" pitchFamily="49" charset="-122"/>
            </a:endParaRPr>
          </a:p>
        </p:txBody>
      </p:sp>
      <p:sp>
        <p:nvSpPr>
          <p:cNvPr id="97282" name="Rectangle 3"/>
          <p:cNvSpPr>
            <a:spLocks noGrp="1" noChangeArrowheads="1"/>
          </p:cNvSpPr>
          <p:nvPr>
            <p:ph idx="4294967295"/>
          </p:nvPr>
        </p:nvSpPr>
        <p:spPr>
          <a:xfrm>
            <a:off x="995045" y="1298575"/>
            <a:ext cx="9841865" cy="2860675"/>
          </a:xfrm>
        </p:spPr>
        <p:txBody>
          <a:bodyPr/>
          <a:lstStyle/>
          <a:p>
            <a:pPr indent="0" fontAlgn="auto">
              <a:lnSpc>
                <a:spcPct val="150000"/>
              </a:lnSpc>
              <a:spcBef>
                <a:spcPct val="40000"/>
              </a:spcBef>
              <a:buFont typeface="Wingdings" panose="05000000000000000000" pitchFamily="2" charset="2"/>
              <a:buChar char="Ø"/>
            </a:pPr>
            <a:r>
              <a:rPr lang="zh-CN" altLang="en-US" sz="2400" b="1" dirty="0" smtClean="0">
                <a:latin typeface="楷体" panose="02010609060101010101" charset="-122"/>
                <a:ea typeface="楷体" panose="02010609060101010101" charset="-122"/>
              </a:rPr>
              <a:t>嵌入式计算机（可归类为微型计算机）</a:t>
            </a:r>
            <a:endParaRPr lang="zh-CN" altLang="en-US" sz="2400" b="1" dirty="0">
              <a:latin typeface="楷体" panose="02010609060101010101" charset="-122"/>
              <a:ea typeface="楷体" panose="02010609060101010101" charset="-122"/>
            </a:endParaRPr>
          </a:p>
          <a:p>
            <a:pPr marL="899795" lvl="1" indent="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rPr>
              <a:t>嵌入式计算机就是</a:t>
            </a:r>
            <a:r>
              <a:rPr lang="zh-CN" altLang="en-US" sz="2400" b="1" dirty="0">
                <a:solidFill>
                  <a:srgbClr val="C00000"/>
                </a:solidFill>
                <a:latin typeface="楷体" panose="02010609060101010101" charset="-122"/>
                <a:ea typeface="楷体" panose="02010609060101010101" charset="-122"/>
              </a:rPr>
              <a:t>嵌入到其他设备中并控制其工作的计算机系统</a:t>
            </a:r>
            <a:r>
              <a:rPr lang="zh-CN" altLang="en-US" sz="2400" b="1" dirty="0">
                <a:solidFill>
                  <a:srgbClr val="002060"/>
                </a:solidFill>
                <a:latin typeface="楷体" panose="02010609060101010101" charset="-122"/>
                <a:ea typeface="楷体" panose="02010609060101010101" charset="-122"/>
              </a:rPr>
              <a:t>，具有软件代码小、高度自动化、响应速度快等特点，特别适合于要求实时和多任务的环境。</a:t>
            </a:r>
            <a:endParaRPr lang="zh-CN" altLang="en-US" sz="2400" b="1" dirty="0">
              <a:solidFill>
                <a:srgbClr val="002060"/>
              </a:solidFill>
              <a:latin typeface="楷体" panose="02010609060101010101" charset="-122"/>
              <a:ea typeface="楷体" panose="02010609060101010101" charset="-122"/>
            </a:endParaRPr>
          </a:p>
        </p:txBody>
      </p:sp>
      <p:pic>
        <p:nvPicPr>
          <p:cNvPr id="97283" name="图片 1"/>
          <p:cNvPicPr>
            <a:picLocks noChangeAspect="1"/>
          </p:cNvPicPr>
          <p:nvPr/>
        </p:nvPicPr>
        <p:blipFill>
          <a:blip r:embed="rId1"/>
          <a:srcRect/>
          <a:stretch>
            <a:fillRect/>
          </a:stretch>
        </p:blipFill>
        <p:spPr bwMode="auto">
          <a:xfrm>
            <a:off x="2509732" y="4236818"/>
            <a:ext cx="3393016" cy="1900301"/>
          </a:xfrm>
          <a:prstGeom prst="rect">
            <a:avLst/>
          </a:prstGeom>
          <a:noFill/>
          <a:ln w="9525">
            <a:noFill/>
            <a:miter lim="800000"/>
            <a:headEnd/>
            <a:tailEnd/>
          </a:ln>
          <a:effectLst>
            <a:softEdge rad="127000"/>
          </a:effectLst>
        </p:spPr>
      </p:pic>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1940" y="4236817"/>
            <a:ext cx="3055621" cy="1986213"/>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3"/>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7282">
                                            <p:txEl>
                                              <p:pRg st="1" end="1"/>
                                            </p:txEl>
                                          </p:spTgt>
                                        </p:tgtEl>
                                        <p:attrNameLst>
                                          <p:attrName>style.visibility</p:attrName>
                                        </p:attrNameLst>
                                      </p:cBhvr>
                                      <p:to>
                                        <p:strVal val="visible"/>
                                      </p:to>
                                    </p:set>
                                    <p:animEffect transition="in" filter="fade">
                                      <p:cBhvr>
                                        <p:cTn id="7" dur="1000"/>
                                        <p:tgtEl>
                                          <p:spTgt spid="97282">
                                            <p:txEl>
                                              <p:pRg st="1" end="1"/>
                                            </p:txEl>
                                          </p:spTgt>
                                        </p:tgtEl>
                                      </p:cBhvr>
                                    </p:animEffect>
                                    <p:anim calcmode="lin" valueType="num">
                                      <p:cBhvr>
                                        <p:cTn id="8" dur="1000" fill="hold"/>
                                        <p:tgtEl>
                                          <p:spTgt spid="9728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7282">
                                            <p:txEl>
                                              <p:pRg st="1" end="1"/>
                                            </p:txEl>
                                          </p:spTgt>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97283"/>
                                        </p:tgtEl>
                                        <p:attrNameLst>
                                          <p:attrName>style.visibility</p:attrName>
                                        </p:attrNameLst>
                                      </p:cBhvr>
                                      <p:to>
                                        <p:strVal val="visible"/>
                                      </p:to>
                                    </p:set>
                                    <p:animEffect transition="in" filter="wheel(1)">
                                      <p:cBhvr>
                                        <p:cTn id="12" dur="2000"/>
                                        <p:tgtEl>
                                          <p:spTgt spid="97283"/>
                                        </p:tgtEl>
                                      </p:cBhvr>
                                    </p:animEffect>
                                  </p:childTnLst>
                                </p:cTn>
                              </p:par>
                              <p:par>
                                <p:cTn id="13" presetID="42"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1000"/>
                                        <p:tgtEl>
                                          <p:spTgt spid="3074"/>
                                        </p:tgtEl>
                                      </p:cBhvr>
                                    </p:animEffect>
                                    <p:anim calcmode="lin" valueType="num">
                                      <p:cBhvr>
                                        <p:cTn id="16" dur="1000" fill="hold"/>
                                        <p:tgtEl>
                                          <p:spTgt spid="3074"/>
                                        </p:tgtEl>
                                        <p:attrNameLst>
                                          <p:attrName>ppt_x</p:attrName>
                                        </p:attrNameLst>
                                      </p:cBhvr>
                                      <p:tavLst>
                                        <p:tav tm="0">
                                          <p:val>
                                            <p:strVal val="#ppt_x"/>
                                          </p:val>
                                        </p:tav>
                                        <p:tav tm="100000">
                                          <p:val>
                                            <p:strVal val="#ppt_x"/>
                                          </p:val>
                                        </p:tav>
                                      </p:tavLst>
                                    </p:anim>
                                    <p:anim calcmode="lin" valueType="num">
                                      <p:cBhvr>
                                        <p:cTn id="17"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692599" y="365783"/>
            <a:ext cx="10515600" cy="828460"/>
          </a:xfrm>
        </p:spPr>
        <p:txBody>
          <a:bodyPr/>
          <a:lstStyle/>
          <a:p>
            <a:pPr eaLnBrk="1" hangingPunct="1"/>
            <a:r>
              <a:rPr lang="zh-CN" altLang="en-US" sz="4000" dirty="0"/>
              <a:t>计算机的分类</a:t>
            </a:r>
            <a:endParaRPr lang="zh-CN" altLang="en-US" sz="4000" dirty="0">
              <a:latin typeface="黑体" panose="02010609060101010101" pitchFamily="49" charset="-122"/>
              <a:ea typeface="黑体" panose="02010609060101010101" pitchFamily="49" charset="-122"/>
            </a:endParaRPr>
          </a:p>
        </p:txBody>
      </p:sp>
      <p:sp>
        <p:nvSpPr>
          <p:cNvPr id="99330" name="Rectangle 3"/>
          <p:cNvSpPr>
            <a:spLocks noGrp="1" noChangeArrowheads="1"/>
          </p:cNvSpPr>
          <p:nvPr>
            <p:ph idx="1"/>
          </p:nvPr>
        </p:nvSpPr>
        <p:spPr>
          <a:xfrm>
            <a:off x="692619" y="1431747"/>
            <a:ext cx="11001655" cy="2647525"/>
          </a:xfrm>
        </p:spPr>
        <p:txBody>
          <a:bodyPr>
            <a:normAutofit fontScale="80000"/>
          </a:bodyPr>
          <a:lstStyle/>
          <a:p>
            <a:pPr eaLnBrk="1" hangingPunct="1">
              <a:buFont typeface="Wingdings" panose="05000000000000000000" pitchFamily="2" charset="2"/>
              <a:buChar char="Ø"/>
            </a:pPr>
            <a:r>
              <a:rPr lang="zh-CN" altLang="en-US" sz="3000" b="1" dirty="0">
                <a:latin typeface="楷体" panose="02010609060101010101" charset="-122"/>
                <a:ea typeface="楷体" panose="02010609060101010101" charset="-122"/>
              </a:rPr>
              <a:t>服务器</a:t>
            </a:r>
            <a:endParaRPr lang="zh-CN" altLang="en-US" sz="3000" b="1" dirty="0">
              <a:latin typeface="楷体" panose="02010609060101010101" charset="-122"/>
              <a:ea typeface="楷体" panose="02010609060101010101" charset="-122"/>
            </a:endParaRPr>
          </a:p>
          <a:p>
            <a:pPr marL="899795" lvl="1" indent="-360045" eaLnBrk="1" hangingPunct="1">
              <a:lnSpc>
                <a:spcPct val="125000"/>
              </a:lnSpc>
              <a:buFont typeface="Wingdings" panose="05000000000000000000" pitchFamily="2" charset="2"/>
              <a:buChar char="Ø"/>
            </a:pPr>
            <a:r>
              <a:rPr lang="zh-CN" altLang="en-US" sz="3000" b="1" dirty="0">
                <a:solidFill>
                  <a:srgbClr val="002060"/>
                </a:solidFill>
                <a:latin typeface="楷体" panose="02010609060101010101" charset="-122"/>
                <a:ea typeface="楷体" panose="02010609060101010101" charset="-122"/>
                <a:cs typeface="楷体" panose="02010609060101010101" charset="-122"/>
              </a:rPr>
              <a:t>通过网络</a:t>
            </a:r>
            <a:r>
              <a:rPr lang="zh-CN" altLang="en-US" sz="3000" b="1" dirty="0">
                <a:solidFill>
                  <a:srgbClr val="C00000"/>
                </a:solidFill>
                <a:latin typeface="楷体" panose="02010609060101010101" charset="-122"/>
                <a:ea typeface="楷体" panose="02010609060101010101" charset="-122"/>
                <a:cs typeface="楷体" panose="02010609060101010101" charset="-122"/>
              </a:rPr>
              <a:t>为客户端计算机提供各种服务</a:t>
            </a:r>
            <a:r>
              <a:rPr lang="zh-CN" altLang="en-US" sz="3000" b="1" dirty="0">
                <a:solidFill>
                  <a:srgbClr val="002060"/>
                </a:solidFill>
                <a:latin typeface="楷体" panose="02010609060101010101" charset="-122"/>
                <a:ea typeface="楷体" panose="02010609060101010101" charset="-122"/>
                <a:cs typeface="楷体" panose="02010609060101010101" charset="-122"/>
              </a:rPr>
              <a:t>的高性能计算机</a:t>
            </a:r>
            <a:r>
              <a:rPr lang="zh-CN" altLang="en-US" sz="3000" b="1" dirty="0" smtClean="0">
                <a:solidFill>
                  <a:srgbClr val="002060"/>
                </a:solidFill>
                <a:latin typeface="楷体" panose="02010609060101010101" charset="-122"/>
                <a:ea typeface="楷体" panose="02010609060101010101" charset="-122"/>
                <a:cs typeface="楷体" panose="02010609060101010101" charset="-122"/>
              </a:rPr>
              <a:t>。</a:t>
            </a:r>
            <a:endParaRPr lang="en-US" altLang="zh-CN" sz="3000" b="1" dirty="0" smtClean="0">
              <a:solidFill>
                <a:srgbClr val="002060"/>
              </a:solidFill>
              <a:latin typeface="楷体" panose="02010609060101010101" charset="-122"/>
              <a:ea typeface="楷体" panose="02010609060101010101" charset="-122"/>
              <a:cs typeface="楷体" panose="02010609060101010101" charset="-122"/>
            </a:endParaRPr>
          </a:p>
          <a:p>
            <a:pPr marL="899795" lvl="1" indent="-360045" eaLnBrk="1" hangingPunct="1">
              <a:lnSpc>
                <a:spcPct val="125000"/>
              </a:lnSpc>
              <a:buFont typeface="Wingdings" panose="05000000000000000000" pitchFamily="2" charset="2"/>
              <a:buChar char="Ø"/>
            </a:pPr>
            <a:r>
              <a:rPr lang="zh-CN" altLang="en-US" sz="3000" b="1" dirty="0" smtClean="0">
                <a:solidFill>
                  <a:srgbClr val="002060"/>
                </a:solidFill>
                <a:latin typeface="楷体" panose="02010609060101010101" charset="-122"/>
                <a:ea typeface="楷体" panose="02010609060101010101" charset="-122"/>
                <a:cs typeface="楷体" panose="02010609060101010101" charset="-122"/>
              </a:rPr>
              <a:t>强调</a:t>
            </a:r>
            <a:r>
              <a:rPr lang="zh-CN" altLang="en-US" sz="3000" b="1" dirty="0">
                <a:solidFill>
                  <a:srgbClr val="002060"/>
                </a:solidFill>
                <a:latin typeface="楷体" panose="02010609060101010101" charset="-122"/>
                <a:ea typeface="楷体" panose="02010609060101010101" charset="-122"/>
                <a:cs typeface="楷体" panose="02010609060101010101" charset="-122"/>
              </a:rPr>
              <a:t>高速的运算能力、长时间的可靠运行、强大的外部数据吞吐能力。 </a:t>
            </a:r>
            <a:endParaRPr lang="zh-CN" altLang="en-US" sz="3000" b="1" dirty="0">
              <a:solidFill>
                <a:srgbClr val="002060"/>
              </a:solidFill>
              <a:latin typeface="楷体" panose="02010609060101010101" charset="-122"/>
              <a:ea typeface="楷体" panose="02010609060101010101" charset="-122"/>
              <a:cs typeface="楷体" panose="02010609060101010101" charset="-122"/>
            </a:endParaRPr>
          </a:p>
          <a:p>
            <a:pPr marL="899795" lvl="1" indent="-360045" eaLnBrk="1" hangingPunct="1">
              <a:lnSpc>
                <a:spcPct val="125000"/>
              </a:lnSpc>
              <a:buFont typeface="Wingdings" panose="05000000000000000000" pitchFamily="2" charset="2"/>
              <a:buChar char="Ø"/>
            </a:pPr>
            <a:r>
              <a:rPr lang="zh-CN" altLang="en-US" sz="3000" b="1" dirty="0">
                <a:solidFill>
                  <a:srgbClr val="002060"/>
                </a:solidFill>
                <a:latin typeface="楷体" panose="02010609060101010101" charset="-122"/>
                <a:ea typeface="楷体" panose="02010609060101010101" charset="-122"/>
                <a:cs typeface="楷体" panose="02010609060101010101" charset="-122"/>
              </a:rPr>
              <a:t>大型机作为服务器</a:t>
            </a:r>
            <a:endParaRPr lang="zh-CN" altLang="en-US" sz="3000" b="1" dirty="0">
              <a:solidFill>
                <a:srgbClr val="002060"/>
              </a:solidFill>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58316" y="4246590"/>
            <a:ext cx="2790693" cy="201395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833" y="4513912"/>
            <a:ext cx="1593467" cy="1593466"/>
          </a:xfrm>
          <a:prstGeom prst="rect">
            <a:avLst/>
          </a:prstGeom>
        </p:spPr>
      </p:pic>
      <p:sp>
        <p:nvSpPr>
          <p:cNvPr id="2" name="圆角矩形标注 1"/>
          <p:cNvSpPr/>
          <p:nvPr/>
        </p:nvSpPr>
        <p:spPr>
          <a:xfrm>
            <a:off x="8169275" y="64135"/>
            <a:ext cx="2580005" cy="1667510"/>
          </a:xfrm>
          <a:prstGeom prst="wedgeRoundRectCallout">
            <a:avLst>
              <a:gd name="adj1" fmla="val -41730"/>
              <a:gd name="adj2" fmla="val 76047"/>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rgbClr val="333F50"/>
                </a:solidFill>
              </a:rPr>
              <a:t>硬盘，光盘阵列、磁带、打印机、计算信息服务、数据管理</a:t>
            </a:r>
            <a:endParaRPr lang="zh-CN" altLang="en-US" sz="2400">
              <a:solidFill>
                <a:srgbClr val="333F50"/>
              </a:solidFill>
            </a:endParaRPr>
          </a:p>
        </p:txBody>
      </p:sp>
      <p:pic>
        <p:nvPicPr>
          <p:cNvPr id="4" name="图片 3"/>
          <p:cNvPicPr>
            <a:picLocks noChangeAspect="1"/>
          </p:cNvPicPr>
          <p:nvPr/>
        </p:nvPicPr>
        <p:blipFill>
          <a:blip r:embed="rId3"/>
          <a:stretch>
            <a:fillRect/>
          </a:stretch>
        </p:blipFill>
        <p:spPr>
          <a:xfrm>
            <a:off x="10115550" y="6235065"/>
            <a:ext cx="1502410" cy="463550"/>
          </a:xfrm>
          <a:prstGeom prst="rect">
            <a:avLst/>
          </a:prstGeom>
        </p:spPr>
      </p:pic>
      <p:pic>
        <p:nvPicPr>
          <p:cNvPr id="6" name="图片 5"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474470" y="3054993"/>
            <a:ext cx="8981440" cy="62166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0"/>
              </a:spcBef>
            </a:pP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计算机的</a:t>
            </a: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特点</a:t>
            </a:r>
            <a:endPar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计算机的特点</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775335" y="1645920"/>
            <a:ext cx="10317480" cy="4017010"/>
          </a:xfrm>
        </p:spPr>
        <p:txBody>
          <a:bodyPr>
            <a:normAutofit lnSpcReduction="10000"/>
          </a:bodyPr>
          <a:lstStyle/>
          <a:p>
            <a:pPr marL="431800" indent="-431800">
              <a:lnSpc>
                <a:spcPct val="125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rPr>
              <a:t>运算速度快</a:t>
            </a:r>
            <a:endParaRPr lang="zh-CN" altLang="en-US" sz="2400" b="1" dirty="0">
              <a:latin typeface="楷体" panose="02010609060101010101" charset="-122"/>
              <a:ea typeface="楷体" panose="02010609060101010101" charset="-122"/>
            </a:endParaRPr>
          </a:p>
          <a:p>
            <a:pPr marL="889000" lvl="1" indent="-431800" fontAlgn="auto">
              <a:lnSpc>
                <a:spcPct val="150000"/>
              </a:lnSpc>
              <a:buFont typeface="Wingdings" panose="05000000000000000000" pitchFamily="2" charset="2"/>
              <a:buChar char="Ø"/>
            </a:pPr>
            <a:r>
              <a:rPr lang="zh-CN" altLang="en-US" b="1" dirty="0">
                <a:solidFill>
                  <a:srgbClr val="00B050"/>
                </a:solidFill>
                <a:latin typeface="楷体" panose="02010609060101010101" charset="-122"/>
                <a:ea typeface="楷体" panose="02010609060101010101" charset="-122"/>
                <a:cs typeface="楷体" panose="02010609060101010101" charset="-122"/>
              </a:rPr>
              <a:t>现代计算机一诞生就显示了其在运算速度上的优势</a:t>
            </a:r>
            <a:r>
              <a:rPr lang="zh-CN" altLang="en-US" b="1" dirty="0">
                <a:solidFill>
                  <a:srgbClr val="002060"/>
                </a:solidFill>
                <a:latin typeface="楷体" panose="02010609060101010101" charset="-122"/>
                <a:ea typeface="楷体" panose="02010609060101010101" charset="-122"/>
                <a:cs typeface="楷体" panose="02010609060101010101" charset="-122"/>
              </a:rPr>
              <a:t>，第一</a:t>
            </a:r>
            <a:r>
              <a:rPr lang="zh-CN" altLang="en-US" b="1" dirty="0" smtClean="0">
                <a:solidFill>
                  <a:srgbClr val="002060"/>
                </a:solidFill>
                <a:latin typeface="楷体" panose="02010609060101010101" charset="-122"/>
                <a:ea typeface="楷体" panose="02010609060101010101" charset="-122"/>
                <a:cs typeface="楷体" panose="02010609060101010101" charset="-122"/>
              </a:rPr>
              <a:t>台通用电子计算机（</a:t>
            </a:r>
            <a:r>
              <a:rPr lang="en-US" altLang="zh-CN" b="1" dirty="0" smtClean="0">
                <a:solidFill>
                  <a:srgbClr val="002060"/>
                </a:solidFill>
                <a:latin typeface="楷体" panose="02010609060101010101" charset="-122"/>
                <a:ea typeface="楷体" panose="02010609060101010101" charset="-122"/>
                <a:cs typeface="楷体" panose="02010609060101010101" charset="-122"/>
              </a:rPr>
              <a:t>ENIAC</a:t>
            </a:r>
            <a:r>
              <a:rPr lang="zh-CN" altLang="en-US" b="1" dirty="0" smtClean="0">
                <a:solidFill>
                  <a:srgbClr val="002060"/>
                </a:solidFill>
                <a:latin typeface="楷体" panose="02010609060101010101" charset="-122"/>
                <a:ea typeface="楷体" panose="02010609060101010101" charset="-122"/>
                <a:cs typeface="楷体" panose="02010609060101010101" charset="-122"/>
              </a:rPr>
              <a:t>）的</a:t>
            </a:r>
            <a:r>
              <a:rPr lang="zh-CN" altLang="en-US" b="1" dirty="0">
                <a:solidFill>
                  <a:srgbClr val="002060"/>
                </a:solidFill>
                <a:latin typeface="楷体" panose="02010609060101010101" charset="-122"/>
                <a:ea typeface="楷体" panose="02010609060101010101" charset="-122"/>
                <a:cs typeface="楷体" panose="02010609060101010101" charset="-122"/>
              </a:rPr>
              <a:t>运算速度是每秒</a:t>
            </a:r>
            <a:r>
              <a:rPr lang="en-US" altLang="zh-CN" b="1" dirty="0" smtClean="0">
                <a:solidFill>
                  <a:srgbClr val="002060"/>
                </a:solidFill>
                <a:latin typeface="楷体" panose="02010609060101010101" charset="-122"/>
                <a:ea typeface="楷体" panose="02010609060101010101" charset="-122"/>
                <a:cs typeface="楷体" panose="02010609060101010101" charset="-122"/>
              </a:rPr>
              <a:t>5000 </a:t>
            </a:r>
            <a:r>
              <a:rPr lang="zh-CN" altLang="en-US" b="1" dirty="0" smtClean="0">
                <a:solidFill>
                  <a:srgbClr val="002060"/>
                </a:solidFill>
                <a:latin typeface="楷体" panose="02010609060101010101" charset="-122"/>
                <a:ea typeface="楷体" panose="02010609060101010101" charset="-122"/>
                <a:cs typeface="楷体" panose="02010609060101010101" charset="-122"/>
              </a:rPr>
              <a:t>次加法</a:t>
            </a:r>
            <a:r>
              <a:rPr lang="zh-CN" altLang="en-US" b="1" dirty="0">
                <a:solidFill>
                  <a:srgbClr val="002060"/>
                </a:solidFill>
                <a:latin typeface="楷体" panose="02010609060101010101" charset="-122"/>
                <a:ea typeface="楷体" panose="02010609060101010101" charset="-122"/>
                <a:cs typeface="楷体" panose="02010609060101010101" charset="-122"/>
              </a:rPr>
              <a:t>，虽然现在看起来是非常慢的，但在当时却是世界上运算速度最快的计算工具。现在世界上最快的计算机的运算速度已</a:t>
            </a:r>
            <a:r>
              <a:rPr lang="zh-CN" altLang="en-US" b="1" dirty="0" smtClean="0">
                <a:solidFill>
                  <a:srgbClr val="002060"/>
                </a:solidFill>
                <a:latin typeface="楷体" panose="02010609060101010101" charset="-122"/>
                <a:ea typeface="楷体" panose="02010609060101010101" charset="-122"/>
                <a:cs typeface="楷体" panose="02010609060101010101" charset="-122"/>
              </a:rPr>
              <a:t>达到</a:t>
            </a:r>
            <a:r>
              <a:rPr lang="zh-CN" altLang="en-US" b="1" dirty="0" smtClean="0">
                <a:solidFill>
                  <a:srgbClr val="C00000"/>
                </a:solidFill>
                <a:latin typeface="楷体" panose="02010609060101010101" charset="-122"/>
                <a:ea typeface="楷体" panose="02010609060101010101" charset="-122"/>
                <a:cs typeface="楷体" panose="02010609060101010101" charset="-122"/>
              </a:rPr>
              <a:t>每秒</a:t>
            </a:r>
            <a:r>
              <a:rPr lang="en-US" altLang="zh-CN" b="1" dirty="0" smtClean="0">
                <a:solidFill>
                  <a:srgbClr val="C00000"/>
                </a:solidFill>
                <a:latin typeface="楷体" panose="02010609060101010101" charset="-122"/>
                <a:ea typeface="楷体" panose="02010609060101010101" charset="-122"/>
                <a:cs typeface="楷体" panose="02010609060101010101" charset="-122"/>
              </a:rPr>
              <a:t>4</a:t>
            </a:r>
            <a:r>
              <a:rPr lang="en-US" altLang="zh-CN" b="1" dirty="0">
                <a:solidFill>
                  <a:srgbClr val="C00000"/>
                </a:solidFill>
                <a:latin typeface="楷体" panose="02010609060101010101" charset="-122"/>
                <a:ea typeface="楷体" panose="02010609060101010101" charset="-122"/>
                <a:cs typeface="楷体" panose="02010609060101010101" charset="-122"/>
              </a:rPr>
              <a:t>0</a:t>
            </a:r>
            <a:r>
              <a:rPr lang="zh-CN" altLang="en-US" b="1" dirty="0">
                <a:solidFill>
                  <a:srgbClr val="C00000"/>
                </a:solidFill>
                <a:latin typeface="楷体" panose="02010609060101010101" charset="-122"/>
                <a:ea typeface="楷体" panose="02010609060101010101" charset="-122"/>
                <a:cs typeface="楷体" panose="02010609060101010101" charset="-122"/>
              </a:rPr>
              <a:t>亿亿</a:t>
            </a:r>
            <a:r>
              <a:rPr lang="zh-CN" altLang="en-US"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b="1" dirty="0" smtClean="0">
                <a:solidFill>
                  <a:srgbClr val="002060"/>
                </a:solidFill>
                <a:latin typeface="楷体" panose="02010609060101010101" charset="-122"/>
                <a:ea typeface="楷体" panose="02010609060101010101" charset="-122"/>
                <a:cs typeface="楷体" panose="02010609060101010101" charset="-122"/>
              </a:rPr>
              <a:t>浮点运算</a:t>
            </a:r>
            <a:r>
              <a:rPr lang="zh-CN" altLang="en-US" b="1" dirty="0">
                <a:latin typeface="楷体" panose="02010609060101010101" charset="-122"/>
                <a:ea typeface="楷体" panose="02010609060101010101" charset="-122"/>
                <a:cs typeface="楷体" panose="02010609060101010101" charset="-122"/>
              </a:rPr>
              <a:t>。</a:t>
            </a:r>
            <a:endParaRPr lang="zh-CN" altLang="en-US"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b="1" dirty="0">
                <a:solidFill>
                  <a:srgbClr val="002060"/>
                </a:solidFill>
                <a:latin typeface="楷体" panose="02010609060101010101" charset="-122"/>
                <a:ea typeface="楷体" panose="02010609060101010101" charset="-122"/>
                <a:cs typeface="楷体" panose="02010609060101010101" charset="-122"/>
              </a:rPr>
              <a:t>在国防建设、石油勘探、航空航天和天气预报等领域，快速的高性能计算机有着特殊重要的作用。</a:t>
            </a:r>
            <a:endParaRPr lang="zh-CN" altLang="en-US" b="1" dirty="0">
              <a:solidFill>
                <a:srgbClr val="002060"/>
              </a:solidFill>
              <a:latin typeface="楷体" panose="02010609060101010101" charset="-122"/>
              <a:ea typeface="楷体" panose="02010609060101010101" charset="-122"/>
              <a:cs typeface="楷体" panose="02010609060101010101" charset="-122"/>
            </a:endParaRPr>
          </a:p>
          <a:p>
            <a:pPr marL="0" indent="0" eaLnBrk="1" hangingPunct="1">
              <a:lnSpc>
                <a:spcPct val="125000"/>
              </a:lnSpc>
              <a:spcBef>
                <a:spcPts val="500"/>
              </a:spcBef>
              <a:buNone/>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2" end="2"/>
                                            </p:txEl>
                                          </p:spTgt>
                                        </p:tgtEl>
                                        <p:attrNameLst>
                                          <p:attrName>style.visibility</p:attrName>
                                        </p:attrNameLst>
                                      </p:cBhvr>
                                      <p:to>
                                        <p:strVal val="visible"/>
                                      </p:to>
                                    </p:set>
                                    <p:animEffect transition="in" filter="fade">
                                      <p:cBhvr>
                                        <p:cTn id="14" dur="1000"/>
                                        <p:tgtEl>
                                          <p:spTgt spid="115714">
                                            <p:txEl>
                                              <p:pRg st="2" end="2"/>
                                            </p:txEl>
                                          </p:spTgt>
                                        </p:tgtEl>
                                      </p:cBhvr>
                                    </p:animEffect>
                                    <p:anim calcmode="lin" valueType="num">
                                      <p:cBhvr>
                                        <p:cTn id="15"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计算机的特点</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996315" y="1374140"/>
            <a:ext cx="10198735" cy="4749800"/>
          </a:xfrm>
        </p:spPr>
        <p:txBody>
          <a:bodyPr>
            <a:normAutofit lnSpcReduction="10000"/>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运算精度高</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我国古代著名数学家祖冲之用算筹计算出圆周率</a:t>
            </a:r>
            <a:r>
              <a:rPr lang="en-US" altLang="zh-CN" sz="2400" b="1" dirty="0">
                <a:solidFill>
                  <a:srgbClr val="002060"/>
                </a:solidFill>
                <a:latin typeface="楷体" panose="02010609060101010101" charset="-122"/>
                <a:ea typeface="楷体" panose="02010609060101010101" charset="-122"/>
                <a:cs typeface="楷体" panose="02010609060101010101" charset="-122"/>
              </a:rPr>
              <a:t>π</a:t>
            </a:r>
            <a:r>
              <a:rPr lang="zh-CN" altLang="en-US" sz="2400" b="1" dirty="0">
                <a:solidFill>
                  <a:srgbClr val="002060"/>
                </a:solidFill>
                <a:latin typeface="楷体" panose="02010609060101010101" charset="-122"/>
                <a:ea typeface="楷体" panose="02010609060101010101" charset="-122"/>
                <a:cs typeface="楷体" panose="02010609060101010101" charset="-122"/>
              </a:rPr>
              <a:t>的值在</a:t>
            </a:r>
            <a:r>
              <a:rPr lang="en-US" altLang="zh-CN" sz="2400" b="1" dirty="0">
                <a:solidFill>
                  <a:srgbClr val="C00000"/>
                </a:solidFill>
                <a:latin typeface="楷体" panose="02010609060101010101" charset="-122"/>
                <a:ea typeface="楷体" panose="02010609060101010101" charset="-122"/>
                <a:cs typeface="楷体" panose="02010609060101010101" charset="-122"/>
              </a:rPr>
              <a:t>3.1415926</a:t>
            </a:r>
            <a:r>
              <a:rPr lang="zh-CN" altLang="en-US" sz="2400" b="1" dirty="0">
                <a:solidFill>
                  <a:srgbClr val="C00000"/>
                </a:solidFill>
                <a:latin typeface="楷体" panose="02010609060101010101" charset="-122"/>
                <a:ea typeface="楷体" panose="02010609060101010101" charset="-122"/>
                <a:cs typeface="楷体" panose="02010609060101010101" charset="-122"/>
              </a:rPr>
              <a:t>～</a:t>
            </a:r>
            <a:r>
              <a:rPr lang="en-US" altLang="zh-CN" sz="2400" b="1" dirty="0">
                <a:solidFill>
                  <a:srgbClr val="C00000"/>
                </a:solidFill>
                <a:latin typeface="楷体" panose="02010609060101010101" charset="-122"/>
                <a:ea typeface="楷体" panose="02010609060101010101" charset="-122"/>
                <a:cs typeface="楷体" panose="02010609060101010101" charset="-122"/>
              </a:rPr>
              <a:t>3.1415927</a:t>
            </a:r>
            <a:r>
              <a:rPr lang="zh-CN" altLang="en-US" sz="2400" b="1" dirty="0">
                <a:solidFill>
                  <a:srgbClr val="002060"/>
                </a:solidFill>
                <a:latin typeface="楷体" panose="02010609060101010101" charset="-122"/>
                <a:ea typeface="楷体" panose="02010609060101010101" charset="-122"/>
                <a:cs typeface="楷体" panose="02010609060101010101" charset="-122"/>
              </a:rPr>
              <a:t>之间</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，算出这个精度比</a:t>
            </a:r>
            <a:r>
              <a:rPr lang="zh-CN" altLang="en-US" sz="2400" b="1" dirty="0">
                <a:solidFill>
                  <a:srgbClr val="002060"/>
                </a:solidFill>
                <a:latin typeface="楷体" panose="02010609060101010101" charset="-122"/>
                <a:ea typeface="楷体" panose="02010609060101010101" charset="-122"/>
                <a:cs typeface="楷体" panose="02010609060101010101" charset="-122"/>
              </a:rPr>
              <a:t>西方早了一千多年。</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英国数学家威廉</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尚克斯整整花了</a:t>
            </a:r>
            <a:r>
              <a:rPr lang="en-US" altLang="zh-CN" sz="2400" b="1" dirty="0">
                <a:solidFill>
                  <a:srgbClr val="002060"/>
                </a:solidFill>
                <a:latin typeface="楷体" panose="02010609060101010101" charset="-122"/>
                <a:ea typeface="楷体" panose="02010609060101010101" charset="-122"/>
                <a:cs typeface="楷体" panose="02010609060101010101" charset="-122"/>
              </a:rPr>
              <a:t>15</a:t>
            </a:r>
            <a:r>
              <a:rPr lang="zh-CN" altLang="en-US" sz="2400" b="1" dirty="0">
                <a:solidFill>
                  <a:srgbClr val="002060"/>
                </a:solidFill>
                <a:latin typeface="楷体" panose="02010609060101010101" charset="-122"/>
                <a:ea typeface="楷体" panose="02010609060101010101" charset="-122"/>
                <a:cs typeface="楷体" panose="02010609060101010101" charset="-122"/>
              </a:rPr>
              <a:t>年的时间，才把圆周率</a:t>
            </a:r>
            <a:r>
              <a:rPr lang="en-US" altLang="zh-CN" sz="2400" b="1" dirty="0">
                <a:solidFill>
                  <a:srgbClr val="002060"/>
                </a:solidFill>
                <a:latin typeface="楷体" panose="02010609060101010101" charset="-122"/>
                <a:ea typeface="楷体" panose="02010609060101010101" charset="-122"/>
                <a:cs typeface="楷体" panose="02010609060101010101" charset="-122"/>
              </a:rPr>
              <a:t>π</a:t>
            </a:r>
            <a:r>
              <a:rPr lang="zh-CN" altLang="en-US" sz="2400" b="1" dirty="0">
                <a:solidFill>
                  <a:srgbClr val="002060"/>
                </a:solidFill>
                <a:latin typeface="楷体" panose="02010609060101010101" charset="-122"/>
                <a:ea typeface="楷体" panose="02010609060101010101" charset="-122"/>
                <a:cs typeface="楷体" panose="02010609060101010101" charset="-122"/>
              </a:rPr>
              <a:t>的值计算到</a:t>
            </a:r>
            <a:r>
              <a:rPr lang="zh-CN" altLang="en-US" sz="2400" b="1" dirty="0">
                <a:solidFill>
                  <a:srgbClr val="C00000"/>
                </a:solidFill>
                <a:latin typeface="楷体" panose="02010609060101010101" charset="-122"/>
                <a:ea typeface="楷体" panose="02010609060101010101" charset="-122"/>
                <a:cs typeface="楷体" panose="02010609060101010101" charset="-122"/>
              </a:rPr>
              <a:t>小数点后</a:t>
            </a:r>
            <a:r>
              <a:rPr lang="en-US" altLang="zh-CN" sz="2400" b="1" dirty="0">
                <a:solidFill>
                  <a:srgbClr val="C00000"/>
                </a:solidFill>
                <a:latin typeface="楷体" panose="02010609060101010101" charset="-122"/>
                <a:ea typeface="楷体" panose="02010609060101010101" charset="-122"/>
                <a:cs typeface="楷体" panose="02010609060101010101" charset="-122"/>
              </a:rPr>
              <a:t>707</a:t>
            </a:r>
            <a:r>
              <a:rPr lang="zh-CN" altLang="en-US" sz="2400" b="1" dirty="0">
                <a:solidFill>
                  <a:srgbClr val="C00000"/>
                </a:solidFill>
                <a:latin typeface="楷体" panose="02010609060101010101" charset="-122"/>
                <a:ea typeface="楷体" panose="02010609060101010101" charset="-122"/>
                <a:cs typeface="楷体" panose="02010609060101010101" charset="-122"/>
              </a:rPr>
              <a:t>位。</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2019</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3</a:t>
            </a:r>
            <a:r>
              <a:rPr lang="zh-CN" altLang="en-US" sz="2400" b="1" dirty="0">
                <a:solidFill>
                  <a:srgbClr val="002060"/>
                </a:solidFill>
                <a:latin typeface="楷体" panose="02010609060101010101" charset="-122"/>
                <a:ea typeface="楷体" panose="02010609060101010101" charset="-122"/>
                <a:cs typeface="楷体" panose="02010609060101010101" charset="-122"/>
              </a:rPr>
              <a:t>月</a:t>
            </a:r>
            <a:r>
              <a:rPr lang="en-US" altLang="zh-CN" sz="2400" b="1" dirty="0">
                <a:solidFill>
                  <a:srgbClr val="002060"/>
                </a:solidFill>
                <a:latin typeface="楷体" panose="02010609060101010101" charset="-122"/>
                <a:ea typeface="楷体" panose="02010609060101010101" charset="-122"/>
                <a:cs typeface="楷体" panose="02010609060101010101" charset="-122"/>
              </a:rPr>
              <a:t>14</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日，谷</a:t>
            </a:r>
            <a:r>
              <a:rPr lang="zh-CN" altLang="en-US" sz="2400" b="1" dirty="0">
                <a:solidFill>
                  <a:srgbClr val="002060"/>
                </a:solidFill>
                <a:latin typeface="楷体" panose="02010609060101010101" charset="-122"/>
                <a:ea typeface="楷体" panose="02010609060101010101" charset="-122"/>
                <a:cs typeface="楷体" panose="02010609060101010101" charset="-122"/>
              </a:rPr>
              <a:t>歌宣布圆周率现</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已计算到</a:t>
            </a:r>
            <a:r>
              <a:rPr lang="zh-CN" altLang="en-US" sz="2400" b="1" dirty="0">
                <a:solidFill>
                  <a:srgbClr val="C00000"/>
                </a:solidFill>
                <a:latin typeface="楷体" panose="02010609060101010101" charset="-122"/>
                <a:ea typeface="楷体" panose="02010609060101010101" charset="-122"/>
                <a:cs typeface="楷体" panose="02010609060101010101" charset="-122"/>
              </a:rPr>
              <a:t>小数点后</a:t>
            </a:r>
            <a:r>
              <a:rPr lang="en-US" altLang="zh-CN" sz="2400" b="1" dirty="0">
                <a:solidFill>
                  <a:srgbClr val="C00000"/>
                </a:solidFill>
                <a:latin typeface="楷体" panose="02010609060101010101" charset="-122"/>
                <a:ea typeface="楷体" panose="02010609060101010101" charset="-122"/>
                <a:cs typeface="楷体" panose="02010609060101010101" charset="-122"/>
              </a:rPr>
              <a:t>31.4</a:t>
            </a:r>
            <a:r>
              <a:rPr lang="zh-CN" altLang="en-US" sz="2400" b="1" dirty="0">
                <a:solidFill>
                  <a:srgbClr val="C00000"/>
                </a:solidFill>
                <a:latin typeface="楷体" panose="02010609060101010101" charset="-122"/>
                <a:ea typeface="楷体" panose="02010609060101010101" charset="-122"/>
                <a:cs typeface="楷体" panose="02010609060101010101" charset="-122"/>
              </a:rPr>
              <a:t>万亿</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位。</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57200" lvl="1" indent="0">
              <a:lnSpc>
                <a:spcPct val="125000"/>
              </a:lnSpc>
              <a:buNone/>
            </a:pPr>
            <a:endParaRPr lang="zh-CN" altLang="en-US"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2" end="2"/>
                                            </p:txEl>
                                          </p:spTgt>
                                        </p:tgtEl>
                                        <p:attrNameLst>
                                          <p:attrName>style.visibility</p:attrName>
                                        </p:attrNameLst>
                                      </p:cBhvr>
                                      <p:to>
                                        <p:strVal val="visible"/>
                                      </p:to>
                                    </p:set>
                                    <p:animEffect transition="in" filter="fade">
                                      <p:cBhvr>
                                        <p:cTn id="14" dur="1000"/>
                                        <p:tgtEl>
                                          <p:spTgt spid="115714">
                                            <p:txEl>
                                              <p:pRg st="2" end="2"/>
                                            </p:txEl>
                                          </p:spTgt>
                                        </p:tgtEl>
                                      </p:cBhvr>
                                    </p:animEffect>
                                    <p:anim calcmode="lin" valueType="num">
                                      <p:cBhvr>
                                        <p:cTn id="15"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5714">
                                            <p:txEl>
                                              <p:pRg st="3" end="3"/>
                                            </p:txEl>
                                          </p:spTgt>
                                        </p:tgtEl>
                                        <p:attrNameLst>
                                          <p:attrName>style.visibility</p:attrName>
                                        </p:attrNameLst>
                                      </p:cBhvr>
                                      <p:to>
                                        <p:strVal val="visible"/>
                                      </p:to>
                                    </p:set>
                                    <p:animEffect transition="in" filter="fade">
                                      <p:cBhvr>
                                        <p:cTn id="21" dur="1000"/>
                                        <p:tgtEl>
                                          <p:spTgt spid="115714">
                                            <p:txEl>
                                              <p:pRg st="3" end="3"/>
                                            </p:txEl>
                                          </p:spTgt>
                                        </p:tgtEl>
                                      </p:cBhvr>
                                    </p:animEffect>
                                    <p:anim calcmode="lin" valueType="num">
                                      <p:cBhvr>
                                        <p:cTn id="22" dur="1000" fill="hold"/>
                                        <p:tgtEl>
                                          <p:spTgt spid="11571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157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fontScale="90000"/>
          </a:bodyPr>
          <a:lstStyle/>
          <a:p>
            <a:pPr eaLnBrk="1" hangingPunct="1"/>
            <a:r>
              <a:rPr lang="zh-CN" altLang="en-US" spc="0" dirty="0"/>
              <a:t>计算机的特点</a:t>
            </a:r>
            <a:endParaRPr lang="zh-CN" altLang="en-US"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Times New Roman" panose="02020603050405020304" pitchFamily="18" charset="0"/>
                <a:ea typeface="楷体" panose="02010609060101010101" charset="-122"/>
                <a:cs typeface="Times New Roman" panose="02020603050405020304" pitchFamily="18" charset="0"/>
              </a:rPr>
              <a:t>记忆能力强</a:t>
            </a:r>
            <a:endParaRPr lang="zh-CN" altLang="en-US" sz="2400" b="1" dirty="0">
              <a:latin typeface="Times New Roman" panose="02020603050405020304" pitchFamily="18" charset="0"/>
              <a:ea typeface="楷体" panose="02010609060101010101" charset="-122"/>
              <a:cs typeface="Times New Roman" panose="02020603050405020304" pitchFamily="18" charset="0"/>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如果按纯文本方式存储，目前常用的</a:t>
            </a: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1TB</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的硬盘</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可以存储</a:t>
            </a: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50</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万册</a:t>
            </a: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100</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万字</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的大部头书籍。</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0" indent="0" eaLnBrk="1" hangingPunct="1">
              <a:lnSpc>
                <a:spcPct val="125000"/>
              </a:lnSpc>
              <a:buNone/>
            </a:pP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0761" y="3769104"/>
            <a:ext cx="3534699" cy="2481502"/>
          </a:xfrm>
          <a:prstGeom prst="rect">
            <a:avLst/>
          </a:prstGeom>
          <a:effectLst>
            <a:softEdge rad="127000"/>
          </a:effectLst>
        </p:spPr>
      </p:pic>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7481" y="3769104"/>
            <a:ext cx="3737201" cy="2481502"/>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3"/>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par>
                                <p:cTn id="13" presetID="6" presetClass="entr" presetSubtype="16"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circle(in)">
                                      <p:cBhvr>
                                        <p:cTn id="15"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fontScale="90000"/>
          </a:bodyPr>
          <a:lstStyle/>
          <a:p>
            <a:pPr eaLnBrk="1" hangingPunct="1"/>
            <a:r>
              <a:rPr lang="zh-CN" altLang="en-US" spc="0" dirty="0"/>
              <a:t>计算机的特点</a:t>
            </a:r>
            <a:endParaRPr lang="zh-CN" altLang="en-US"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判断能力好</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计算机和人下棋</a:t>
            </a:r>
            <a:r>
              <a:rPr lang="en-US" altLang="zh-CN" sz="2400" b="1" dirty="0">
                <a:latin typeface="楷体" panose="02010609060101010101" charset="-122"/>
                <a:ea typeface="楷体" panose="02010609060101010101" charset="-122"/>
                <a:cs typeface="楷体" panose="02010609060101010101" charset="-122"/>
              </a:rPr>
              <a:t>/</a:t>
            </a:r>
            <a:r>
              <a:rPr lang="zh-CN" altLang="en-US" sz="2400" b="1" dirty="0">
                <a:solidFill>
                  <a:srgbClr val="C00000"/>
                </a:solidFill>
                <a:latin typeface="楷体" panose="02010609060101010101" charset="-122"/>
                <a:ea typeface="楷体" panose="02010609060101010101" charset="-122"/>
                <a:cs typeface="楷体" panose="02010609060101010101" charset="-122"/>
              </a:rPr>
              <a:t>机器人足球比赛</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无人驾驶汽车等。</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a:p>
            <a:pPr marL="0" indent="0" eaLnBrk="1" hangingPunct="1">
              <a:lnSpc>
                <a:spcPct val="125000"/>
              </a:lnSpc>
              <a:buNone/>
            </a:pPr>
            <a:endParaRPr lang="en-US" altLang="zh-CN" sz="2400" dirty="0">
              <a:latin typeface="楷体" panose="02010609060101010101" charset="-122"/>
              <a:ea typeface="楷体" panose="02010609060101010101" charset="-122"/>
              <a:cs typeface="楷体" panose="02010609060101010101"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4311" y="3557552"/>
            <a:ext cx="2578100" cy="1895475"/>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3431" y="3557551"/>
            <a:ext cx="2578100" cy="1895475"/>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3"/>
          <a:stretch>
            <a:fillRect/>
          </a:stretch>
        </p:blipFill>
        <p:spPr>
          <a:xfrm>
            <a:off x="8192548" y="3524582"/>
            <a:ext cx="2914477" cy="1939373"/>
          </a:xfrm>
          <a:prstGeom prst="rect">
            <a:avLst/>
          </a:prstGeom>
          <a:effectLst>
            <a:softEdge rad="127000"/>
          </a:effectLst>
        </p:spPr>
      </p:pic>
      <p:pic>
        <p:nvPicPr>
          <p:cNvPr id="2" name="图片 1"/>
          <p:cNvPicPr>
            <a:picLocks noChangeAspect="1"/>
          </p:cNvPicPr>
          <p:nvPr/>
        </p:nvPicPr>
        <p:blipFill>
          <a:blip r:embed="rId4"/>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arn(inVertical)">
                                      <p:cBhvr>
                                        <p:cTn id="12" dur="500"/>
                                        <p:tgtEl>
                                          <p:spTgt spid="3074"/>
                                        </p:tgtEl>
                                      </p:cBhvr>
                                    </p:animEffect>
                                  </p:childTnLst>
                                </p:cTn>
                              </p:par>
                              <p:par>
                                <p:cTn id="13" presetID="21" presetClass="entr" presetSubtype="1" fill="hold" nodeType="withEffect">
                                  <p:stCondLst>
                                    <p:cond delay="0"/>
                                  </p:stCondLst>
                                  <p:childTnLst>
                                    <p:set>
                                      <p:cBhvr>
                                        <p:cTn id="14" dur="1" fill="hold">
                                          <p:stCondLst>
                                            <p:cond delay="0"/>
                                          </p:stCondLst>
                                        </p:cTn>
                                        <p:tgtEl>
                                          <p:spTgt spid="3075"/>
                                        </p:tgtEl>
                                        <p:attrNameLst>
                                          <p:attrName>style.visibility</p:attrName>
                                        </p:attrNameLst>
                                      </p:cBhvr>
                                      <p:to>
                                        <p:strVal val="visible"/>
                                      </p:to>
                                    </p:set>
                                    <p:animEffect transition="in" filter="wheel(1)">
                                      <p:cBhvr>
                                        <p:cTn id="15" dur="2000"/>
                                        <p:tgtEl>
                                          <p:spTgt spid="3075"/>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200" spc="0" dirty="0"/>
              <a:t>计算机的特点</a:t>
            </a:r>
            <a:endParaRPr lang="zh-CN" altLang="en-US" sz="3200"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自动运行</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C00000"/>
                </a:solidFill>
                <a:latin typeface="楷体" panose="02010609060101010101" charset="-122"/>
                <a:ea typeface="楷体" panose="02010609060101010101" charset="-122"/>
                <a:cs typeface="楷体" panose="02010609060101010101" charset="-122"/>
              </a:rPr>
              <a:t>在程序控制下自动运行</a:t>
            </a:r>
            <a:r>
              <a:rPr lang="zh-CN" altLang="en-US" sz="2400" b="1" dirty="0">
                <a:solidFill>
                  <a:srgbClr val="002060"/>
                </a:solidFill>
                <a:latin typeface="楷体" panose="02010609060101010101" charset="-122"/>
                <a:ea typeface="楷体" panose="02010609060101010101" charset="-122"/>
                <a:cs typeface="楷体" panose="02010609060101010101" charset="-122"/>
              </a:rPr>
              <a:t>，这也是计算机最本质的特点。</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火星探测器</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月球探测器</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宇宙飞船等。</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stretch>
            <a:fillRect/>
          </a:stretch>
        </p:blipFill>
        <p:spPr>
          <a:xfrm>
            <a:off x="4641979" y="4150399"/>
            <a:ext cx="2908044" cy="1896020"/>
          </a:xfrm>
          <a:prstGeom prst="rect">
            <a:avLst/>
          </a:prstGeom>
          <a:effectLst>
            <a:softEdge rad="127000"/>
          </a:effec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933" y="4150399"/>
            <a:ext cx="3088531" cy="1896020"/>
          </a:xfrm>
          <a:prstGeom prst="rect">
            <a:avLst/>
          </a:prstGeom>
          <a:effectLst>
            <a:softEdge rad="127000"/>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1539" y="4114831"/>
            <a:ext cx="3382932" cy="1931619"/>
          </a:xfrm>
          <a:prstGeom prst="rect">
            <a:avLst/>
          </a:prstGeom>
          <a:effectLst>
            <a:softEdge rad="127000"/>
          </a:effectLst>
        </p:spPr>
      </p:pic>
      <p:pic>
        <p:nvPicPr>
          <p:cNvPr id="3" name="图片 2"/>
          <p:cNvPicPr>
            <a:picLocks noChangeAspect="1"/>
          </p:cNvPicPr>
          <p:nvPr/>
        </p:nvPicPr>
        <p:blipFill>
          <a:blip r:embed="rId4"/>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2" end="2"/>
                                            </p:txEl>
                                          </p:spTgt>
                                        </p:tgtEl>
                                        <p:attrNameLst>
                                          <p:attrName>style.visibility</p:attrName>
                                        </p:attrNameLst>
                                      </p:cBhvr>
                                      <p:to>
                                        <p:strVal val="visible"/>
                                      </p:to>
                                    </p:set>
                                    <p:animEffect transition="in" filter="fade">
                                      <p:cBhvr>
                                        <p:cTn id="14" dur="1000"/>
                                        <p:tgtEl>
                                          <p:spTgt spid="115714">
                                            <p:txEl>
                                              <p:pRg st="2" end="2"/>
                                            </p:txEl>
                                          </p:spTgt>
                                        </p:tgtEl>
                                      </p:cBhvr>
                                    </p:animEffect>
                                    <p:anim calcmode="lin" valueType="num">
                                      <p:cBhvr>
                                        <p:cTn id="15"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2" end="2"/>
                                            </p:txEl>
                                          </p:spTgt>
                                        </p:tgtEl>
                                        <p:attrNameLst>
                                          <p:attrName>ppt_y</p:attrName>
                                        </p:attrNameLst>
                                      </p:cBhvr>
                                      <p:tavLst>
                                        <p:tav tm="0">
                                          <p:val>
                                            <p:strVal val="#ppt_y+.1"/>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45"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anim calcmode="lin" valueType="num">
                                      <p:cBhvr>
                                        <p:cTn id="23" dur="2000" fill="hold"/>
                                        <p:tgtEl>
                                          <p:spTgt spid="2"/>
                                        </p:tgtEl>
                                        <p:attrNameLst>
                                          <p:attrName>ppt_w</p:attrName>
                                        </p:attrNameLst>
                                      </p:cBhvr>
                                      <p:tavLst>
                                        <p:tav tm="0" fmla="#ppt_w*sin(2.5*pi*$)">
                                          <p:val>
                                            <p:fltVal val="0"/>
                                          </p:val>
                                        </p:tav>
                                        <p:tav tm="100000">
                                          <p:val>
                                            <p:fltVal val="1"/>
                                          </p:val>
                                        </p:tav>
                                      </p:tavLst>
                                    </p:anim>
                                    <p:anim calcmode="lin" valueType="num">
                                      <p:cBhvr>
                                        <p:cTn id="24" dur="2000" fill="hold"/>
                                        <p:tgtEl>
                                          <p:spTgt spid="2"/>
                                        </p:tgtEl>
                                        <p:attrNameLst>
                                          <p:attrName>ppt_h</p:attrName>
                                        </p:attrNameLst>
                                      </p:cBhvr>
                                      <p:tavLst>
                                        <p:tav tm="0">
                                          <p:val>
                                            <p:strVal val="#ppt_h"/>
                                          </p:val>
                                        </p:tav>
                                        <p:tav tm="100000">
                                          <p:val>
                                            <p:strVal val="#ppt_h"/>
                                          </p:val>
                                        </p:tav>
                                      </p:tavLst>
                                    </p:anim>
                                  </p:childTnLst>
                                </p:cTn>
                              </p:par>
                              <p:par>
                                <p:cTn id="25" presetID="16" presetClass="entr" presetSubtype="2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474470" y="3054993"/>
            <a:ext cx="8981440" cy="62166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0"/>
              </a:spcBef>
            </a:pP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计算机的应用</a:t>
            </a: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领域</a:t>
            </a:r>
            <a:endPar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计算机应用领域</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rPr>
              <a:t>科学计算</a:t>
            </a:r>
            <a:endParaRPr lang="zh-CN" altLang="en-US" sz="2400" b="1" dirty="0">
              <a:latin typeface="楷体" panose="02010609060101010101" charset="-122"/>
              <a:ea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rPr>
              <a:t>计算规模和计算强度增加，大型工程设计、航空航天、石油勘探、核能利用、地震监测预报和</a:t>
            </a:r>
            <a:r>
              <a:rPr lang="zh-CN" altLang="en-US" sz="2400" b="1" dirty="0">
                <a:solidFill>
                  <a:srgbClr val="C00000"/>
                </a:solidFill>
                <a:latin typeface="楷体" panose="02010609060101010101" charset="-122"/>
                <a:ea typeface="楷体" panose="02010609060101010101" charset="-122"/>
              </a:rPr>
              <a:t>天气预报</a:t>
            </a:r>
            <a:r>
              <a:rPr lang="zh-CN" altLang="en-US" sz="2400" b="1" dirty="0">
                <a:solidFill>
                  <a:srgbClr val="002060"/>
                </a:solidFill>
                <a:latin typeface="楷体" panose="02010609060101010101" charset="-122"/>
                <a:ea typeface="楷体" panose="02010609060101010101" charset="-122"/>
              </a:rPr>
              <a:t>等。</a:t>
            </a:r>
            <a:endParaRPr lang="zh-CN" altLang="en-US" sz="2400" b="1" dirty="0">
              <a:solidFill>
                <a:srgbClr val="002060"/>
              </a:solidFill>
              <a:latin typeface="楷体" panose="02010609060101010101" charset="-122"/>
              <a:ea typeface="楷体" panose="02010609060101010101"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86671" y="3914813"/>
            <a:ext cx="3282112" cy="1861311"/>
          </a:xfrm>
          <a:prstGeom prst="rect">
            <a:avLst/>
          </a:prstGeom>
          <a:effectLst>
            <a:softEdge rad="127000"/>
          </a:effec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157" y="3914813"/>
            <a:ext cx="3154763" cy="1861311"/>
          </a:xfrm>
          <a:prstGeom prst="rect">
            <a:avLst/>
          </a:prstGeom>
          <a:effectLst>
            <a:softEdge rad="127000"/>
          </a:effectLst>
        </p:spPr>
      </p:pic>
      <p:pic>
        <p:nvPicPr>
          <p:cNvPr id="2" name="图片 1"/>
          <p:cNvPicPr>
            <a:picLocks noChangeAspect="1"/>
          </p:cNvPicPr>
          <p:nvPr/>
        </p:nvPicPr>
        <p:blipFill>
          <a:blip r:embed="rId3"/>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523875"/>
            <a:ext cx="12192000" cy="762000"/>
          </a:xfrm>
        </p:spPr>
        <p:txBody>
          <a:bodyPr>
            <a:normAutofit/>
          </a:bodyPr>
          <a:p>
            <a:r>
              <a:rPr sz="4000" spc="0">
                <a:solidFill>
                  <a:srgbClr val="009999"/>
                </a:solidFill>
                <a:latin typeface="华文楷体" pitchFamily="2" charset="-122"/>
                <a:ea typeface="华文楷体" pitchFamily="2" charset="-122"/>
                <a:cs typeface="+mn-cs"/>
                <a:sym typeface="+mn-ea"/>
              </a:rPr>
              <a:t>选用教材</a:t>
            </a:r>
            <a:endParaRPr lang="zh-CN" altLang="en-US" sz="4000" spc="0">
              <a:solidFill>
                <a:srgbClr val="009999"/>
              </a:solidFill>
              <a:latin typeface="华文楷体" pitchFamily="2" charset="-122"/>
              <a:ea typeface="华文楷体" pitchFamily="2" charset="-122"/>
              <a:cs typeface="+mn-cs"/>
            </a:endParaRPr>
          </a:p>
        </p:txBody>
      </p:sp>
      <p:pic>
        <p:nvPicPr>
          <p:cNvPr id="5" name="图片 4"/>
          <p:cNvPicPr>
            <a:picLocks noChangeAspect="1"/>
          </p:cNvPicPr>
          <p:nvPr/>
        </p:nvPicPr>
        <p:blipFill>
          <a:blip r:embed="rId1"/>
          <a:stretch>
            <a:fillRect/>
          </a:stretch>
        </p:blipFill>
        <p:spPr>
          <a:xfrm rot="600000">
            <a:off x="9219565" y="3135630"/>
            <a:ext cx="2489835" cy="3519805"/>
          </a:xfrm>
          <a:prstGeom prst="rect">
            <a:avLst/>
          </a:prstGeom>
        </p:spPr>
      </p:pic>
      <p:pic>
        <p:nvPicPr>
          <p:cNvPr id="6" name="图片 5"/>
          <p:cNvPicPr>
            <a:picLocks noChangeAspect="1"/>
          </p:cNvPicPr>
          <p:nvPr/>
        </p:nvPicPr>
        <p:blipFill>
          <a:blip r:embed="rId2"/>
          <a:stretch>
            <a:fillRect/>
          </a:stretch>
        </p:blipFill>
        <p:spPr>
          <a:xfrm rot="21120000">
            <a:off x="7760970" y="3814445"/>
            <a:ext cx="2044700" cy="2918460"/>
          </a:xfrm>
          <a:prstGeom prst="rect">
            <a:avLst/>
          </a:prstGeom>
        </p:spPr>
      </p:pic>
      <p:sp>
        <p:nvSpPr>
          <p:cNvPr id="3" name="文本占位符 2"/>
          <p:cNvSpPr>
            <a:spLocks noGrp="1"/>
          </p:cNvSpPr>
          <p:nvPr>
            <p:ph type="body" sz="half" idx="1"/>
          </p:nvPr>
        </p:nvSpPr>
        <p:spPr>
          <a:xfrm>
            <a:off x="137795" y="1524000"/>
            <a:ext cx="7461885" cy="2444750"/>
          </a:xfrm>
          <a:solidFill>
            <a:schemeClr val="bg2">
              <a:alpha val="73000"/>
            </a:schemeClr>
          </a:solidFill>
        </p:spPr>
        <p:txBody>
          <a:bodyPr/>
          <a:p>
            <a:endParaRPr lang="zh-CN" altLang="en-US" noProof="0" dirty="0">
              <a:ln>
                <a:noFill/>
              </a:ln>
              <a:effectLst/>
              <a:uLnTx/>
              <a:uFillTx/>
              <a:latin typeface="黑体" panose="02010609060101010101" pitchFamily="49" charset="-122"/>
              <a:ea typeface="黑体" panose="02010609060101010101" pitchFamily="49" charset="-122"/>
              <a:sym typeface="+mn-ea"/>
            </a:endParaRPr>
          </a:p>
          <a:p>
            <a:r>
              <a:rPr lang="zh-CN" altLang="en-US" noProof="0" dirty="0">
                <a:ln>
                  <a:noFill/>
                </a:ln>
                <a:effectLst/>
                <a:uLnTx/>
                <a:uFillTx/>
                <a:latin typeface="黑体" panose="02010609060101010101" pitchFamily="49" charset="-122"/>
                <a:ea typeface="黑体" panose="02010609060101010101" pitchFamily="49" charset="-122"/>
                <a:sym typeface="+mn-ea"/>
              </a:rPr>
              <a:t>使用教材：</a:t>
            </a:r>
            <a:r>
              <a:rPr lang="zh-CN" altLang="en-US" noProof="0" dirty="0">
                <a:ln>
                  <a:noFill/>
                </a:ln>
                <a:effectLst/>
                <a:uLnTx/>
                <a:uFillTx/>
                <a:latin typeface="黑体" panose="02010609060101010101" pitchFamily="49" charset="-122"/>
                <a:ea typeface="黑体" panose="02010609060101010101" pitchFamily="49" charset="-122"/>
                <a:sym typeface="+mn-ea"/>
              </a:rPr>
              <a:t>《大学计算机—计算与信息素养</a:t>
            </a:r>
            <a:r>
              <a:rPr lang="en-US" altLang="zh-CN" noProof="0" dirty="0">
                <a:ln>
                  <a:noFill/>
                </a:ln>
                <a:effectLst/>
                <a:uLnTx/>
                <a:uFillTx/>
                <a:latin typeface="黑体" panose="02010609060101010101" pitchFamily="49" charset="-122"/>
                <a:ea typeface="黑体" panose="02010609060101010101" pitchFamily="49" charset="-122"/>
                <a:sym typeface="+mn-ea"/>
              </a:rPr>
              <a:t>(</a:t>
            </a:r>
            <a:r>
              <a:rPr lang="zh-CN" altLang="en-US" noProof="0" dirty="0">
                <a:ln>
                  <a:noFill/>
                </a:ln>
                <a:effectLst/>
                <a:uLnTx/>
                <a:uFillTx/>
                <a:latin typeface="黑体" panose="02010609060101010101" pitchFamily="49" charset="-122"/>
                <a:ea typeface="黑体" panose="02010609060101010101" pitchFamily="49" charset="-122"/>
                <a:sym typeface="+mn-ea"/>
              </a:rPr>
              <a:t>第</a:t>
            </a:r>
            <a:r>
              <a:rPr lang="en-US" altLang="zh-CN" noProof="0" dirty="0">
                <a:ln>
                  <a:noFill/>
                </a:ln>
                <a:effectLst/>
                <a:uLnTx/>
                <a:uFillTx/>
                <a:latin typeface="黑体" panose="02010609060101010101" pitchFamily="49" charset="-122"/>
                <a:ea typeface="黑体" panose="02010609060101010101" pitchFamily="49" charset="-122"/>
                <a:sym typeface="+mn-ea"/>
              </a:rPr>
              <a:t>2</a:t>
            </a:r>
            <a:r>
              <a:rPr lang="zh-CN" altLang="en-US" noProof="0" dirty="0">
                <a:ln>
                  <a:noFill/>
                </a:ln>
                <a:effectLst/>
                <a:uLnTx/>
                <a:uFillTx/>
                <a:latin typeface="黑体" panose="02010609060101010101" pitchFamily="49" charset="-122"/>
                <a:ea typeface="黑体" panose="02010609060101010101" pitchFamily="49" charset="-122"/>
                <a:sym typeface="+mn-ea"/>
              </a:rPr>
              <a:t>版</a:t>
            </a:r>
            <a:r>
              <a:rPr lang="en-US" altLang="zh-CN" noProof="0" dirty="0">
                <a:ln>
                  <a:noFill/>
                </a:ln>
                <a:effectLst/>
                <a:uLnTx/>
                <a:uFillTx/>
                <a:latin typeface="黑体" panose="02010609060101010101" pitchFamily="49" charset="-122"/>
                <a:ea typeface="黑体" panose="02010609060101010101" pitchFamily="49" charset="-122"/>
                <a:sym typeface="+mn-ea"/>
              </a:rPr>
              <a:t>)</a:t>
            </a:r>
            <a:r>
              <a:rPr lang="zh-CN" altLang="en-US" noProof="0" dirty="0">
                <a:ln>
                  <a:noFill/>
                </a:ln>
                <a:effectLst/>
                <a:uLnTx/>
                <a:uFillTx/>
                <a:latin typeface="黑体" panose="02010609060101010101" pitchFamily="49" charset="-122"/>
                <a:ea typeface="黑体" panose="02010609060101010101" pitchFamily="49" charset="-122"/>
                <a:sym typeface="+mn-ea"/>
              </a:rPr>
              <a:t>》 战德臣</a:t>
            </a:r>
            <a:endParaRPr lang="zh-CN" altLang="en-US" noProof="0" dirty="0">
              <a:ln>
                <a:noFill/>
              </a:ln>
              <a:effectLst/>
              <a:uLnTx/>
              <a:uFillTx/>
              <a:latin typeface="黑体" panose="02010609060101010101" pitchFamily="49" charset="-122"/>
              <a:ea typeface="黑体" panose="02010609060101010101" pitchFamily="49" charset="-122"/>
              <a:sym typeface="+mn-ea"/>
            </a:endParaRPr>
          </a:p>
          <a:p>
            <a:r>
              <a:rPr lang="zh-CN" altLang="en-US" noProof="0" dirty="0">
                <a:ln>
                  <a:noFill/>
                </a:ln>
                <a:effectLst/>
                <a:uLnTx/>
                <a:uFillTx/>
                <a:latin typeface="黑体" panose="02010609060101010101" pitchFamily="49" charset="-122"/>
                <a:ea typeface="黑体" panose="02010609060101010101" pitchFamily="49" charset="-122"/>
                <a:sym typeface="+mn-ea"/>
              </a:rPr>
              <a:t>推荐相关阅读</a:t>
            </a:r>
            <a:r>
              <a:rPr lang="en-US" altLang="zh-CN" noProof="0" dirty="0">
                <a:ln>
                  <a:noFill/>
                </a:ln>
                <a:effectLst/>
                <a:uLnTx/>
                <a:uFillTx/>
                <a:latin typeface="黑体" panose="02010609060101010101" pitchFamily="49" charset="-122"/>
                <a:ea typeface="黑体" panose="02010609060101010101" pitchFamily="49" charset="-122"/>
                <a:sym typeface="+mn-ea"/>
              </a:rPr>
              <a:t>:</a:t>
            </a:r>
            <a:r>
              <a:rPr lang="zh-CN" altLang="en-US" noProof="0" dirty="0">
                <a:ln>
                  <a:noFill/>
                </a:ln>
                <a:effectLst/>
                <a:uLnTx/>
                <a:uFillTx/>
                <a:latin typeface="黑体" panose="02010609060101010101" pitchFamily="49" charset="-122"/>
                <a:ea typeface="黑体" panose="02010609060101010101" pitchFamily="49" charset="-122"/>
                <a:sym typeface="+mn-ea"/>
              </a:rPr>
              <a:t> </a:t>
            </a:r>
            <a:r>
              <a:rPr lang="zh-CN" altLang="en-US" noProof="0" dirty="0">
                <a:ln>
                  <a:noFill/>
                </a:ln>
                <a:effectLst/>
                <a:uLnTx/>
                <a:uFillTx/>
                <a:latin typeface="黑体" panose="02010609060101010101" pitchFamily="49" charset="-122"/>
                <a:ea typeface="黑体" panose="02010609060101010101" pitchFamily="49" charset="-122"/>
                <a:sym typeface="+mn-ea"/>
              </a:rPr>
              <a:t>《计算机导论（第二版）》</a:t>
            </a:r>
            <a:r>
              <a:rPr lang="en-US" altLang="zh-CN" noProof="0" dirty="0">
                <a:ln>
                  <a:noFill/>
                </a:ln>
                <a:effectLst/>
                <a:uLnTx/>
                <a:uFillTx/>
                <a:latin typeface="黑体" panose="02010609060101010101" pitchFamily="49" charset="-122"/>
                <a:ea typeface="黑体" panose="02010609060101010101" pitchFamily="49" charset="-122"/>
                <a:sym typeface="+mn-ea"/>
              </a:rPr>
              <a:t> </a:t>
            </a:r>
            <a:r>
              <a:rPr lang="zh-CN" altLang="en-US" noProof="0" dirty="0">
                <a:ln>
                  <a:noFill/>
                </a:ln>
                <a:effectLst/>
                <a:uLnTx/>
                <a:uFillTx/>
                <a:latin typeface="黑体" panose="02010609060101010101" pitchFamily="49" charset="-122"/>
                <a:ea typeface="黑体" panose="02010609060101010101" pitchFamily="49" charset="-122"/>
                <a:sym typeface="+mn-ea"/>
              </a:rPr>
              <a:t>郑顾平</a:t>
            </a:r>
            <a:endParaRPr lang="zh-CN" altLang="en-US" noProof="0" dirty="0">
              <a:ln>
                <a:noFill/>
              </a:ln>
              <a:effectLst/>
              <a:uLnTx/>
              <a:uFillTx/>
              <a:latin typeface="黑体" panose="02010609060101010101" pitchFamily="49" charset="-122"/>
              <a:ea typeface="黑体" panose="02010609060101010101" pitchFamily="49" charset="-122"/>
              <a:sym typeface="+mn-ea"/>
            </a:endParaRPr>
          </a:p>
        </p:txBody>
      </p:sp>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200" spc="0" dirty="0"/>
              <a:t>计算机应用领域</a:t>
            </a:r>
            <a:endParaRPr lang="zh-CN" altLang="en-US" sz="3200"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a:lnSpc>
                <a:spcPct val="125000"/>
              </a:lnSpc>
              <a:spcBef>
                <a:spcPts val="500"/>
              </a:spcBef>
              <a:buFont typeface="Wingdings" panose="05000000000000000000" pitchFamily="2" charset="2"/>
              <a:buChar char="Ø"/>
            </a:pPr>
            <a:r>
              <a:rPr lang="zh-CN" altLang="en-US" sz="2400" b="1" dirty="0">
                <a:solidFill>
                  <a:srgbClr val="FF0000"/>
                </a:solidFill>
                <a:latin typeface="楷体" panose="02010609060101010101" charset="-122"/>
                <a:ea typeface="楷体" panose="02010609060101010101" charset="-122"/>
              </a:rPr>
              <a:t>信息</a:t>
            </a:r>
            <a:r>
              <a:rPr lang="zh-CN" altLang="en-US" sz="2400" b="1" dirty="0">
                <a:latin typeface="楷体" panose="02010609060101010101" charset="-122"/>
                <a:ea typeface="楷体" panose="02010609060101010101" charset="-122"/>
              </a:rPr>
              <a:t>处理</a:t>
            </a:r>
            <a:endParaRPr lang="zh-CN" altLang="en-US" sz="2400" b="1" dirty="0">
              <a:latin typeface="楷体" panose="02010609060101010101" charset="-122"/>
              <a:ea typeface="楷体" panose="02010609060101010101" charset="-122"/>
            </a:endParaRPr>
          </a:p>
          <a:p>
            <a:pPr marL="889000" lvl="1" indent="-431800">
              <a:lnSpc>
                <a:spcPct val="125000"/>
              </a:lnSpc>
              <a:buFont typeface="Wingdings" panose="05000000000000000000" pitchFamily="2" charset="2"/>
              <a:buChar char="Ø"/>
            </a:pPr>
            <a:r>
              <a:rPr lang="zh-CN" altLang="en-US" sz="2400" b="1" dirty="0">
                <a:latin typeface="楷体" panose="02010609060101010101" charset="-122"/>
                <a:ea typeface="楷体" panose="02010609060101010101" charset="-122"/>
              </a:rPr>
              <a:t>各种</a:t>
            </a:r>
            <a:r>
              <a:rPr lang="zh-CN" altLang="en-US" sz="2400" b="1" dirty="0">
                <a:solidFill>
                  <a:srgbClr val="C00000"/>
                </a:solidFill>
                <a:latin typeface="楷体" panose="02010609060101010101" charset="-122"/>
                <a:ea typeface="楷体" panose="02010609060101010101" charset="-122"/>
              </a:rPr>
              <a:t>信息管理系统</a:t>
            </a:r>
            <a:r>
              <a:rPr lang="zh-CN" altLang="en-US" sz="2400" b="1" dirty="0">
                <a:latin typeface="楷体" panose="02010609060101010101" charset="-122"/>
                <a:ea typeface="楷体" panose="02010609060101010101" charset="-122"/>
              </a:rPr>
              <a:t>和</a:t>
            </a:r>
            <a:r>
              <a:rPr lang="zh-CN" altLang="en-US" sz="2400" b="1" dirty="0">
                <a:solidFill>
                  <a:srgbClr val="C00000"/>
                </a:solidFill>
                <a:latin typeface="楷体" panose="02010609060101010101" charset="-122"/>
                <a:ea typeface="楷体" panose="02010609060101010101" charset="-122"/>
              </a:rPr>
              <a:t>办公自动化系统</a:t>
            </a:r>
            <a:r>
              <a:rPr lang="zh-CN" altLang="en-US" sz="3600" b="1" dirty="0">
                <a:solidFill>
                  <a:srgbClr val="C00000"/>
                </a:solidFill>
                <a:latin typeface="微软雅黑" panose="020B0503020204020204" pitchFamily="34" charset="-122"/>
                <a:ea typeface="微软雅黑" panose="020B0503020204020204" pitchFamily="34" charset="-122"/>
              </a:rPr>
              <a:t>。</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1930" y="3629660"/>
            <a:ext cx="4137025" cy="2844800"/>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7645" y="3629660"/>
            <a:ext cx="4968875" cy="3082290"/>
          </a:xfrm>
          <a:prstGeom prst="rect">
            <a:avLst/>
          </a:prstGeom>
          <a:effectLst>
            <a:softEdge rad="127000"/>
          </a:effectLst>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heel(1)">
                                      <p:cBhvr>
                                        <p:cTn id="12" dur="2000"/>
                                        <p:tgtEl>
                                          <p:spTgt spid="6146"/>
                                        </p:tgtEl>
                                      </p:cBhvr>
                                    </p:animEffect>
                                  </p:childTnLst>
                                </p:cTn>
                              </p:par>
                              <p:par>
                                <p:cTn id="13" presetID="21"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fontScale="90000"/>
          </a:bodyPr>
          <a:lstStyle/>
          <a:p>
            <a:pPr eaLnBrk="1" hangingPunct="1"/>
            <a:r>
              <a:rPr lang="zh-CN" altLang="en-US" spc="0" dirty="0"/>
              <a:t>计算机应用领域</a:t>
            </a:r>
            <a:endParaRPr lang="zh-CN" altLang="en-US"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64"/>
            <a:ext cx="10845043" cy="2761898"/>
          </a:xfrm>
        </p:spPr>
        <p:txBody>
          <a:bodyPr>
            <a:normAutofit lnSpcReduction="20000"/>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rPr>
              <a:t>过程控制（实时控制）</a:t>
            </a:r>
            <a:endParaRPr lang="zh-CN" altLang="en-US" sz="2400" b="1" dirty="0">
              <a:latin typeface="楷体" panose="02010609060101010101" charset="-122"/>
              <a:ea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B050"/>
                </a:solidFill>
                <a:latin typeface="楷体" panose="02010609060101010101" charset="-122"/>
                <a:ea typeface="楷体" panose="02010609060101010101" charset="-122"/>
              </a:rPr>
              <a:t>火星探测器、宇宙飞船</a:t>
            </a:r>
            <a:r>
              <a:rPr lang="zh-CN" altLang="en-US" sz="2400" b="1" dirty="0">
                <a:solidFill>
                  <a:srgbClr val="002060"/>
                </a:solidFill>
                <a:latin typeface="楷体" panose="02010609060101010101" charset="-122"/>
                <a:ea typeface="楷体" panose="02010609060101010101" charset="-122"/>
              </a:rPr>
              <a:t>、汽车自动装配、数控机床、</a:t>
            </a:r>
            <a:r>
              <a:rPr lang="zh-CN" altLang="en-US" sz="2400" b="1" dirty="0">
                <a:solidFill>
                  <a:srgbClr val="00B050"/>
                </a:solidFill>
                <a:latin typeface="楷体" panose="02010609060101010101" charset="-122"/>
                <a:ea typeface="楷体" panose="02010609060101010101" charset="-122"/>
              </a:rPr>
              <a:t>无人机</a:t>
            </a:r>
            <a:r>
              <a:rPr lang="zh-CN" altLang="en-US" sz="2400" b="1" dirty="0">
                <a:latin typeface="楷体" panose="02010609060101010101" charset="-122"/>
                <a:ea typeface="楷体" panose="02010609060101010101" charset="-122"/>
              </a:rPr>
              <a:t>、</a:t>
            </a:r>
            <a:r>
              <a:rPr lang="zh-CN" altLang="en-US" sz="2400" b="1" dirty="0">
                <a:solidFill>
                  <a:srgbClr val="002060"/>
                </a:solidFill>
                <a:latin typeface="楷体" panose="02010609060101010101" charset="-122"/>
                <a:ea typeface="楷体" panose="02010609060101010101" charset="-122"/>
              </a:rPr>
              <a:t>导弹的巡航飞行等都需要计算机控制。</a:t>
            </a:r>
            <a:endParaRPr lang="en-US" altLang="zh-CN" sz="2400" b="1" dirty="0">
              <a:solidFill>
                <a:srgbClr val="002060"/>
              </a:solidFill>
              <a:latin typeface="楷体" panose="02010609060101010101" charset="-122"/>
              <a:ea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C00000"/>
                </a:solidFill>
                <a:latin typeface="楷体" panose="02010609060101010101" charset="-122"/>
                <a:ea typeface="楷体" panose="02010609060101010101" charset="-122"/>
              </a:rPr>
              <a:t>失之毫厘，差之千里。</a:t>
            </a:r>
            <a:r>
              <a:rPr lang="zh-CN" altLang="en-US" sz="2800" b="1" dirty="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6489" y="4329637"/>
            <a:ext cx="2975651" cy="1769160"/>
          </a:xfrm>
          <a:prstGeom prst="rect">
            <a:avLst/>
          </a:prstGeom>
          <a:effectLst>
            <a:softEdge rad="127000"/>
          </a:effectLst>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837" y="4329637"/>
            <a:ext cx="3216047" cy="1769160"/>
          </a:xfrm>
          <a:prstGeom prst="rect">
            <a:avLst/>
          </a:prstGeom>
          <a:effectLst>
            <a:softEdge rad="127000"/>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221" y="4329637"/>
            <a:ext cx="3046747" cy="1769160"/>
          </a:xfrm>
          <a:prstGeom prst="rect">
            <a:avLst/>
          </a:prstGeom>
          <a:effectLst>
            <a:softEdge rad="127000"/>
          </a:effectLst>
        </p:spPr>
      </p:pic>
      <p:pic>
        <p:nvPicPr>
          <p:cNvPr id="2" name="图片 1"/>
          <p:cNvPicPr>
            <a:picLocks noChangeAspect="1"/>
          </p:cNvPicPr>
          <p:nvPr/>
        </p:nvPicPr>
        <p:blipFill>
          <a:blip r:embed="rId4"/>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21" presetClass="entr" presetSubtype="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15714">
                                            <p:txEl>
                                              <p:pRg st="2" end="2"/>
                                            </p:txEl>
                                          </p:spTgt>
                                        </p:tgtEl>
                                        <p:attrNameLst>
                                          <p:attrName>style.visibility</p:attrName>
                                        </p:attrNameLst>
                                      </p:cBhvr>
                                      <p:to>
                                        <p:strVal val="visible"/>
                                      </p:to>
                                    </p:set>
                                    <p:animEffect transition="in" filter="fade">
                                      <p:cBhvr>
                                        <p:cTn id="23" dur="1000"/>
                                        <p:tgtEl>
                                          <p:spTgt spid="115714">
                                            <p:txEl>
                                              <p:pRg st="2" end="2"/>
                                            </p:txEl>
                                          </p:spTgt>
                                        </p:tgtEl>
                                      </p:cBhvr>
                                    </p:animEffect>
                                    <p:anim calcmode="lin" valueType="num">
                                      <p:cBhvr>
                                        <p:cTn id="24"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计算机应用领域</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人工智能</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1997</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IBM</a:t>
            </a:r>
            <a:r>
              <a:rPr lang="zh-CN" altLang="en-US" sz="2400" b="1" dirty="0">
                <a:solidFill>
                  <a:srgbClr val="002060"/>
                </a:solidFill>
                <a:latin typeface="楷体" panose="02010609060101010101" charset="-122"/>
                <a:ea typeface="楷体" panose="02010609060101010101" charset="-122"/>
                <a:cs typeface="楷体" panose="02010609060101010101" charset="-122"/>
              </a:rPr>
              <a:t>公司研制的</a:t>
            </a:r>
            <a:r>
              <a:rPr lang="zh-CN" altLang="en-US" sz="2400" b="1" dirty="0">
                <a:solidFill>
                  <a:srgbClr val="0070C0"/>
                </a:solidFill>
                <a:latin typeface="楷体" panose="02010609060101010101" charset="-122"/>
                <a:ea typeface="楷体" panose="02010609060101010101" charset="-122"/>
                <a:cs typeface="楷体" panose="02010609060101010101" charset="-122"/>
              </a:rPr>
              <a:t>深蓝计算机系统</a:t>
            </a:r>
            <a:r>
              <a:rPr lang="zh-CN" altLang="en-US" sz="2400" b="1" dirty="0">
                <a:solidFill>
                  <a:srgbClr val="002060"/>
                </a:solidFill>
                <a:latin typeface="楷体" panose="02010609060101010101" charset="-122"/>
                <a:ea typeface="楷体" panose="02010609060101010101" charset="-122"/>
                <a:cs typeface="楷体" panose="02010609060101010101" charset="-122"/>
              </a:rPr>
              <a:t>战胜国际象棋世界冠军卡斯帕罗夫。</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2016</a:t>
            </a:r>
            <a:r>
              <a:rPr lang="zh-CN" altLang="en-US" sz="2400" b="1" dirty="0">
                <a:solidFill>
                  <a:srgbClr val="002060"/>
                </a:solidFill>
                <a:latin typeface="楷体" panose="02010609060101010101" charset="-122"/>
                <a:ea typeface="楷体" panose="02010609060101010101" charset="-122"/>
                <a:cs typeface="楷体" panose="02010609060101010101" charset="-122"/>
              </a:rPr>
              <a:t>年谷歌公司开发的</a:t>
            </a:r>
            <a:r>
              <a:rPr lang="zh-CN" altLang="en-US" sz="2400" b="1" dirty="0">
                <a:solidFill>
                  <a:srgbClr val="C00000"/>
                </a:solidFill>
                <a:latin typeface="楷体" panose="02010609060101010101" charset="-122"/>
                <a:ea typeface="楷体" panose="02010609060101010101" charset="-122"/>
                <a:cs typeface="楷体" panose="02010609060101010101" charset="-122"/>
              </a:rPr>
              <a:t>阿尔法围棋程序</a:t>
            </a:r>
            <a:r>
              <a:rPr lang="zh-CN" altLang="en-US" sz="2400" b="1" dirty="0">
                <a:solidFill>
                  <a:srgbClr val="002060"/>
                </a:solidFill>
                <a:latin typeface="楷体" panose="02010609060101010101" charset="-122"/>
                <a:ea typeface="楷体" panose="02010609060101010101" charset="-122"/>
                <a:cs typeface="楷体" panose="02010609060101010101" charset="-122"/>
              </a:rPr>
              <a:t>（</a:t>
            </a:r>
            <a:r>
              <a:rPr lang="en-US" altLang="zh-CN" sz="2400" b="1" dirty="0">
                <a:solidFill>
                  <a:srgbClr val="002060"/>
                </a:solidFill>
                <a:latin typeface="楷体" panose="02010609060101010101" charset="-122"/>
                <a:ea typeface="楷体" panose="02010609060101010101" charset="-122"/>
                <a:cs typeface="楷体" panose="02010609060101010101" charset="-122"/>
              </a:rPr>
              <a:t>AlphaGo</a:t>
            </a:r>
            <a:r>
              <a:rPr lang="zh-CN" altLang="en-US" sz="2400" b="1" dirty="0">
                <a:solidFill>
                  <a:srgbClr val="002060"/>
                </a:solidFill>
                <a:latin typeface="楷体" panose="02010609060101010101" charset="-122"/>
                <a:ea typeface="楷体" panose="02010609060101010101" charset="-122"/>
                <a:cs typeface="楷体" panose="02010609060101010101" charset="-122"/>
              </a:rPr>
              <a:t>）战胜围棋世界冠军李世石。</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人工智能在</a:t>
            </a:r>
            <a:r>
              <a:rPr lang="zh-CN" altLang="en-US" sz="2400" b="1" dirty="0">
                <a:solidFill>
                  <a:srgbClr val="00B050"/>
                </a:solidFill>
                <a:latin typeface="楷体" panose="02010609060101010101" charset="-122"/>
                <a:ea typeface="楷体" panose="02010609060101010101" charset="-122"/>
                <a:cs typeface="楷体" panose="02010609060101010101" charset="-122"/>
              </a:rPr>
              <a:t>计算机视觉、语音识别、机器翻译、智能安检、智慧医疗</a:t>
            </a:r>
            <a:r>
              <a:rPr lang="zh-CN" altLang="en-US" sz="2400" b="1" dirty="0">
                <a:solidFill>
                  <a:srgbClr val="002060"/>
                </a:solidFill>
                <a:latin typeface="楷体" panose="02010609060101010101" charset="-122"/>
                <a:ea typeface="楷体" panose="02010609060101010101" charset="-122"/>
                <a:cs typeface="楷体" panose="02010609060101010101" charset="-122"/>
              </a:rPr>
              <a:t>等领域得到广泛应用。</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a:lnSpc>
                <a:spcPct val="125000"/>
              </a:lnSpc>
              <a:buFont typeface="Wingdings" panose="05000000000000000000" pitchFamily="2" charset="2"/>
              <a:buChar char="Ø"/>
            </a:pPr>
            <a:endParaRPr lang="zh-CN" altLang="en-US" sz="2400" b="1"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5714">
                                            <p:txEl>
                                              <p:pRg st="2" end="2"/>
                                            </p:txEl>
                                          </p:spTgt>
                                        </p:tgtEl>
                                        <p:attrNameLst>
                                          <p:attrName>style.visibility</p:attrName>
                                        </p:attrNameLst>
                                      </p:cBhvr>
                                      <p:to>
                                        <p:strVal val="visible"/>
                                      </p:to>
                                    </p:set>
                                    <p:animEffect transition="in" filter="fade">
                                      <p:cBhvr>
                                        <p:cTn id="14" dur="1000"/>
                                        <p:tgtEl>
                                          <p:spTgt spid="115714">
                                            <p:txEl>
                                              <p:pRg st="2" end="2"/>
                                            </p:txEl>
                                          </p:spTgt>
                                        </p:tgtEl>
                                      </p:cBhvr>
                                    </p:animEffect>
                                    <p:anim calcmode="lin" valueType="num">
                                      <p:cBhvr>
                                        <p:cTn id="15"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5714">
                                            <p:txEl>
                                              <p:pRg st="3" end="3"/>
                                            </p:txEl>
                                          </p:spTgt>
                                        </p:tgtEl>
                                        <p:attrNameLst>
                                          <p:attrName>style.visibility</p:attrName>
                                        </p:attrNameLst>
                                      </p:cBhvr>
                                      <p:to>
                                        <p:strVal val="visible"/>
                                      </p:to>
                                    </p:set>
                                    <p:animEffect transition="in" filter="fade">
                                      <p:cBhvr>
                                        <p:cTn id="21" dur="1000"/>
                                        <p:tgtEl>
                                          <p:spTgt spid="115714">
                                            <p:txEl>
                                              <p:pRg st="3" end="3"/>
                                            </p:txEl>
                                          </p:spTgt>
                                        </p:tgtEl>
                                      </p:cBhvr>
                                    </p:animEffect>
                                    <p:anim calcmode="lin" valueType="num">
                                      <p:cBhvr>
                                        <p:cTn id="22" dur="1000" fill="hold"/>
                                        <p:tgtEl>
                                          <p:spTgt spid="11571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157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fontScale="90000"/>
          </a:bodyPr>
          <a:lstStyle/>
          <a:p>
            <a:pPr eaLnBrk="1" hangingPunct="1"/>
            <a:r>
              <a:rPr lang="zh-CN" altLang="en-US" spc="0" dirty="0"/>
              <a:t>计算机应用领域</a:t>
            </a:r>
            <a:endParaRPr lang="zh-CN" altLang="en-US"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a:lnSpc>
                <a:spcPct val="125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计算机辅助系统</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a:lnSpc>
                <a:spcPct val="125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计算机辅助设计（</a:t>
            </a:r>
            <a:r>
              <a:rPr lang="en-US" altLang="zh-CN" sz="2400" b="1" dirty="0">
                <a:solidFill>
                  <a:srgbClr val="C00000"/>
                </a:solidFill>
                <a:latin typeface="楷体" panose="02010609060101010101" charset="-122"/>
                <a:ea typeface="楷体" panose="02010609060101010101" charset="-122"/>
                <a:cs typeface="楷体" panose="02010609060101010101" charset="-122"/>
              </a:rPr>
              <a:t>CAD</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、计算机辅助教学（</a:t>
            </a:r>
            <a:r>
              <a:rPr lang="en-US" altLang="zh-CN" sz="2400" b="1" dirty="0">
                <a:solidFill>
                  <a:srgbClr val="C00000"/>
                </a:solidFill>
                <a:latin typeface="楷体" panose="02010609060101010101" charset="-122"/>
                <a:ea typeface="楷体" panose="02010609060101010101" charset="-122"/>
                <a:cs typeface="楷体" panose="02010609060101010101" charset="-122"/>
              </a:rPr>
              <a:t>CAI</a:t>
            </a:r>
            <a:r>
              <a:rPr lang="zh-CN" altLang="en-US" sz="2400" b="1" dirty="0">
                <a:solidFill>
                  <a:srgbClr val="002060"/>
                </a:solidFill>
                <a:latin typeface="楷体" panose="02010609060101010101" charset="-122"/>
                <a:ea typeface="楷体" panose="02010609060101010101" charset="-122"/>
                <a:cs typeface="楷体" panose="02010609060101010101" charset="-122"/>
              </a:rPr>
              <a:t>）、计算机辅助软件工程（</a:t>
            </a:r>
            <a:r>
              <a:rPr lang="en-US" altLang="zh-CN" sz="2400" b="1" dirty="0">
                <a:solidFill>
                  <a:srgbClr val="C00000"/>
                </a:solidFill>
                <a:latin typeface="楷体" panose="02010609060101010101" charset="-122"/>
                <a:ea typeface="楷体" panose="02010609060101010101" charset="-122"/>
                <a:cs typeface="楷体" panose="02010609060101010101" charset="-122"/>
              </a:rPr>
              <a:t>CASE</a:t>
            </a:r>
            <a:r>
              <a:rPr lang="zh-CN" altLang="en-US" sz="2400" b="1" dirty="0">
                <a:solidFill>
                  <a:srgbClr val="002060"/>
                </a:solidFill>
                <a:latin typeface="楷体" panose="02010609060101010101" charset="-122"/>
                <a:ea typeface="楷体" panose="02010609060101010101" charset="-122"/>
                <a:cs typeface="楷体" panose="02010609060101010101" charset="-122"/>
              </a:rPr>
              <a:t>）。</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a:lnSpc>
                <a:spcPct val="125000"/>
              </a:lnSpc>
              <a:buFont typeface="Wingdings" panose="05000000000000000000" pitchFamily="2" charset="2"/>
              <a:buChar char="Ø"/>
            </a:pPr>
            <a:endParaRPr lang="zh-CN" altLang="en-US" sz="2400" b="1" dirty="0">
              <a:latin typeface="楷体" panose="02010609060101010101" charset="-122"/>
              <a:ea typeface="楷体" panose="02010609060101010101" charset="-122"/>
              <a:cs typeface="楷体" panose="02010609060101010101" charset="-122"/>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7691" y="3943985"/>
            <a:ext cx="2719388" cy="1801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4781085" y="3943985"/>
            <a:ext cx="2894843" cy="180175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9936" y="4010024"/>
            <a:ext cx="2558621" cy="1801751"/>
          </a:xfrm>
          <a:prstGeom prst="rect">
            <a:avLst/>
          </a:prstGeom>
        </p:spPr>
      </p:pic>
      <p:pic>
        <p:nvPicPr>
          <p:cNvPr id="3" name="图片 2"/>
          <p:cNvPicPr>
            <a:picLocks noChangeAspect="1"/>
          </p:cNvPicPr>
          <p:nvPr/>
        </p:nvPicPr>
        <p:blipFill>
          <a:blip r:embed="rId4"/>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barn(inVertical)">
                                      <p:cBhvr>
                                        <p:cTn id="12" dur="500"/>
                                        <p:tgtEl>
                                          <p:spTgt spid="9218"/>
                                        </p:tgtEl>
                                      </p:cBhvr>
                                    </p:animEffect>
                                  </p:childTnLst>
                                </p:cTn>
                              </p:par>
                              <p:par>
                                <p:cTn id="13" presetID="21" presetClass="entr" presetSubtype="1"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计算机应用领域</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95"/>
            <a:ext cx="10845043" cy="3751799"/>
          </a:xfrm>
        </p:spPr>
        <p:txBody>
          <a:bodyPr>
            <a:normAutofit lnSpcReduction="10000"/>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网络应用</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根据中国互联网信息中心的统计，截至 </a:t>
            </a: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2020</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3</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月</a:t>
            </a:r>
            <a:r>
              <a:rPr lang="zh-CN" altLang="en-US" sz="2400" b="1" dirty="0">
                <a:solidFill>
                  <a:srgbClr val="002060"/>
                </a:solidFill>
                <a:latin typeface="楷体" panose="02010609060101010101" charset="-122"/>
                <a:ea typeface="楷体" panose="02010609060101010101" charset="-122"/>
                <a:cs typeface="楷体" panose="02010609060101010101" charset="-122"/>
              </a:rPr>
              <a:t>，中国网民规模达到 </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9.04 </a:t>
            </a:r>
            <a:r>
              <a:rPr lang="zh-CN" altLang="en-US" sz="2400" b="1" dirty="0">
                <a:solidFill>
                  <a:srgbClr val="C00000"/>
                </a:solidFill>
                <a:latin typeface="楷体" panose="02010609060101010101" charset="-122"/>
                <a:ea typeface="楷体" panose="02010609060101010101" charset="-122"/>
                <a:cs typeface="楷体" panose="02010609060101010101" charset="-122"/>
              </a:rPr>
              <a:t>亿</a:t>
            </a:r>
            <a:r>
              <a:rPr lang="zh-CN" altLang="en-US" sz="2400" b="1" dirty="0">
                <a:solidFill>
                  <a:srgbClr val="002060"/>
                </a:solidFill>
                <a:latin typeface="楷体" panose="02010609060101010101" charset="-122"/>
                <a:ea typeface="楷体" panose="02010609060101010101" charset="-122"/>
                <a:cs typeface="楷体" panose="02010609060101010101" charset="-122"/>
              </a:rPr>
              <a:t>，普及率达到 </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64.5%</a:t>
            </a:r>
            <a:r>
              <a:rPr lang="zh-CN" altLang="en-US" sz="2400" b="1" dirty="0">
                <a:latin typeface="楷体" panose="02010609060101010101" charset="-122"/>
                <a:ea typeface="楷体" panose="02010609060101010101" charset="-122"/>
                <a:cs typeface="楷体" panose="02010609060101010101" charset="-122"/>
              </a:rPr>
              <a:t>。</a:t>
            </a:r>
            <a:endParaRPr lang="en-US" altLang="zh-CN"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	</a:t>
            </a:r>
            <a:r>
              <a:rPr lang="zh-CN" altLang="en-US" sz="2400" b="1" dirty="0">
                <a:solidFill>
                  <a:srgbClr val="00B050"/>
                </a:solidFill>
                <a:latin typeface="楷体" panose="02010609060101010101" charset="-122"/>
                <a:ea typeface="楷体" panose="02010609060101010101" charset="-122"/>
                <a:cs typeface="楷体" panose="02010609060101010101" charset="-122"/>
              </a:rPr>
              <a:t>即时通信、搜索引擎、网络新闻、网络购物</a:t>
            </a:r>
            <a:r>
              <a:rPr lang="zh-CN" altLang="en-US" sz="2400" b="1" dirty="0">
                <a:latin typeface="楷体" panose="02010609060101010101" charset="-122"/>
                <a:ea typeface="楷体" panose="02010609060101010101" charset="-122"/>
                <a:cs typeface="楷体" panose="02010609060101010101" charset="-122"/>
              </a:rPr>
              <a:t>、</a:t>
            </a:r>
            <a:r>
              <a:rPr lang="zh-CN" altLang="en-US" sz="2400" b="1" dirty="0">
                <a:solidFill>
                  <a:srgbClr val="0070C0"/>
                </a:solidFill>
                <a:latin typeface="楷体" panose="02010609060101010101" charset="-122"/>
                <a:ea typeface="楷体" panose="02010609060101010101" charset="-122"/>
                <a:cs typeface="楷体" panose="02010609060101010101" charset="-122"/>
              </a:rPr>
              <a:t>网上支付、网上银行、旅行预订、网上外卖、微博、网约专车、在线</a:t>
            </a:r>
            <a:r>
              <a:rPr lang="zh-CN" altLang="en-US" sz="2400" b="1" dirty="0" smtClean="0">
                <a:solidFill>
                  <a:srgbClr val="0070C0"/>
                </a:solidFill>
                <a:latin typeface="楷体" panose="02010609060101010101" charset="-122"/>
                <a:ea typeface="楷体" panose="02010609060101010101" charset="-122"/>
                <a:cs typeface="楷体" panose="02010609060101010101" charset="-122"/>
              </a:rPr>
              <a:t>教育等</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已广泛融入</a:t>
            </a:r>
            <a:r>
              <a:rPr lang="zh-CN" altLang="en-US" sz="2400" b="1" dirty="0">
                <a:solidFill>
                  <a:srgbClr val="002060"/>
                </a:solidFill>
                <a:latin typeface="楷体" panose="02010609060101010101" charset="-122"/>
                <a:ea typeface="楷体" panose="02010609060101010101" charset="-122"/>
                <a:cs typeface="楷体" panose="02010609060101010101" charset="-122"/>
              </a:rPr>
              <a:t>我们的日常工作与生活中。</a:t>
            </a:r>
            <a:r>
              <a:rPr lang="en-US" altLang="zh-CN" sz="3000" b="1" dirty="0">
                <a:solidFill>
                  <a:srgbClr val="002060"/>
                </a:solidFill>
                <a:latin typeface="微软雅黑" panose="020B0503020204020204" pitchFamily="34" charset="-122"/>
                <a:ea typeface="微软雅黑" panose="020B0503020204020204" pitchFamily="34" charset="-122"/>
              </a:rPr>
              <a:t> </a:t>
            </a:r>
            <a:endParaRPr lang="en-US" altLang="zh-CN" sz="3000" b="1" dirty="0">
              <a:solidFill>
                <a:srgbClr val="002060"/>
              </a:solidFill>
              <a:latin typeface="微软雅黑" panose="020B0503020204020204" pitchFamily="34" charset="-122"/>
              <a:ea typeface="微软雅黑" panose="020B0503020204020204" pitchFamily="34" charset="-122"/>
            </a:endParaRPr>
          </a:p>
          <a:p>
            <a:pPr marL="889000" lvl="1" indent="-431800">
              <a:lnSpc>
                <a:spcPct val="125000"/>
              </a:lnSpc>
              <a:buFont typeface="Wingdings" panose="05000000000000000000" pitchFamily="2" charset="2"/>
              <a:buChar char="Ø"/>
            </a:pPr>
            <a:endParaRPr lang="zh-CN" altLang="en-US" sz="2800" b="1" dirty="0">
              <a:latin typeface="微软雅黑" panose="020B0503020204020204" pitchFamily="34" charset="-122"/>
              <a:ea typeface="微软雅黑" panose="020B0503020204020204" pitchFamily="34" charset="-122"/>
            </a:endParaRPr>
          </a:p>
          <a:p>
            <a:pPr marL="889000" lvl="1" indent="-431800">
              <a:lnSpc>
                <a:spcPct val="125000"/>
              </a:lnSpc>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57465" y="5004075"/>
            <a:ext cx="2075971" cy="136761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401" y="5004075"/>
            <a:ext cx="1178945" cy="1178945"/>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5289" y="5014831"/>
            <a:ext cx="1905339" cy="1258476"/>
          </a:xfrm>
          <a:prstGeom prst="rect">
            <a:avLst/>
          </a:prstGeom>
        </p:spPr>
      </p:pic>
      <p:pic>
        <p:nvPicPr>
          <p:cNvPr id="2" name="图片 1"/>
          <p:cNvPicPr>
            <a:picLocks noChangeAspect="1"/>
          </p:cNvPicPr>
          <p:nvPr/>
        </p:nvPicPr>
        <p:blipFill>
          <a:blip r:embed="rId4"/>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5714">
                                            <p:txEl>
                                              <p:pRg st="2" end="2"/>
                                            </p:txEl>
                                          </p:spTgt>
                                        </p:tgtEl>
                                        <p:attrNameLst>
                                          <p:attrName>style.visibility</p:attrName>
                                        </p:attrNameLst>
                                      </p:cBhvr>
                                      <p:to>
                                        <p:strVal val="visible"/>
                                      </p:to>
                                    </p:set>
                                    <p:animEffect transition="in" filter="fade">
                                      <p:cBhvr>
                                        <p:cTn id="12" dur="1000"/>
                                        <p:tgtEl>
                                          <p:spTgt spid="115714">
                                            <p:txEl>
                                              <p:pRg st="2" end="2"/>
                                            </p:txEl>
                                          </p:spTgt>
                                        </p:tgtEl>
                                      </p:cBhvr>
                                    </p:animEffect>
                                    <p:anim calcmode="lin" valueType="num">
                                      <p:cBhvr>
                                        <p:cTn id="13"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15714">
                                            <p:txEl>
                                              <p:pRg st="2" end="2"/>
                                            </p:txEl>
                                          </p:spTgt>
                                        </p:tgtEl>
                                        <p:attrNameLst>
                                          <p:attrName>ppt_y</p:attrName>
                                        </p:attrNameLst>
                                      </p:cBhvr>
                                      <p:tavLst>
                                        <p:tav tm="0">
                                          <p:val>
                                            <p:strVal val="#ppt_y+.1"/>
                                          </p:val>
                                        </p:tav>
                                        <p:tav tm="100000">
                                          <p:val>
                                            <p:strVal val="#ppt_y"/>
                                          </p:val>
                                        </p:tav>
                                      </p:tavLst>
                                    </p:anim>
                                  </p:childTnLst>
                                </p:cTn>
                              </p:par>
                              <p:par>
                                <p:cTn id="15" presetID="21" presetClass="entr" presetSubtype="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par>
                                <p:cTn id="18" presetID="21" presetClass="entr" presetSubtype="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heel(1)">
                                      <p:cBhvr>
                                        <p:cTn id="20" dur="2000"/>
                                        <p:tgtEl>
                                          <p:spTgt spid="3"/>
                                        </p:tgtEl>
                                      </p:cBhvr>
                                    </p:animEffect>
                                  </p:childTnLst>
                                </p:cTn>
                              </p:par>
                              <p:par>
                                <p:cTn id="21" presetID="21" presetClass="entr" presetSubtype="1"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474470" y="3054993"/>
            <a:ext cx="8981440" cy="62166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0"/>
              </a:spcBef>
            </a:pP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中国计算机发展</a:t>
            </a: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史</a:t>
            </a:r>
            <a:endPar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0" algn="just" fontAlgn="auto">
              <a:lnSpc>
                <a:spcPct val="150000"/>
              </a:lnSpc>
              <a:spcBef>
                <a:spcPts val="5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我国的计算机事业始于</a:t>
            </a:r>
            <a:r>
              <a:rPr lang="en-US" altLang="zh-CN" sz="2400" b="1" dirty="0">
                <a:solidFill>
                  <a:srgbClr val="C00000"/>
                </a:solidFill>
                <a:latin typeface="楷体" panose="02010609060101010101" charset="-122"/>
                <a:ea typeface="楷体" panose="02010609060101010101" charset="-122"/>
                <a:cs typeface="楷体" panose="02010609060101010101" charset="-122"/>
              </a:rPr>
              <a:t>1956</a:t>
            </a:r>
            <a:r>
              <a:rPr lang="zh-CN" altLang="en-US" sz="2400" b="1" dirty="0">
                <a:solidFill>
                  <a:srgbClr val="C00000"/>
                </a:solidFill>
                <a:latin typeface="楷体" panose="02010609060101010101" charset="-122"/>
                <a:ea typeface="楷体" panose="02010609060101010101" charset="-122"/>
                <a:cs typeface="楷体" panose="02010609060101010101" charset="-122"/>
              </a:rPr>
              <a:t>年</a:t>
            </a:r>
            <a:r>
              <a:rPr lang="zh-CN" altLang="en-US" sz="2400" b="1" dirty="0">
                <a:solidFill>
                  <a:srgbClr val="002060"/>
                </a:solidFill>
                <a:latin typeface="楷体" panose="02010609060101010101" charset="-122"/>
                <a:ea typeface="楷体" panose="02010609060101010101" charset="-122"/>
                <a:cs typeface="楷体" panose="02010609060101010101" charset="-122"/>
              </a:rPr>
              <a:t>，</a:t>
            </a:r>
            <a:r>
              <a:rPr lang="en-US" altLang="zh-CN" sz="2400" b="1" dirty="0">
                <a:solidFill>
                  <a:srgbClr val="002060"/>
                </a:solidFill>
                <a:latin typeface="楷体" panose="02010609060101010101" charset="-122"/>
                <a:ea typeface="楷体" panose="02010609060101010101" charset="-122"/>
                <a:cs typeface="楷体" panose="02010609060101010101" charset="-122"/>
              </a:rPr>
              <a:t>1956</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4-6</a:t>
            </a:r>
            <a:r>
              <a:rPr lang="zh-CN" altLang="en-US" sz="2400" b="1" dirty="0">
                <a:solidFill>
                  <a:srgbClr val="002060"/>
                </a:solidFill>
                <a:latin typeface="楷体" panose="02010609060101010101" charset="-122"/>
                <a:ea typeface="楷体" panose="02010609060101010101" charset="-122"/>
                <a:cs typeface="楷体" panose="02010609060101010101" charset="-122"/>
              </a:rPr>
              <a:t>月制定的</a:t>
            </a:r>
            <a:r>
              <a:rPr lang="en-US" altLang="zh-CN" sz="2400" b="1" dirty="0">
                <a:solidFill>
                  <a:srgbClr val="00B050"/>
                </a:solidFill>
                <a:latin typeface="楷体" panose="02010609060101010101" charset="-122"/>
                <a:ea typeface="楷体" panose="02010609060101010101" charset="-122"/>
                <a:cs typeface="楷体" panose="02010609060101010101" charset="-122"/>
              </a:rPr>
              <a:t>《</a:t>
            </a:r>
            <a:r>
              <a:rPr lang="zh-CN" altLang="en-US" sz="2400" b="1" dirty="0">
                <a:solidFill>
                  <a:srgbClr val="00B050"/>
                </a:solidFill>
                <a:latin typeface="楷体" panose="02010609060101010101" charset="-122"/>
                <a:ea typeface="楷体" panose="02010609060101010101" charset="-122"/>
                <a:cs typeface="楷体" panose="02010609060101010101" charset="-122"/>
              </a:rPr>
              <a:t>十二年科学技术规划</a:t>
            </a:r>
            <a:r>
              <a:rPr lang="en-US" altLang="zh-CN" sz="2400" b="1" dirty="0">
                <a:solidFill>
                  <a:srgbClr val="00B05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把</a:t>
            </a:r>
            <a:r>
              <a:rPr lang="zh-CN" altLang="en-US" sz="2400" b="1" dirty="0">
                <a:solidFill>
                  <a:srgbClr val="C00000"/>
                </a:solidFill>
                <a:latin typeface="楷体" panose="02010609060101010101" charset="-122"/>
                <a:ea typeface="楷体" panose="02010609060101010101" charset="-122"/>
                <a:cs typeface="楷体" panose="02010609060101010101" charset="-122"/>
              </a:rPr>
              <a:t>计算技术</a:t>
            </a:r>
            <a:r>
              <a:rPr lang="zh-CN" altLang="en-US" sz="2400" b="1" dirty="0">
                <a:solidFill>
                  <a:srgbClr val="002060"/>
                </a:solidFill>
                <a:latin typeface="楷体" panose="02010609060101010101" charset="-122"/>
                <a:ea typeface="楷体" panose="02010609060101010101" charset="-122"/>
                <a:cs typeface="楷体" panose="02010609060101010101" charset="-122"/>
              </a:rPr>
              <a:t>列为当时必须采取的</a:t>
            </a:r>
            <a:r>
              <a:rPr lang="en-US" altLang="zh-CN" sz="2400" b="1" dirty="0">
                <a:solidFill>
                  <a:srgbClr val="002060"/>
                </a:solidFill>
                <a:latin typeface="楷体" panose="02010609060101010101" charset="-122"/>
                <a:ea typeface="楷体" panose="02010609060101010101" charset="-122"/>
                <a:cs typeface="楷体" panose="02010609060101010101" charset="-122"/>
              </a:rPr>
              <a:t>4</a:t>
            </a:r>
            <a:r>
              <a:rPr lang="zh-CN" altLang="en-US" sz="2400" b="1" dirty="0">
                <a:solidFill>
                  <a:srgbClr val="002060"/>
                </a:solidFill>
                <a:latin typeface="楷体" panose="02010609060101010101" charset="-122"/>
                <a:ea typeface="楷体" panose="02010609060101010101" charset="-122"/>
                <a:cs typeface="楷体" panose="02010609060101010101" charset="-122"/>
              </a:rPr>
              <a:t>大紧急措施之一。</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0" algn="just" fontAlgn="auto">
              <a:lnSpc>
                <a:spcPct val="150000"/>
              </a:lnSpc>
              <a:spcBef>
                <a:spcPts val="5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计算技术规划组组长，我国最早倡导研究计算技术的著名数学家</a:t>
            </a:r>
            <a:r>
              <a:rPr lang="zh-CN" altLang="en-US" sz="2400" b="1" dirty="0">
                <a:solidFill>
                  <a:srgbClr val="C00000"/>
                </a:solidFill>
                <a:latin typeface="楷体" panose="02010609060101010101" charset="-122"/>
                <a:ea typeface="楷体" panose="02010609060101010101" charset="-122"/>
                <a:cs typeface="楷体" panose="02010609060101010101" charset="-122"/>
              </a:rPr>
              <a:t>华罗庚教授</a:t>
            </a:r>
            <a:r>
              <a:rPr lang="zh-CN" altLang="en-US" sz="2400" b="1" dirty="0">
                <a:solidFill>
                  <a:srgbClr val="002060"/>
                </a:solidFill>
                <a:latin typeface="楷体" panose="02010609060101010101" charset="-122"/>
                <a:ea typeface="楷体" panose="02010609060101010101" charset="-122"/>
                <a:cs typeface="楷体" panose="02010609060101010101" charset="-122"/>
              </a:rPr>
              <a:t>起草了</a:t>
            </a:r>
            <a:r>
              <a:rPr lang="zh-CN" altLang="en-US" sz="2400" b="1" dirty="0">
                <a:solidFill>
                  <a:srgbClr val="C00000"/>
                </a:solidFill>
                <a:latin typeface="楷体" panose="02010609060101010101" charset="-122"/>
                <a:ea typeface="楷体" panose="02010609060101010101" charset="-122"/>
                <a:cs typeface="楷体" panose="02010609060101010101" charset="-122"/>
              </a:rPr>
              <a:t>发展电子计算机</a:t>
            </a:r>
            <a:r>
              <a:rPr lang="zh-CN" altLang="en-US" sz="2400" b="1" dirty="0">
                <a:solidFill>
                  <a:srgbClr val="002060"/>
                </a:solidFill>
                <a:latin typeface="楷体" panose="02010609060101010101" charset="-122"/>
                <a:ea typeface="楷体" panose="02010609060101010101" charset="-122"/>
                <a:cs typeface="楷体" panose="02010609060101010101" charset="-122"/>
              </a:rPr>
              <a:t>的措施。</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1956</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8</a:t>
            </a:r>
            <a:r>
              <a:rPr lang="zh-CN" altLang="en-US" sz="2400" b="1" dirty="0">
                <a:solidFill>
                  <a:srgbClr val="002060"/>
                </a:solidFill>
                <a:latin typeface="楷体" panose="02010609060101010101" charset="-122"/>
                <a:ea typeface="楷体" panose="02010609060101010101" charset="-122"/>
                <a:cs typeface="楷体" panose="02010609060101010101" charset="-122"/>
              </a:rPr>
              <a:t>月，成立了以华罗庚教授为主任的</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0" indent="0" fontAlgn="auto">
              <a:lnSpc>
                <a:spcPct val="150000"/>
              </a:lnSpc>
              <a:spcBef>
                <a:spcPts val="500"/>
              </a:spcBef>
              <a:buNone/>
            </a:pPr>
            <a:r>
              <a:rPr lang="en-US" altLang="zh-CN" sz="2400" b="1" dirty="0">
                <a:solidFill>
                  <a:srgbClr val="C00000"/>
                </a:solidFill>
                <a:latin typeface="楷体" panose="02010609060101010101" charset="-122"/>
                <a:ea typeface="楷体" panose="02010609060101010101" charset="-122"/>
                <a:cs typeface="楷体" panose="02010609060101010101" charset="-122"/>
              </a:rPr>
              <a:t>    </a:t>
            </a:r>
            <a:r>
              <a:rPr lang="zh-CN" altLang="en-US" sz="2400" b="1" dirty="0">
                <a:solidFill>
                  <a:srgbClr val="0070C0"/>
                </a:solidFill>
                <a:latin typeface="楷体" panose="02010609060101010101" charset="-122"/>
                <a:ea typeface="楷体" panose="02010609060101010101" charset="-122"/>
                <a:cs typeface="楷体" panose="02010609060101010101" charset="-122"/>
              </a:rPr>
              <a:t>中国科学院计算技术研究所</a:t>
            </a:r>
            <a:r>
              <a:rPr lang="zh-CN" altLang="en-US" sz="2400" b="1" dirty="0">
                <a:solidFill>
                  <a:srgbClr val="002060"/>
                </a:solidFill>
                <a:latin typeface="楷体" panose="02010609060101010101" charset="-122"/>
                <a:ea typeface="楷体" panose="02010609060101010101" charset="-122"/>
                <a:cs typeface="楷体" panose="02010609060101010101" charset="-122"/>
              </a:rPr>
              <a:t>筹备委员会</a:t>
            </a:r>
            <a:r>
              <a:rPr lang="zh-CN" altLang="en-US" sz="2400" b="1" dirty="0">
                <a:latin typeface="楷体" panose="02010609060101010101" charset="-122"/>
                <a:ea typeface="楷体" panose="02010609060101010101" charset="-122"/>
                <a:cs typeface="楷体" panose="02010609060101010101" charset="-122"/>
              </a:rPr>
              <a:t>。</a:t>
            </a:r>
            <a:endParaRPr lang="en-US" altLang="zh-CN" sz="2400" b="1" dirty="0">
              <a:latin typeface="楷体" panose="02010609060101010101" charset="-122"/>
              <a:ea typeface="楷体" panose="02010609060101010101" charset="-122"/>
              <a:cs typeface="楷体" panose="02010609060101010101" charset="-122"/>
            </a:endParaRPr>
          </a:p>
          <a:p>
            <a:pPr marL="0" indent="0" eaLnBrk="1" hangingPunct="1">
              <a:lnSpc>
                <a:spcPct val="125000"/>
              </a:lnSpc>
              <a:spcBef>
                <a:spcPts val="500"/>
              </a:spcBef>
              <a:buNone/>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62505" y="3767252"/>
            <a:ext cx="3005463" cy="2062081"/>
          </a:xfrm>
          <a:prstGeom prst="rect">
            <a:avLst/>
          </a:prstGeom>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5714">
                                            <p:txEl>
                                              <p:pRg st="2" end="2"/>
                                            </p:txEl>
                                          </p:spTgt>
                                        </p:tgtEl>
                                        <p:attrNameLst>
                                          <p:attrName>style.visibility</p:attrName>
                                        </p:attrNameLst>
                                      </p:cBhvr>
                                      <p:to>
                                        <p:strVal val="visible"/>
                                      </p:to>
                                    </p:set>
                                    <p:animEffect transition="in" filter="fade">
                                      <p:cBhvr>
                                        <p:cTn id="26" dur="1000"/>
                                        <p:tgtEl>
                                          <p:spTgt spid="115714">
                                            <p:txEl>
                                              <p:pRg st="2" end="2"/>
                                            </p:txEl>
                                          </p:spTgt>
                                        </p:tgtEl>
                                      </p:cBhvr>
                                    </p:animEffect>
                                    <p:anim calcmode="lin" valueType="num">
                                      <p:cBhvr>
                                        <p:cTn id="27"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15714">
                                            <p:txEl>
                                              <p:pRg st="3" end="3"/>
                                            </p:txEl>
                                          </p:spTgt>
                                        </p:tgtEl>
                                        <p:attrNameLst>
                                          <p:attrName>style.visibility</p:attrName>
                                        </p:attrNameLst>
                                      </p:cBhvr>
                                      <p:to>
                                        <p:strVal val="visible"/>
                                      </p:to>
                                    </p:set>
                                    <p:animEffect transition="in" filter="fade">
                                      <p:cBhvr>
                                        <p:cTn id="32" dur="1000"/>
                                        <p:tgtEl>
                                          <p:spTgt spid="115714">
                                            <p:txEl>
                                              <p:pRg st="3" end="3"/>
                                            </p:txEl>
                                          </p:spTgt>
                                        </p:tgtEl>
                                      </p:cBhvr>
                                    </p:animEffect>
                                    <p:anim calcmode="lin" valueType="num">
                                      <p:cBhvr>
                                        <p:cTn id="33" dur="1000" fill="hold"/>
                                        <p:tgtEl>
                                          <p:spTgt spid="11571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157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64"/>
            <a:ext cx="10845043" cy="2703962"/>
          </a:xfrm>
        </p:spPr>
        <p:txBody>
          <a:bodyPr>
            <a:normAutofit/>
          </a:bodyPr>
          <a:lstStyle/>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1958</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8</a:t>
            </a:r>
            <a:r>
              <a:rPr lang="zh-CN" altLang="en-US" sz="2400" b="1" dirty="0">
                <a:solidFill>
                  <a:srgbClr val="002060"/>
                </a:solidFill>
                <a:latin typeface="楷体" panose="02010609060101010101" charset="-122"/>
                <a:ea typeface="楷体" panose="02010609060101010101" charset="-122"/>
                <a:cs typeface="楷体" panose="02010609060101010101" charset="-122"/>
              </a:rPr>
              <a:t>月</a:t>
            </a:r>
            <a:r>
              <a:rPr lang="en-US" altLang="zh-CN" sz="2400" b="1" dirty="0">
                <a:solidFill>
                  <a:srgbClr val="002060"/>
                </a:solidFill>
                <a:latin typeface="楷体" panose="02010609060101010101" charset="-122"/>
                <a:ea typeface="楷体" panose="02010609060101010101" charset="-122"/>
                <a:cs typeface="楷体" panose="02010609060101010101" charset="-122"/>
              </a:rPr>
              <a:t>1</a:t>
            </a:r>
            <a:r>
              <a:rPr lang="zh-CN" altLang="en-US" sz="2400" b="1" dirty="0">
                <a:solidFill>
                  <a:srgbClr val="002060"/>
                </a:solidFill>
                <a:latin typeface="楷体" panose="02010609060101010101" charset="-122"/>
                <a:ea typeface="楷体" panose="02010609060101010101" charset="-122"/>
                <a:cs typeface="楷体" panose="02010609060101010101" charset="-122"/>
              </a:rPr>
              <a:t>日，我国第一台小型通用计算机</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en-US" altLang="zh-CN" sz="2400" b="1" dirty="0">
                <a:solidFill>
                  <a:srgbClr val="C00000"/>
                </a:solidFill>
                <a:latin typeface="楷体" panose="02010609060101010101" charset="-122"/>
                <a:ea typeface="楷体" panose="02010609060101010101" charset="-122"/>
                <a:cs typeface="楷体" panose="02010609060101010101" charset="-122"/>
              </a:rPr>
              <a:t>103</a:t>
            </a:r>
            <a:r>
              <a:rPr lang="zh-CN" altLang="en-US" sz="2400" b="1" dirty="0">
                <a:solidFill>
                  <a:srgbClr val="C00000"/>
                </a:solidFill>
                <a:latin typeface="楷体" panose="02010609060101010101" charset="-122"/>
                <a:ea typeface="楷体" panose="02010609060101010101" charset="-122"/>
                <a:cs typeface="楷体" panose="02010609060101010101" charset="-122"/>
              </a:rPr>
              <a:t>机</a:t>
            </a:r>
            <a:r>
              <a:rPr lang="zh-CN" altLang="en-US" sz="2400" b="1" dirty="0">
                <a:solidFill>
                  <a:srgbClr val="002060"/>
                </a:solidFill>
                <a:latin typeface="楷体" panose="02010609060101010101" charset="-122"/>
                <a:ea typeface="楷体" panose="02010609060101010101" charset="-122"/>
                <a:cs typeface="楷体" panose="02010609060101010101" charset="-122"/>
              </a:rPr>
              <a:t>研制成功，仿制前苏联的</a:t>
            </a:r>
            <a:r>
              <a:rPr lang="en-US" altLang="zh-CN" sz="2400" b="1" dirty="0">
                <a:solidFill>
                  <a:srgbClr val="002060"/>
                </a:solidFill>
                <a:latin typeface="楷体" panose="02010609060101010101" charset="-122"/>
                <a:ea typeface="楷体" panose="02010609060101010101" charset="-122"/>
                <a:cs typeface="楷体" panose="02010609060101010101" charset="-122"/>
              </a:rPr>
              <a:t>M-3</a:t>
            </a:r>
            <a:r>
              <a:rPr lang="zh-CN" altLang="en-US" sz="2400" b="1" dirty="0">
                <a:solidFill>
                  <a:srgbClr val="002060"/>
                </a:solidFill>
                <a:latin typeface="楷体" panose="02010609060101010101" charset="-122"/>
                <a:ea typeface="楷体" panose="02010609060101010101" charset="-122"/>
                <a:cs typeface="楷体" panose="02010609060101010101" charset="-122"/>
              </a:rPr>
              <a:t>小型机。</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1959</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10</a:t>
            </a:r>
            <a:r>
              <a:rPr lang="zh-CN" altLang="en-US" sz="2400" b="1" dirty="0">
                <a:solidFill>
                  <a:srgbClr val="002060"/>
                </a:solidFill>
                <a:latin typeface="楷体" panose="02010609060101010101" charset="-122"/>
                <a:ea typeface="楷体" panose="02010609060101010101" charset="-122"/>
                <a:cs typeface="楷体" panose="02010609060101010101" charset="-122"/>
              </a:rPr>
              <a:t>月</a:t>
            </a:r>
            <a:r>
              <a:rPr lang="en-US" altLang="zh-CN" sz="2400" b="1" dirty="0">
                <a:solidFill>
                  <a:srgbClr val="002060"/>
                </a:solidFill>
                <a:latin typeface="楷体" panose="02010609060101010101" charset="-122"/>
                <a:ea typeface="楷体" panose="02010609060101010101" charset="-122"/>
                <a:cs typeface="楷体" panose="02010609060101010101" charset="-122"/>
              </a:rPr>
              <a:t>1</a:t>
            </a:r>
            <a:r>
              <a:rPr lang="zh-CN" altLang="en-US" sz="2400" b="1" dirty="0">
                <a:solidFill>
                  <a:srgbClr val="002060"/>
                </a:solidFill>
                <a:latin typeface="楷体" panose="02010609060101010101" charset="-122"/>
                <a:ea typeface="楷体" panose="02010609060101010101" charset="-122"/>
                <a:cs typeface="楷体" panose="02010609060101010101" charset="-122"/>
              </a:rPr>
              <a:t>日，我国第一台大型通用计算机</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en-US" altLang="zh-CN" sz="2400" b="1" dirty="0">
                <a:solidFill>
                  <a:srgbClr val="C00000"/>
                </a:solidFill>
                <a:latin typeface="楷体" panose="02010609060101010101" charset="-122"/>
                <a:ea typeface="楷体" panose="02010609060101010101" charset="-122"/>
                <a:cs typeface="楷体" panose="02010609060101010101" charset="-122"/>
              </a:rPr>
              <a:t>104</a:t>
            </a:r>
            <a:r>
              <a:rPr lang="zh-CN" altLang="en-US" sz="2400" b="1" dirty="0">
                <a:solidFill>
                  <a:srgbClr val="C00000"/>
                </a:solidFill>
                <a:latin typeface="楷体" panose="02010609060101010101" charset="-122"/>
                <a:ea typeface="楷体" panose="02010609060101010101" charset="-122"/>
                <a:cs typeface="楷体" panose="02010609060101010101" charset="-122"/>
              </a:rPr>
              <a:t>机</a:t>
            </a:r>
            <a:r>
              <a:rPr lang="zh-CN" altLang="en-US" sz="2400" b="1" dirty="0">
                <a:solidFill>
                  <a:srgbClr val="002060"/>
                </a:solidFill>
                <a:latin typeface="楷体" panose="02010609060101010101" charset="-122"/>
                <a:ea typeface="楷体" panose="02010609060101010101" charset="-122"/>
                <a:cs typeface="楷体" panose="02010609060101010101" charset="-122"/>
              </a:rPr>
              <a:t>研制成功，仿制前苏联的</a:t>
            </a:r>
            <a:r>
              <a:rPr lang="en-US" altLang="zh-CN" sz="2400" b="1" dirty="0">
                <a:solidFill>
                  <a:srgbClr val="002060"/>
                </a:solidFill>
                <a:latin typeface="楷体" panose="02010609060101010101" charset="-122"/>
                <a:ea typeface="楷体" panose="02010609060101010101" charset="-122"/>
                <a:cs typeface="楷体" panose="02010609060101010101" charset="-122"/>
              </a:rPr>
              <a:t>BЭCM</a:t>
            </a:r>
            <a:r>
              <a:rPr lang="zh-CN" altLang="en-US" sz="2400" b="1" dirty="0">
                <a:solidFill>
                  <a:srgbClr val="002060"/>
                </a:solidFill>
                <a:latin typeface="楷体" panose="02010609060101010101" charset="-122"/>
                <a:ea typeface="楷体" panose="02010609060101010101" charset="-122"/>
                <a:cs typeface="楷体" panose="02010609060101010101" charset="-122"/>
              </a:rPr>
              <a:t>大型机。</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52695" y="4179283"/>
            <a:ext cx="2190751" cy="2072830"/>
          </a:xfrm>
          <a:prstGeom prst="rect">
            <a:avLst/>
          </a:prstGeom>
          <a:effectLst>
            <a:softEdge rad="127000"/>
          </a:effec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053" y="4179283"/>
            <a:ext cx="4105275" cy="2072830"/>
          </a:xfrm>
          <a:prstGeom prst="rect">
            <a:avLst/>
          </a:prstGeom>
          <a:effectLst>
            <a:softEdge rad="127000"/>
          </a:effectLst>
        </p:spPr>
      </p:pic>
      <p:pic>
        <p:nvPicPr>
          <p:cNvPr id="4" name="图片 3"/>
          <p:cNvPicPr>
            <a:picLocks noChangeAspect="1"/>
          </p:cNvPicPr>
          <p:nvPr/>
        </p:nvPicPr>
        <p:blipFill>
          <a:blip r:embed="rId3"/>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5714">
                                            <p:txEl>
                                              <p:pRg st="1" end="1"/>
                                            </p:txEl>
                                          </p:spTgt>
                                        </p:tgtEl>
                                        <p:attrNameLst>
                                          <p:attrName>style.visibility</p:attrName>
                                        </p:attrNameLst>
                                      </p:cBhvr>
                                      <p:to>
                                        <p:strVal val="visible"/>
                                      </p:to>
                                    </p:set>
                                    <p:animEffect transition="in" filter="fade">
                                      <p:cBhvr>
                                        <p:cTn id="17" dur="1000"/>
                                        <p:tgtEl>
                                          <p:spTgt spid="115714">
                                            <p:txEl>
                                              <p:pRg st="1" end="1"/>
                                            </p:txEl>
                                          </p:spTgt>
                                        </p:tgtEl>
                                      </p:cBhvr>
                                    </p:animEffect>
                                    <p:anim calcmode="lin" valueType="num">
                                      <p:cBhvr>
                                        <p:cTn id="1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20" presetID="16" presetClass="entr" presetSubtype="21"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51" y="1382264"/>
            <a:ext cx="11048607" cy="2331216"/>
          </a:xfrm>
        </p:spPr>
        <p:txBody>
          <a:bodyPr>
            <a:normAutofit lnSpcReduction="20000"/>
          </a:bodyPr>
          <a:lstStyle/>
          <a:p>
            <a:pPr marL="431800" indent="-431800" fontAlgn="auto">
              <a:lnSpc>
                <a:spcPct val="150000"/>
              </a:lnSpc>
              <a:spcBef>
                <a:spcPts val="500"/>
              </a:spcBef>
              <a:buFont typeface="Wingdings" panose="05000000000000000000" pitchFamily="2" charset="2"/>
              <a:buChar char="Ø"/>
            </a:pPr>
            <a:r>
              <a:rPr lang="en-US" altLang="zh-CN" sz="2595" b="1" dirty="0">
                <a:solidFill>
                  <a:srgbClr val="002060"/>
                </a:solidFill>
                <a:latin typeface="楷体" panose="02010609060101010101" charset="-122"/>
                <a:ea typeface="楷体" panose="02010609060101010101" charset="-122"/>
                <a:cs typeface="楷体" panose="02010609060101010101" charset="-122"/>
              </a:rPr>
              <a:t>1960</a:t>
            </a:r>
            <a:r>
              <a:rPr lang="zh-CN" altLang="en-US" sz="2595" b="1" dirty="0">
                <a:solidFill>
                  <a:srgbClr val="002060"/>
                </a:solidFill>
                <a:latin typeface="楷体" panose="02010609060101010101" charset="-122"/>
                <a:ea typeface="楷体" panose="02010609060101010101" charset="-122"/>
                <a:cs typeface="楷体" panose="02010609060101010101" charset="-122"/>
              </a:rPr>
              <a:t>年，我国第一台自行设计的计算机</a:t>
            </a:r>
            <a:r>
              <a:rPr lang="en-US" altLang="zh-CN" sz="2595" b="1" dirty="0">
                <a:solidFill>
                  <a:srgbClr val="002060"/>
                </a:solidFill>
                <a:latin typeface="楷体" panose="02010609060101010101" charset="-122"/>
                <a:ea typeface="楷体" panose="02010609060101010101" charset="-122"/>
                <a:cs typeface="楷体" panose="02010609060101010101" charset="-122"/>
              </a:rPr>
              <a:t>—</a:t>
            </a:r>
            <a:r>
              <a:rPr lang="en-US" altLang="zh-CN" sz="2595" b="1" dirty="0">
                <a:solidFill>
                  <a:srgbClr val="C00000"/>
                </a:solidFill>
                <a:latin typeface="楷体" panose="02010609060101010101" charset="-122"/>
                <a:ea typeface="楷体" panose="02010609060101010101" charset="-122"/>
                <a:cs typeface="楷体" panose="02010609060101010101" charset="-122"/>
              </a:rPr>
              <a:t>107</a:t>
            </a:r>
            <a:r>
              <a:rPr lang="zh-CN" altLang="en-US" sz="2595" b="1" dirty="0">
                <a:solidFill>
                  <a:srgbClr val="C00000"/>
                </a:solidFill>
                <a:latin typeface="楷体" panose="02010609060101010101" charset="-122"/>
                <a:ea typeface="楷体" panose="02010609060101010101" charset="-122"/>
                <a:cs typeface="楷体" panose="02010609060101010101" charset="-122"/>
              </a:rPr>
              <a:t>机</a:t>
            </a:r>
            <a:r>
              <a:rPr lang="zh-CN" altLang="en-US" sz="2595" b="1" dirty="0">
                <a:solidFill>
                  <a:srgbClr val="002060"/>
                </a:solidFill>
                <a:latin typeface="楷体" panose="02010609060101010101" charset="-122"/>
                <a:ea typeface="楷体" panose="02010609060101010101" charset="-122"/>
                <a:cs typeface="楷体" panose="02010609060101010101" charset="-122"/>
              </a:rPr>
              <a:t>研制成功，运算速度</a:t>
            </a:r>
            <a:r>
              <a:rPr lang="zh-CN" altLang="en-US" sz="2595" b="1" dirty="0" smtClean="0">
                <a:solidFill>
                  <a:srgbClr val="002060"/>
                </a:solidFill>
                <a:latin typeface="楷体" panose="02010609060101010101" charset="-122"/>
                <a:ea typeface="楷体" panose="02010609060101010101" charset="-122"/>
                <a:cs typeface="楷体" panose="02010609060101010101" charset="-122"/>
              </a:rPr>
              <a:t>为</a:t>
            </a:r>
            <a:r>
              <a:rPr lang="zh-CN" altLang="en-US" sz="2595" b="1" dirty="0" smtClean="0">
                <a:solidFill>
                  <a:srgbClr val="C00000"/>
                </a:solidFill>
                <a:latin typeface="楷体" panose="02010609060101010101" charset="-122"/>
                <a:ea typeface="楷体" panose="02010609060101010101" charset="-122"/>
                <a:cs typeface="楷体" panose="02010609060101010101" charset="-122"/>
              </a:rPr>
              <a:t>每秒</a:t>
            </a:r>
            <a:r>
              <a:rPr lang="en-US" altLang="zh-CN" sz="2595" b="1" dirty="0" smtClean="0">
                <a:solidFill>
                  <a:srgbClr val="C00000"/>
                </a:solidFill>
                <a:latin typeface="楷体" panose="02010609060101010101" charset="-122"/>
                <a:ea typeface="楷体" panose="02010609060101010101" charset="-122"/>
                <a:cs typeface="楷体" panose="02010609060101010101" charset="-122"/>
              </a:rPr>
              <a:t>250</a:t>
            </a:r>
            <a:r>
              <a:rPr lang="zh-CN" altLang="en-US" sz="2595"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595" b="1" dirty="0" smtClean="0">
                <a:latin typeface="楷体" panose="02010609060101010101" charset="-122"/>
                <a:ea typeface="楷体" panose="02010609060101010101" charset="-122"/>
                <a:cs typeface="楷体" panose="02010609060101010101" charset="-122"/>
              </a:rPr>
              <a:t>。</a:t>
            </a:r>
            <a:endParaRPr lang="zh-CN" altLang="en-US" sz="2595" b="1" dirty="0">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595" b="1" dirty="0">
                <a:solidFill>
                  <a:srgbClr val="002060"/>
                </a:solidFill>
                <a:latin typeface="楷体" panose="02010609060101010101" charset="-122"/>
                <a:ea typeface="楷体" panose="02010609060101010101" charset="-122"/>
                <a:cs typeface="楷体" panose="02010609060101010101" charset="-122"/>
              </a:rPr>
              <a:t>1964</a:t>
            </a:r>
            <a:r>
              <a:rPr lang="zh-CN" altLang="en-US" sz="2595" b="1" dirty="0">
                <a:solidFill>
                  <a:srgbClr val="002060"/>
                </a:solidFill>
                <a:latin typeface="楷体" panose="02010609060101010101" charset="-122"/>
                <a:ea typeface="楷体" panose="02010609060101010101" charset="-122"/>
                <a:cs typeface="楷体" panose="02010609060101010101" charset="-122"/>
              </a:rPr>
              <a:t>年，我国第一台自行设计的大型通用计算机</a:t>
            </a:r>
            <a:r>
              <a:rPr lang="en-US" altLang="zh-CN" sz="2595" b="1" dirty="0">
                <a:solidFill>
                  <a:srgbClr val="002060"/>
                </a:solidFill>
                <a:latin typeface="楷体" panose="02010609060101010101" charset="-122"/>
                <a:ea typeface="楷体" panose="02010609060101010101" charset="-122"/>
                <a:cs typeface="楷体" panose="02010609060101010101" charset="-122"/>
              </a:rPr>
              <a:t>—119</a:t>
            </a:r>
            <a:r>
              <a:rPr lang="zh-CN" altLang="en-US" sz="2595" b="1" dirty="0">
                <a:solidFill>
                  <a:srgbClr val="002060"/>
                </a:solidFill>
                <a:latin typeface="楷体" panose="02010609060101010101" charset="-122"/>
                <a:ea typeface="楷体" panose="02010609060101010101" charset="-122"/>
                <a:cs typeface="楷体" panose="02010609060101010101" charset="-122"/>
              </a:rPr>
              <a:t>机研制成功，浮点运算速度</a:t>
            </a:r>
            <a:r>
              <a:rPr lang="zh-CN" altLang="en-US" sz="2595" b="1" dirty="0" smtClean="0">
                <a:solidFill>
                  <a:srgbClr val="002060"/>
                </a:solidFill>
                <a:latin typeface="楷体" panose="02010609060101010101" charset="-122"/>
                <a:ea typeface="楷体" panose="02010609060101010101" charset="-122"/>
                <a:cs typeface="楷体" panose="02010609060101010101" charset="-122"/>
              </a:rPr>
              <a:t>为</a:t>
            </a:r>
            <a:r>
              <a:rPr lang="zh-CN" altLang="en-US" sz="2595" b="1" dirty="0" smtClean="0">
                <a:solidFill>
                  <a:srgbClr val="C00000"/>
                </a:solidFill>
                <a:latin typeface="楷体" panose="02010609060101010101" charset="-122"/>
                <a:ea typeface="楷体" panose="02010609060101010101" charset="-122"/>
                <a:cs typeface="楷体" panose="02010609060101010101" charset="-122"/>
              </a:rPr>
              <a:t>每秒</a:t>
            </a:r>
            <a:r>
              <a:rPr lang="en-US" altLang="zh-CN" sz="2595" b="1" dirty="0" smtClean="0">
                <a:solidFill>
                  <a:srgbClr val="C00000"/>
                </a:solidFill>
                <a:latin typeface="楷体" panose="02010609060101010101" charset="-122"/>
                <a:ea typeface="楷体" panose="02010609060101010101" charset="-122"/>
                <a:cs typeface="楷体" panose="02010609060101010101" charset="-122"/>
              </a:rPr>
              <a:t>5</a:t>
            </a:r>
            <a:r>
              <a:rPr lang="zh-CN" altLang="en-US" sz="2595" b="1" dirty="0">
                <a:solidFill>
                  <a:srgbClr val="C00000"/>
                </a:solidFill>
                <a:latin typeface="楷体" panose="02010609060101010101" charset="-122"/>
                <a:ea typeface="楷体" panose="02010609060101010101" charset="-122"/>
                <a:cs typeface="楷体" panose="02010609060101010101" charset="-122"/>
              </a:rPr>
              <a:t>万</a:t>
            </a:r>
            <a:r>
              <a:rPr lang="zh-CN" altLang="en-US" sz="2595"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595" b="1" dirty="0" smtClean="0">
                <a:latin typeface="楷体" panose="02010609060101010101" charset="-122"/>
                <a:ea typeface="楷体" panose="02010609060101010101" charset="-122"/>
                <a:cs typeface="楷体" panose="02010609060101010101" charset="-122"/>
              </a:rPr>
              <a:t>。</a:t>
            </a:r>
            <a:endParaRPr lang="zh-CN" altLang="en-US" sz="2595" b="1" dirty="0">
              <a:latin typeface="楷体" panose="02010609060101010101" charset="-122"/>
              <a:ea typeface="楷体" panose="02010609060101010101" charset="-122"/>
              <a:cs typeface="楷体" panose="02010609060101010101"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39790" y="3264535"/>
            <a:ext cx="4791075" cy="2970530"/>
          </a:xfrm>
          <a:prstGeom prst="rect">
            <a:avLst/>
          </a:prstGeom>
          <a:effectLst>
            <a:softEdge rad="127000"/>
          </a:effec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7" presetID="21"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51" y="1382296"/>
            <a:ext cx="11048607" cy="2303911"/>
          </a:xfrm>
        </p:spPr>
        <p:txBody>
          <a:bodyPr>
            <a:normAutofit lnSpcReduction="10000"/>
          </a:bodyPr>
          <a:lstStyle/>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1965</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4</a:t>
            </a:r>
            <a:r>
              <a:rPr lang="zh-CN" altLang="en-US" sz="2400" b="1" dirty="0">
                <a:solidFill>
                  <a:srgbClr val="002060"/>
                </a:solidFill>
                <a:latin typeface="楷体" panose="02010609060101010101" charset="-122"/>
                <a:ea typeface="楷体" panose="02010609060101010101" charset="-122"/>
                <a:cs typeface="楷体" panose="02010609060101010101" charset="-122"/>
              </a:rPr>
              <a:t>月，我国第一台自行设计的晶体管计算机</a:t>
            </a:r>
            <a:r>
              <a:rPr lang="en-US" altLang="zh-CN" sz="2400" b="1" dirty="0">
                <a:solidFill>
                  <a:srgbClr val="C00000"/>
                </a:solidFill>
                <a:latin typeface="楷体" panose="02010609060101010101" charset="-122"/>
                <a:ea typeface="楷体" panose="02010609060101010101" charset="-122"/>
                <a:cs typeface="楷体" panose="02010609060101010101" charset="-122"/>
              </a:rPr>
              <a:t>441-B</a:t>
            </a:r>
            <a:r>
              <a:rPr lang="zh-CN" altLang="en-US" sz="2400" b="1" dirty="0">
                <a:solidFill>
                  <a:srgbClr val="002060"/>
                </a:solidFill>
                <a:latin typeface="楷体" panose="02010609060101010101" charset="-122"/>
                <a:ea typeface="楷体" panose="02010609060101010101" charset="-122"/>
                <a:cs typeface="楷体" panose="02010609060101010101" charset="-122"/>
              </a:rPr>
              <a:t>通过国家鉴定</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浮点</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运算</a:t>
            </a:r>
            <a:r>
              <a:rPr lang="zh-CN" altLang="en-US" sz="2400" b="1" dirty="0">
                <a:solidFill>
                  <a:srgbClr val="002060"/>
                </a:solidFill>
                <a:latin typeface="楷体" panose="02010609060101010101" charset="-122"/>
                <a:ea typeface="楷体" panose="02010609060101010101" charset="-122"/>
                <a:cs typeface="楷体" panose="02010609060101010101" charset="-122"/>
              </a:rPr>
              <a:t>速度为</a:t>
            </a:r>
            <a:r>
              <a:rPr lang="zh-CN" altLang="en-US" sz="2400" b="1" dirty="0">
                <a:solidFill>
                  <a:srgbClr val="C00000"/>
                </a:solidFill>
                <a:latin typeface="楷体" panose="02010609060101010101" charset="-122"/>
                <a:ea typeface="楷体" panose="02010609060101010101" charset="-122"/>
                <a:cs typeface="楷体" panose="02010609060101010101" charset="-122"/>
              </a:rPr>
              <a:t>每秒</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1.2</a:t>
            </a:r>
            <a:r>
              <a:rPr lang="zh-CN" altLang="en-US" sz="2400" b="1" dirty="0">
                <a:solidFill>
                  <a:srgbClr val="C00000"/>
                </a:solidFill>
                <a:latin typeface="楷体" panose="02010609060101010101" charset="-122"/>
                <a:ea typeface="楷体" panose="02010609060101010101" charset="-122"/>
                <a:cs typeface="楷体" panose="02010609060101010101" charset="-122"/>
              </a:rPr>
              <a:t>万</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400" b="1" dirty="0" smtClean="0">
                <a:latin typeface="楷体" panose="02010609060101010101" charset="-122"/>
                <a:ea typeface="楷体" panose="02010609060101010101" charset="-122"/>
                <a:cs typeface="楷体" panose="02010609060101010101" charset="-122"/>
              </a:rPr>
              <a:t>。</a:t>
            </a:r>
            <a:endParaRPr lang="en-US" altLang="zh-CN" sz="2400" b="1" dirty="0">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1967</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9</a:t>
            </a:r>
            <a:r>
              <a:rPr lang="zh-CN" altLang="en-US" sz="2400" b="1" dirty="0">
                <a:solidFill>
                  <a:srgbClr val="002060"/>
                </a:solidFill>
                <a:latin typeface="楷体" panose="02010609060101010101" charset="-122"/>
                <a:ea typeface="楷体" panose="02010609060101010101" charset="-122"/>
                <a:cs typeface="楷体" panose="02010609060101010101" charset="-122"/>
              </a:rPr>
              <a:t>月，大型通用晶体管计算机</a:t>
            </a:r>
            <a:r>
              <a:rPr lang="en-US" altLang="zh-CN" sz="2400" b="1" dirty="0">
                <a:solidFill>
                  <a:srgbClr val="C00000"/>
                </a:solidFill>
                <a:latin typeface="楷体" panose="02010609060101010101" charset="-122"/>
                <a:ea typeface="楷体" panose="02010609060101010101" charset="-122"/>
                <a:cs typeface="楷体" panose="02010609060101010101" charset="-122"/>
              </a:rPr>
              <a:t>109</a:t>
            </a:r>
            <a:r>
              <a:rPr lang="zh-CN" altLang="en-US" sz="2400" b="1" dirty="0">
                <a:solidFill>
                  <a:srgbClr val="C00000"/>
                </a:solidFill>
                <a:latin typeface="楷体" panose="02010609060101010101" charset="-122"/>
                <a:ea typeface="楷体" panose="02010609060101010101" charset="-122"/>
                <a:cs typeface="楷体" panose="02010609060101010101" charset="-122"/>
              </a:rPr>
              <a:t>丙</a:t>
            </a:r>
            <a:r>
              <a:rPr lang="zh-CN" altLang="en-US" sz="2400" b="1" dirty="0">
                <a:solidFill>
                  <a:srgbClr val="002060"/>
                </a:solidFill>
                <a:latin typeface="楷体" panose="02010609060101010101" charset="-122"/>
                <a:ea typeface="楷体" panose="02010609060101010101" charset="-122"/>
                <a:cs typeface="楷体" panose="02010609060101010101" charset="-122"/>
              </a:rPr>
              <a:t>研制成功，浮点运算速度为</a:t>
            </a:r>
            <a:r>
              <a:rPr lang="zh-CN" altLang="en-US" sz="2400" b="1" dirty="0">
                <a:solidFill>
                  <a:srgbClr val="C00000"/>
                </a:solidFill>
                <a:latin typeface="楷体" panose="02010609060101010101" charset="-122"/>
                <a:ea typeface="楷体" panose="02010609060101010101" charset="-122"/>
                <a:cs typeface="楷体" panose="02010609060101010101" charset="-122"/>
              </a:rPr>
              <a:t>每秒</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11.5</a:t>
            </a:r>
            <a:r>
              <a:rPr lang="zh-CN" altLang="en-US" sz="2400" b="1" dirty="0">
                <a:solidFill>
                  <a:srgbClr val="C00000"/>
                </a:solidFill>
                <a:latin typeface="楷体" panose="02010609060101010101" charset="-122"/>
                <a:ea typeface="楷体" panose="02010609060101010101" charset="-122"/>
                <a:cs typeface="楷体" panose="02010609060101010101" charset="-122"/>
              </a:rPr>
              <a:t>万</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被誉为</a:t>
            </a:r>
            <a:r>
              <a:rPr lang="zh-CN" altLang="en-US" sz="2400" b="1" dirty="0">
                <a:solidFill>
                  <a:srgbClr val="C00000"/>
                </a:solidFill>
                <a:latin typeface="楷体" panose="02010609060101010101" charset="-122"/>
                <a:ea typeface="楷体" panose="02010609060101010101" charset="-122"/>
                <a:cs typeface="楷体" panose="02010609060101010101" charset="-122"/>
              </a:rPr>
              <a:t>功勋计算机。</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5068" y="3876854"/>
            <a:ext cx="4761905" cy="2361905"/>
          </a:xfrm>
          <a:prstGeom prst="rect">
            <a:avLst/>
          </a:prstGeom>
          <a:effectLst>
            <a:softEdge rad="127000"/>
          </a:effectLst>
        </p:spPr>
      </p:pic>
      <p:pic>
        <p:nvPicPr>
          <p:cNvPr id="3" name="图片 2"/>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152400" y="533400"/>
            <a:ext cx="6226175" cy="762000"/>
          </a:xfrm>
        </p:spPr>
        <p:txBody>
          <a:bodyPr>
            <a:normAutofit/>
          </a:bodyPr>
          <a:p>
            <a:r>
              <a:rPr lang="zh-CN" altLang="en-US" sz="4000" spc="0">
                <a:solidFill>
                  <a:srgbClr val="009999"/>
                </a:solidFill>
                <a:latin typeface="华文楷体" pitchFamily="2" charset="-122"/>
                <a:ea typeface="华文楷体" pitchFamily="2" charset="-122"/>
                <a:cs typeface="+mn-cs"/>
              </a:rPr>
              <a:t>课程考核</a:t>
            </a:r>
            <a:endParaRPr lang="zh-CN" altLang="en-US" sz="4000" spc="0">
              <a:solidFill>
                <a:srgbClr val="009999"/>
              </a:solidFill>
              <a:latin typeface="华文楷体" pitchFamily="2" charset="-122"/>
              <a:ea typeface="华文楷体" pitchFamily="2" charset="-122"/>
              <a:cs typeface="+mn-cs"/>
            </a:endParaRPr>
          </a:p>
        </p:txBody>
      </p:sp>
      <p:sp>
        <p:nvSpPr>
          <p:cNvPr id="3" name="文本占位符 2"/>
          <p:cNvSpPr>
            <a:spLocks noGrp="1"/>
          </p:cNvSpPr>
          <p:nvPr>
            <p:ph type="body" sz="half" idx="4294967295"/>
          </p:nvPr>
        </p:nvSpPr>
        <p:spPr>
          <a:xfrm>
            <a:off x="1220470" y="1871980"/>
            <a:ext cx="5822950" cy="3420745"/>
          </a:xfrm>
        </p:spPr>
        <p:txBody>
          <a:bodyPr/>
          <a:p>
            <a:pPr marR="0" lvl="0" algn="l" defTabSz="914400" rtl="0" eaLnBrk="1" fontAlgn="base" latinLnBrk="0" hangingPunct="1">
              <a:lnSpc>
                <a:spcPct val="100000"/>
              </a:lnSpc>
              <a:spcBef>
                <a:spcPct val="20000"/>
              </a:spcBef>
              <a:spcAft>
                <a:spcPct val="0"/>
              </a:spcAft>
              <a:buClrTx/>
              <a:buSzTx/>
              <a:buFont typeface="Wingdings" panose="05000000000000000000" charset="0"/>
              <a:buChar char="Ø"/>
              <a:defRPr/>
            </a:pP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考核方式：</a:t>
            </a:r>
            <a:r>
              <a:rPr lang="zh-CN" altLang="en-US" sz="2400" b="1" noProof="0" dirty="0">
                <a:ln>
                  <a:noFill/>
                </a:ln>
                <a:solidFill>
                  <a:srgbClr val="0070C0"/>
                </a:solidFill>
                <a:effectLst/>
                <a:uLnTx/>
                <a:uFillTx/>
                <a:latin typeface="楷体" panose="02010609060101010101" charset="-122"/>
                <a:ea typeface="楷体" panose="02010609060101010101" charset="-122"/>
                <a:cs typeface="楷体" panose="02010609060101010101" charset="-122"/>
                <a:sym typeface="+mn-ea"/>
              </a:rPr>
              <a:t>闭卷考试</a:t>
            </a:r>
            <a:endParaRPr lang="zh-CN" altLang="en-US" sz="2400" b="1" noProof="0" dirty="0">
              <a:ln>
                <a:noFill/>
              </a:ln>
              <a:solidFill>
                <a:srgbClr val="FF0000"/>
              </a:solidFill>
              <a:effectLst/>
              <a:uLnTx/>
              <a:uFillTx/>
              <a:latin typeface="楷体" panose="02010609060101010101" charset="-122"/>
              <a:ea typeface="楷体" panose="02010609060101010101" charset="-122"/>
              <a:cs typeface="楷体" panose="02010609060101010101" charset="-122"/>
              <a:sym typeface="+mn-ea"/>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charset="0"/>
              <a:buNone/>
              <a:defRPr/>
            </a:pPr>
            <a:endParaRPr kumimoji="0" lang="en-US" altLang="zh-CN" sz="2400" b="0"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endParaRPr>
          </a:p>
          <a:p>
            <a:pPr marR="0" lvl="0" algn="l" defTabSz="914400" rtl="0" eaLnBrk="1" fontAlgn="base" latinLnBrk="0" hangingPunct="1">
              <a:lnSpc>
                <a:spcPct val="100000"/>
              </a:lnSpc>
              <a:spcBef>
                <a:spcPct val="20000"/>
              </a:spcBef>
              <a:spcAft>
                <a:spcPct val="0"/>
              </a:spcAft>
              <a:buClrTx/>
              <a:buSzTx/>
              <a:buFont typeface="Wingdings" panose="05000000000000000000" charset="0"/>
              <a:buChar char="Ø"/>
              <a:defRPr/>
            </a:pP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成绩构成：</a:t>
            </a:r>
            <a:endParaRPr kumimoji="0" lang="zh-CN" altLang="en-US" sz="2400" b="0" i="0"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charset="0"/>
              <a:buNone/>
              <a:defRPr/>
            </a:pP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  </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考勤：</a:t>
            </a: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10%</a:t>
            </a:r>
            <a:endParaRPr kumimoji="0" lang="en-US" altLang="zh-CN" sz="2400" b="0" i="0"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charset="0"/>
              <a:buNone/>
              <a:defRPr/>
            </a:pP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  </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三</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次</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作业、</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一篇论文：</a:t>
            </a: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40%</a:t>
            </a:r>
            <a:endParaRPr kumimoji="0" lang="zh-CN" altLang="en-US" sz="2400" b="0" i="0"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charset="0"/>
              <a:buNone/>
              <a:defRPr/>
            </a:pP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  </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期末考试：</a:t>
            </a: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50%</a:t>
            </a:r>
            <a:endParaRPr lang="zh-CN" altLang="en-US" sz="2400">
              <a:latin typeface="楷体" panose="02010609060101010101" charset="-122"/>
              <a:ea typeface="楷体" panose="02010609060101010101" charset="-122"/>
              <a:cs typeface="楷体" panose="02010609060101010101"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51" y="1382296"/>
            <a:ext cx="11048607" cy="1903861"/>
          </a:xfrm>
        </p:spPr>
        <p:txBody>
          <a:bodyPr>
            <a:normAutofit lnSpcReduction="10000"/>
          </a:bodyPr>
          <a:lstStyle/>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1972</a:t>
            </a:r>
            <a:r>
              <a:rPr lang="zh-CN" altLang="en-US" sz="2400" b="1" dirty="0">
                <a:solidFill>
                  <a:srgbClr val="002060"/>
                </a:solidFill>
                <a:latin typeface="楷体" panose="02010609060101010101" charset="-122"/>
                <a:ea typeface="楷体" panose="02010609060101010101" charset="-122"/>
                <a:cs typeface="楷体" panose="02010609060101010101" charset="-122"/>
              </a:rPr>
              <a:t>年正式交付使用的</a:t>
            </a:r>
            <a:r>
              <a:rPr lang="en-US" altLang="zh-CN" sz="2400" b="1" dirty="0">
                <a:solidFill>
                  <a:srgbClr val="C00000"/>
                </a:solidFill>
                <a:latin typeface="楷体" panose="02010609060101010101" charset="-122"/>
                <a:ea typeface="楷体" panose="02010609060101010101" charset="-122"/>
                <a:cs typeface="楷体" panose="02010609060101010101" charset="-122"/>
              </a:rPr>
              <a:t>111</a:t>
            </a:r>
            <a:r>
              <a:rPr lang="zh-CN" altLang="en-US" sz="2400" b="1" dirty="0">
                <a:solidFill>
                  <a:srgbClr val="002060"/>
                </a:solidFill>
                <a:latin typeface="楷体" panose="02010609060101010101" charset="-122"/>
                <a:ea typeface="楷体" panose="02010609060101010101" charset="-122"/>
                <a:cs typeface="楷体" panose="02010609060101010101" charset="-122"/>
              </a:rPr>
              <a:t>计算机，采用小规模集成电路。</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1983</a:t>
            </a:r>
            <a:r>
              <a:rPr lang="zh-CN" altLang="en-US" sz="2400" b="1" dirty="0">
                <a:solidFill>
                  <a:srgbClr val="002060"/>
                </a:solidFill>
                <a:latin typeface="楷体" panose="02010609060101010101" charset="-122"/>
                <a:ea typeface="楷体" panose="02010609060101010101" charset="-122"/>
                <a:cs typeface="楷体" panose="02010609060101010101" charset="-122"/>
              </a:rPr>
              <a:t>年研制成功我国第一台</a:t>
            </a:r>
            <a:r>
              <a:rPr lang="zh-CN" altLang="en-US" sz="2400" b="1" dirty="0">
                <a:solidFill>
                  <a:srgbClr val="C00000"/>
                </a:solidFill>
                <a:latin typeface="楷体" panose="02010609060101010101" charset="-122"/>
                <a:ea typeface="楷体" panose="02010609060101010101" charset="-122"/>
                <a:cs typeface="楷体" panose="02010609060101010101" charset="-122"/>
              </a:rPr>
              <a:t>大型向量机</a:t>
            </a:r>
            <a:r>
              <a:rPr lang="en-US" altLang="zh-CN" sz="2400" b="1" dirty="0">
                <a:solidFill>
                  <a:srgbClr val="C00000"/>
                </a:solidFill>
                <a:latin typeface="楷体" panose="02010609060101010101" charset="-122"/>
                <a:ea typeface="楷体" panose="02010609060101010101" charset="-122"/>
                <a:cs typeface="楷体" panose="02010609060101010101" charset="-122"/>
              </a:rPr>
              <a:t>-757</a:t>
            </a:r>
            <a:r>
              <a:rPr lang="zh-CN" altLang="en-US" sz="2400" b="1" dirty="0">
                <a:solidFill>
                  <a:srgbClr val="C00000"/>
                </a:solidFill>
                <a:latin typeface="楷体" panose="02010609060101010101" charset="-122"/>
                <a:ea typeface="楷体" panose="02010609060101010101" charset="-122"/>
                <a:cs typeface="楷体" panose="02010609060101010101" charset="-122"/>
              </a:rPr>
              <a:t>机。</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1985</a:t>
            </a:r>
            <a:r>
              <a:rPr lang="zh-CN" altLang="en-US" sz="2400" b="1" dirty="0">
                <a:solidFill>
                  <a:srgbClr val="002060"/>
                </a:solidFill>
                <a:latin typeface="楷体" panose="02010609060101010101" charset="-122"/>
                <a:ea typeface="楷体" panose="02010609060101010101" charset="-122"/>
                <a:cs typeface="楷体" panose="02010609060101010101" charset="-122"/>
              </a:rPr>
              <a:t>年研制成功与</a:t>
            </a:r>
            <a:r>
              <a:rPr lang="en-US" altLang="zh-CN" sz="2400" b="1" dirty="0">
                <a:solidFill>
                  <a:srgbClr val="002060"/>
                </a:solidFill>
                <a:latin typeface="楷体" panose="02010609060101010101" charset="-122"/>
                <a:ea typeface="楷体" panose="02010609060101010101" charset="-122"/>
                <a:cs typeface="楷体" panose="02010609060101010101" charset="-122"/>
              </a:rPr>
              <a:t>IBM PC</a:t>
            </a:r>
            <a:r>
              <a:rPr lang="zh-CN" altLang="en-US" sz="2400" b="1" dirty="0">
                <a:solidFill>
                  <a:srgbClr val="002060"/>
                </a:solidFill>
                <a:latin typeface="楷体" panose="02010609060101010101" charset="-122"/>
                <a:ea typeface="楷体" panose="02010609060101010101" charset="-122"/>
                <a:cs typeface="楷体" panose="02010609060101010101" charset="-122"/>
              </a:rPr>
              <a:t>机兼容的</a:t>
            </a:r>
            <a:r>
              <a:rPr lang="zh-CN" altLang="en-US" sz="2400" b="1" dirty="0">
                <a:solidFill>
                  <a:srgbClr val="C00000"/>
                </a:solidFill>
                <a:latin typeface="楷体" panose="02010609060101010101" charset="-122"/>
                <a:ea typeface="楷体" panose="02010609060101010101" charset="-122"/>
                <a:cs typeface="楷体" panose="02010609060101010101" charset="-122"/>
              </a:rPr>
              <a:t>长城</a:t>
            </a:r>
            <a:r>
              <a:rPr lang="en-US" altLang="zh-CN" sz="2400" b="1" dirty="0">
                <a:solidFill>
                  <a:srgbClr val="C00000"/>
                </a:solidFill>
                <a:latin typeface="楷体" panose="02010609060101010101" charset="-122"/>
                <a:ea typeface="楷体" panose="02010609060101010101" charset="-122"/>
                <a:cs typeface="楷体" panose="02010609060101010101" charset="-122"/>
              </a:rPr>
              <a:t>0520CH</a:t>
            </a:r>
            <a:r>
              <a:rPr lang="zh-CN" altLang="en-US" sz="2400" b="1" dirty="0">
                <a:solidFill>
                  <a:srgbClr val="C00000"/>
                </a:solidFill>
                <a:latin typeface="楷体" panose="02010609060101010101" charset="-122"/>
                <a:ea typeface="楷体" panose="02010609060101010101" charset="-122"/>
                <a:cs typeface="楷体" panose="02010609060101010101" charset="-122"/>
              </a:rPr>
              <a:t>微机。</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86215" y="3429000"/>
            <a:ext cx="3786188" cy="2749624"/>
          </a:xfrm>
          <a:prstGeom prst="rect">
            <a:avLst/>
          </a:prstGeom>
          <a:effectLst>
            <a:softEdge rad="127000"/>
          </a:effectLst>
        </p:spPr>
      </p:pic>
      <p:pic>
        <p:nvPicPr>
          <p:cNvPr id="3" name="图片 2"/>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5714">
                                            <p:txEl>
                                              <p:pRg st="2" end="2"/>
                                            </p:txEl>
                                          </p:spTgt>
                                        </p:tgtEl>
                                        <p:attrNameLst>
                                          <p:attrName>style.visibility</p:attrName>
                                        </p:attrNameLst>
                                      </p:cBhvr>
                                      <p:to>
                                        <p:strVal val="visible"/>
                                      </p:to>
                                    </p:set>
                                    <p:animEffect transition="in" filter="fade">
                                      <p:cBhvr>
                                        <p:cTn id="21" dur="1000"/>
                                        <p:tgtEl>
                                          <p:spTgt spid="115714">
                                            <p:txEl>
                                              <p:pRg st="2" end="2"/>
                                            </p:txEl>
                                          </p:spTgt>
                                        </p:tgtEl>
                                      </p:cBhvr>
                                    </p:animEffect>
                                    <p:anim calcmode="lin" valueType="num">
                                      <p:cBhvr>
                                        <p:cTn id="22"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5714">
                                            <p:txEl>
                                              <p:pRg st="2" end="2"/>
                                            </p:txEl>
                                          </p:spTgt>
                                        </p:tgtEl>
                                        <p:attrNameLst>
                                          <p:attrName>ppt_y</p:attrName>
                                        </p:attrNameLst>
                                      </p:cBhvr>
                                      <p:tavLst>
                                        <p:tav tm="0">
                                          <p:val>
                                            <p:strVal val="#ppt_y+.1"/>
                                          </p:val>
                                        </p:tav>
                                        <p:tav tm="100000">
                                          <p:val>
                                            <p:strVal val="#ppt_y"/>
                                          </p:val>
                                        </p:tav>
                                      </p:tavLst>
                                    </p:anim>
                                  </p:childTnLst>
                                </p:cTn>
                              </p:par>
                              <p:par>
                                <p:cTn id="24" presetID="21" presetClass="entr" presetSubtype="1"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heel(1)">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501650" y="1382395"/>
            <a:ext cx="11468100" cy="2124075"/>
          </a:xfrm>
        </p:spPr>
        <p:txBody>
          <a:bodyPr>
            <a:normAutofit fontScale="72500"/>
          </a:bodyPr>
          <a:lstStyle/>
          <a:p>
            <a:pPr marL="431800" indent="-431800">
              <a:lnSpc>
                <a:spcPct val="125000"/>
              </a:lnSpc>
              <a:spcBef>
                <a:spcPts val="500"/>
              </a:spcBef>
              <a:buFont typeface="Wingdings" panose="05000000000000000000" pitchFamily="2" charset="2"/>
              <a:buChar char="Ø"/>
            </a:pPr>
            <a:r>
              <a:rPr lang="zh-CN" altLang="en-US" sz="3310" b="1" dirty="0">
                <a:latin typeface="楷体" panose="02010609060101010101" charset="-122"/>
                <a:ea typeface="楷体" panose="02010609060101010101" charset="-122"/>
                <a:cs typeface="楷体" panose="02010609060101010101" charset="-122"/>
              </a:rPr>
              <a:t>国防科技大学在</a:t>
            </a:r>
            <a:r>
              <a:rPr lang="en-US" altLang="zh-CN" sz="3310" b="1" dirty="0">
                <a:latin typeface="楷体" panose="02010609060101010101" charset="-122"/>
                <a:ea typeface="楷体" panose="02010609060101010101" charset="-122"/>
                <a:cs typeface="楷体" panose="02010609060101010101" charset="-122"/>
              </a:rPr>
              <a:t>1983</a:t>
            </a:r>
            <a:r>
              <a:rPr lang="zh-CN" altLang="en-US" sz="3310" b="1" dirty="0">
                <a:latin typeface="楷体" panose="02010609060101010101" charset="-122"/>
                <a:ea typeface="楷体" panose="02010609060101010101" charset="-122"/>
                <a:cs typeface="楷体" panose="02010609060101010101" charset="-122"/>
              </a:rPr>
              <a:t>年研制成功运算速度</a:t>
            </a:r>
            <a:r>
              <a:rPr lang="zh-CN" altLang="en-US" sz="3310" b="1" dirty="0" smtClean="0">
                <a:latin typeface="楷体" panose="02010609060101010101" charset="-122"/>
                <a:ea typeface="楷体" panose="02010609060101010101" charset="-122"/>
                <a:cs typeface="楷体" panose="02010609060101010101" charset="-122"/>
              </a:rPr>
              <a:t>为</a:t>
            </a:r>
            <a:r>
              <a:rPr lang="zh-CN" altLang="en-US" sz="3310" b="1" dirty="0">
                <a:solidFill>
                  <a:srgbClr val="C00000"/>
                </a:solidFill>
                <a:latin typeface="楷体" panose="02010609060101010101" charset="-122"/>
                <a:ea typeface="楷体" panose="02010609060101010101" charset="-122"/>
                <a:cs typeface="楷体" panose="02010609060101010101" charset="-122"/>
              </a:rPr>
              <a:t>每秒</a:t>
            </a:r>
            <a:r>
              <a:rPr lang="en-US" altLang="zh-CN" sz="3310" b="1" dirty="0" smtClean="0">
                <a:solidFill>
                  <a:srgbClr val="C00000"/>
                </a:solidFill>
                <a:latin typeface="楷体" panose="02010609060101010101" charset="-122"/>
                <a:ea typeface="楷体" panose="02010609060101010101" charset="-122"/>
                <a:cs typeface="楷体" panose="02010609060101010101" charset="-122"/>
              </a:rPr>
              <a:t>1</a:t>
            </a:r>
            <a:r>
              <a:rPr lang="zh-CN" altLang="en-US" sz="3310" b="1" dirty="0">
                <a:solidFill>
                  <a:srgbClr val="C00000"/>
                </a:solidFill>
                <a:latin typeface="楷体" panose="02010609060101010101" charset="-122"/>
                <a:ea typeface="楷体" panose="02010609060101010101" charset="-122"/>
                <a:cs typeface="楷体" panose="02010609060101010101" charset="-122"/>
              </a:rPr>
              <a:t>亿</a:t>
            </a:r>
            <a:r>
              <a:rPr lang="zh-CN" altLang="en-US" sz="3310" b="1" dirty="0" smtClean="0">
                <a:solidFill>
                  <a:srgbClr val="C00000"/>
                </a:solidFill>
                <a:latin typeface="楷体" panose="02010609060101010101" charset="-122"/>
                <a:ea typeface="楷体" panose="02010609060101010101" charset="-122"/>
                <a:cs typeface="楷体" panose="02010609060101010101" charset="-122"/>
              </a:rPr>
              <a:t>次的</a:t>
            </a:r>
            <a:r>
              <a:rPr lang="zh-CN" altLang="en-US" sz="3310" b="1" dirty="0">
                <a:solidFill>
                  <a:srgbClr val="C00000"/>
                </a:solidFill>
                <a:latin typeface="楷体" panose="02010609060101010101" charset="-122"/>
                <a:ea typeface="楷体" panose="02010609060101010101" charset="-122"/>
                <a:cs typeface="楷体" panose="02010609060101010101" charset="-122"/>
              </a:rPr>
              <a:t>向量巨型计算机银河</a:t>
            </a:r>
            <a:r>
              <a:rPr lang="en-US" altLang="zh-CN" sz="3310" b="1" dirty="0">
                <a:solidFill>
                  <a:srgbClr val="C00000"/>
                </a:solidFill>
                <a:latin typeface="楷体" panose="02010609060101010101" charset="-122"/>
                <a:ea typeface="楷体" panose="02010609060101010101" charset="-122"/>
                <a:cs typeface="楷体" panose="02010609060101010101" charset="-122"/>
              </a:rPr>
              <a:t>-Ⅰ</a:t>
            </a:r>
            <a:r>
              <a:rPr lang="zh-CN" altLang="en-US" sz="3310" b="1" dirty="0">
                <a:solidFill>
                  <a:srgbClr val="C00000"/>
                </a:solidFill>
                <a:latin typeface="楷体" panose="02010609060101010101" charset="-122"/>
                <a:ea typeface="楷体" panose="02010609060101010101" charset="-122"/>
                <a:cs typeface="楷体" panose="02010609060101010101" charset="-122"/>
              </a:rPr>
              <a:t>，</a:t>
            </a:r>
            <a:r>
              <a:rPr lang="en-US" altLang="zh-CN" sz="3310" b="1" dirty="0">
                <a:latin typeface="楷体" panose="02010609060101010101" charset="-122"/>
                <a:ea typeface="楷体" panose="02010609060101010101" charset="-122"/>
                <a:cs typeface="楷体" panose="02010609060101010101" charset="-122"/>
              </a:rPr>
              <a:t>1992</a:t>
            </a:r>
            <a:r>
              <a:rPr lang="zh-CN" altLang="en-US" sz="3310" b="1" dirty="0">
                <a:latin typeface="楷体" panose="02010609060101010101" charset="-122"/>
                <a:ea typeface="楷体" panose="02010609060101010101" charset="-122"/>
                <a:cs typeface="楷体" panose="02010609060101010101" charset="-122"/>
              </a:rPr>
              <a:t>年研制</a:t>
            </a:r>
            <a:r>
              <a:rPr lang="zh-CN" altLang="en-US" sz="3310" b="1" dirty="0" smtClean="0">
                <a:latin typeface="楷体" panose="02010609060101010101" charset="-122"/>
                <a:ea typeface="楷体" panose="02010609060101010101" charset="-122"/>
                <a:cs typeface="楷体" panose="02010609060101010101" charset="-122"/>
              </a:rPr>
              <a:t>成功</a:t>
            </a:r>
            <a:r>
              <a:rPr lang="zh-CN" altLang="en-US" sz="3310" b="1" dirty="0">
                <a:solidFill>
                  <a:srgbClr val="C00000"/>
                </a:solidFill>
                <a:latin typeface="楷体" panose="02010609060101010101" charset="-122"/>
                <a:ea typeface="楷体" panose="02010609060101010101" charset="-122"/>
                <a:cs typeface="楷体" panose="02010609060101010101" charset="-122"/>
              </a:rPr>
              <a:t>每秒</a:t>
            </a:r>
            <a:r>
              <a:rPr lang="en-US" altLang="zh-CN" sz="3310" b="1" dirty="0" smtClean="0">
                <a:solidFill>
                  <a:srgbClr val="C00000"/>
                </a:solidFill>
                <a:latin typeface="楷体" panose="02010609060101010101" charset="-122"/>
                <a:ea typeface="楷体" panose="02010609060101010101" charset="-122"/>
                <a:cs typeface="楷体" panose="02010609060101010101" charset="-122"/>
              </a:rPr>
              <a:t>10</a:t>
            </a:r>
            <a:r>
              <a:rPr lang="zh-CN" altLang="en-US" sz="3310" b="1" dirty="0">
                <a:solidFill>
                  <a:srgbClr val="C00000"/>
                </a:solidFill>
                <a:latin typeface="楷体" panose="02010609060101010101" charset="-122"/>
                <a:ea typeface="楷体" panose="02010609060101010101" charset="-122"/>
                <a:cs typeface="楷体" panose="02010609060101010101" charset="-122"/>
              </a:rPr>
              <a:t>亿</a:t>
            </a:r>
            <a:r>
              <a:rPr lang="zh-CN" altLang="en-US" sz="3310" b="1" dirty="0" smtClean="0">
                <a:solidFill>
                  <a:srgbClr val="C00000"/>
                </a:solidFill>
                <a:latin typeface="楷体" panose="02010609060101010101" charset="-122"/>
                <a:ea typeface="楷体" panose="02010609060101010101" charset="-122"/>
                <a:cs typeface="楷体" panose="02010609060101010101" charset="-122"/>
              </a:rPr>
              <a:t>次的</a:t>
            </a:r>
            <a:r>
              <a:rPr lang="zh-CN" altLang="en-US" sz="3310" b="1" dirty="0">
                <a:solidFill>
                  <a:srgbClr val="C00000"/>
                </a:solidFill>
                <a:latin typeface="楷体" panose="02010609060101010101" charset="-122"/>
                <a:ea typeface="楷体" panose="02010609060101010101" charset="-122"/>
                <a:cs typeface="楷体" panose="02010609060101010101" charset="-122"/>
              </a:rPr>
              <a:t>银河</a:t>
            </a:r>
            <a:r>
              <a:rPr lang="en-US" altLang="zh-CN" sz="3310" b="1" dirty="0">
                <a:solidFill>
                  <a:srgbClr val="C00000"/>
                </a:solidFill>
                <a:latin typeface="楷体" panose="02010609060101010101" charset="-122"/>
                <a:ea typeface="楷体" panose="02010609060101010101" charset="-122"/>
                <a:cs typeface="楷体" panose="02010609060101010101" charset="-122"/>
              </a:rPr>
              <a:t>-Ⅱ</a:t>
            </a:r>
            <a:r>
              <a:rPr lang="zh-CN" altLang="en-US" sz="3310" b="1" dirty="0">
                <a:solidFill>
                  <a:srgbClr val="C00000"/>
                </a:solidFill>
                <a:latin typeface="楷体" panose="02010609060101010101" charset="-122"/>
                <a:ea typeface="楷体" panose="02010609060101010101" charset="-122"/>
                <a:cs typeface="楷体" panose="02010609060101010101" charset="-122"/>
              </a:rPr>
              <a:t>，</a:t>
            </a:r>
            <a:r>
              <a:rPr lang="en-US" altLang="zh-CN" sz="3310" b="1" dirty="0">
                <a:latin typeface="楷体" panose="02010609060101010101" charset="-122"/>
                <a:ea typeface="楷体" panose="02010609060101010101" charset="-122"/>
                <a:cs typeface="楷体" panose="02010609060101010101" charset="-122"/>
              </a:rPr>
              <a:t>1997</a:t>
            </a:r>
            <a:r>
              <a:rPr lang="zh-CN" altLang="en-US" sz="3310" b="1" dirty="0">
                <a:latin typeface="楷体" panose="02010609060101010101" charset="-122"/>
                <a:ea typeface="楷体" panose="02010609060101010101" charset="-122"/>
                <a:cs typeface="楷体" panose="02010609060101010101" charset="-122"/>
              </a:rPr>
              <a:t>年研制</a:t>
            </a:r>
            <a:r>
              <a:rPr lang="zh-CN" altLang="en-US" sz="3310" b="1" dirty="0" smtClean="0">
                <a:latin typeface="楷体" panose="02010609060101010101" charset="-122"/>
                <a:ea typeface="楷体" panose="02010609060101010101" charset="-122"/>
                <a:cs typeface="楷体" panose="02010609060101010101" charset="-122"/>
              </a:rPr>
              <a:t>成功</a:t>
            </a:r>
            <a:r>
              <a:rPr lang="zh-CN" altLang="en-US" sz="3310" b="1" dirty="0">
                <a:solidFill>
                  <a:srgbClr val="C00000"/>
                </a:solidFill>
                <a:latin typeface="楷体" panose="02010609060101010101" charset="-122"/>
                <a:ea typeface="楷体" panose="02010609060101010101" charset="-122"/>
                <a:cs typeface="楷体" panose="02010609060101010101" charset="-122"/>
              </a:rPr>
              <a:t>每秒</a:t>
            </a:r>
            <a:r>
              <a:rPr lang="en-US" altLang="zh-CN" sz="3310" b="1" dirty="0" smtClean="0">
                <a:solidFill>
                  <a:srgbClr val="C00000"/>
                </a:solidFill>
                <a:latin typeface="楷体" panose="02010609060101010101" charset="-122"/>
                <a:ea typeface="楷体" panose="02010609060101010101" charset="-122"/>
                <a:cs typeface="楷体" panose="02010609060101010101" charset="-122"/>
              </a:rPr>
              <a:t>130</a:t>
            </a:r>
            <a:r>
              <a:rPr lang="zh-CN" altLang="en-US" sz="3310" b="1" dirty="0">
                <a:solidFill>
                  <a:srgbClr val="C00000"/>
                </a:solidFill>
                <a:latin typeface="楷体" panose="02010609060101010101" charset="-122"/>
                <a:ea typeface="楷体" panose="02010609060101010101" charset="-122"/>
                <a:cs typeface="楷体" panose="02010609060101010101" charset="-122"/>
              </a:rPr>
              <a:t>亿</a:t>
            </a:r>
            <a:r>
              <a:rPr lang="zh-CN" altLang="en-US" sz="3310" b="1" dirty="0" smtClean="0">
                <a:solidFill>
                  <a:srgbClr val="C00000"/>
                </a:solidFill>
                <a:latin typeface="楷体" panose="02010609060101010101" charset="-122"/>
                <a:ea typeface="楷体" panose="02010609060101010101" charset="-122"/>
                <a:cs typeface="楷体" panose="02010609060101010101" charset="-122"/>
              </a:rPr>
              <a:t>次的</a:t>
            </a:r>
            <a:r>
              <a:rPr lang="zh-CN" altLang="en-US" sz="3310" b="1" dirty="0">
                <a:solidFill>
                  <a:srgbClr val="C00000"/>
                </a:solidFill>
                <a:latin typeface="楷体" panose="02010609060101010101" charset="-122"/>
                <a:ea typeface="楷体" panose="02010609060101010101" charset="-122"/>
                <a:cs typeface="楷体" panose="02010609060101010101" charset="-122"/>
              </a:rPr>
              <a:t>银河</a:t>
            </a:r>
            <a:r>
              <a:rPr lang="en-US" altLang="zh-CN" sz="3310" b="1" dirty="0">
                <a:solidFill>
                  <a:srgbClr val="C00000"/>
                </a:solidFill>
                <a:latin typeface="楷体" panose="02010609060101010101" charset="-122"/>
                <a:ea typeface="楷体" panose="02010609060101010101" charset="-122"/>
                <a:cs typeface="楷体" panose="02010609060101010101" charset="-122"/>
              </a:rPr>
              <a:t>-Ⅲ</a:t>
            </a:r>
            <a:r>
              <a:rPr lang="zh-CN" altLang="en-US" sz="3310" b="1" dirty="0">
                <a:latin typeface="楷体" panose="02010609060101010101" charset="-122"/>
                <a:ea typeface="楷体" panose="02010609060101010101" charset="-122"/>
                <a:cs typeface="楷体" panose="02010609060101010101" charset="-122"/>
              </a:rPr>
              <a:t>。</a:t>
            </a:r>
            <a:endParaRPr lang="en-US" altLang="zh-CN" sz="3310" b="1" dirty="0">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r>
              <a:rPr lang="zh-CN" altLang="en-US" sz="3310" b="1" dirty="0">
                <a:solidFill>
                  <a:srgbClr val="002060"/>
                </a:solidFill>
                <a:latin typeface="楷体" panose="02010609060101010101" charset="-122"/>
                <a:ea typeface="楷体" panose="02010609060101010101" charset="-122"/>
                <a:cs typeface="楷体" panose="02010609060101010101" charset="-122"/>
              </a:rPr>
              <a:t>速度越来越快，体积越来越小。 </a:t>
            </a:r>
            <a:endParaRPr lang="zh-CN" altLang="en-US" sz="3310" b="1" dirty="0">
              <a:solidFill>
                <a:srgbClr val="002060"/>
              </a:solidFill>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0363" y="3818334"/>
            <a:ext cx="3575412" cy="2022476"/>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4667" y="3818334"/>
            <a:ext cx="3151188" cy="2022476"/>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345" y="3818365"/>
            <a:ext cx="1749425" cy="2022477"/>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barn(inVertical)">
                                      <p:cBhvr>
                                        <p:cTn id="19" dur="500"/>
                                        <p:tgtEl>
                                          <p:spTgt spid="1026"/>
                                        </p:tgtEl>
                                      </p:cBhvr>
                                    </p:animEffect>
                                  </p:childTnLst>
                                </p:cTn>
                              </p:par>
                              <p:par>
                                <p:cTn id="20" presetID="21" presetClass="entr" presetSubtype="1" fill="hold" nodeType="with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wheel(1)">
                                      <p:cBhvr>
                                        <p:cTn id="22" dur="2000"/>
                                        <p:tgtEl>
                                          <p:spTgt spid="1027"/>
                                        </p:tgtEl>
                                      </p:cBhvr>
                                    </p:animEffect>
                                  </p:childTnLst>
                                </p:cTn>
                              </p:par>
                              <p:par>
                                <p:cTn id="23" presetID="16" presetClass="entr" presetSubtype="21"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barn(inVertical)">
                                      <p:cBhvr>
                                        <p:cTn id="2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115550" y="6235065"/>
            <a:ext cx="1502410" cy="463550"/>
          </a:xfrm>
          <a:prstGeom prst="rect">
            <a:avLst/>
          </a:prstGeom>
        </p:spPr>
      </p:pic>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355" y="1650365"/>
            <a:ext cx="9433560" cy="2940685"/>
          </a:xfrm>
        </p:spPr>
        <p:txBody>
          <a:bodyPr>
            <a:normAutofit fontScale="65000"/>
          </a:bodyPr>
          <a:lstStyle/>
          <a:p>
            <a:pPr marL="431800" indent="-431800" fontAlgn="auto">
              <a:lnSpc>
                <a:spcPct val="150000"/>
              </a:lnSpc>
              <a:spcBef>
                <a:spcPts val="500"/>
              </a:spcBef>
              <a:buFont typeface="Wingdings" panose="05000000000000000000" pitchFamily="2" charset="2"/>
              <a:buChar char="Ø"/>
            </a:pPr>
            <a:r>
              <a:rPr lang="en-US" altLang="zh-CN" sz="3500" b="1" dirty="0">
                <a:solidFill>
                  <a:srgbClr val="002060"/>
                </a:solidFill>
                <a:latin typeface="楷体" panose="02010609060101010101" charset="-122"/>
                <a:ea typeface="楷体" panose="02010609060101010101" charset="-122"/>
                <a:cs typeface="楷体" panose="02010609060101010101" charset="-122"/>
              </a:rPr>
              <a:t>1993</a:t>
            </a:r>
            <a:r>
              <a:rPr lang="zh-CN" altLang="en-US" sz="3500" b="1" dirty="0">
                <a:solidFill>
                  <a:srgbClr val="002060"/>
                </a:solidFill>
                <a:latin typeface="楷体" panose="02010609060101010101" charset="-122"/>
                <a:ea typeface="楷体" panose="02010609060101010101" charset="-122"/>
                <a:cs typeface="楷体" panose="02010609060101010101" charset="-122"/>
              </a:rPr>
              <a:t>年</a:t>
            </a:r>
            <a:r>
              <a:rPr lang="en-US" altLang="zh-CN" sz="3500" b="1" dirty="0">
                <a:solidFill>
                  <a:srgbClr val="002060"/>
                </a:solidFill>
                <a:latin typeface="楷体" panose="02010609060101010101" charset="-122"/>
                <a:ea typeface="楷体" panose="02010609060101010101" charset="-122"/>
                <a:cs typeface="楷体" panose="02010609060101010101" charset="-122"/>
              </a:rPr>
              <a:t>10</a:t>
            </a:r>
            <a:r>
              <a:rPr lang="zh-CN" altLang="en-US" sz="3500" b="1" dirty="0">
                <a:solidFill>
                  <a:srgbClr val="002060"/>
                </a:solidFill>
                <a:latin typeface="楷体" panose="02010609060101010101" charset="-122"/>
                <a:ea typeface="楷体" panose="02010609060101010101" charset="-122"/>
                <a:cs typeface="楷体" panose="02010609060101010101" charset="-122"/>
              </a:rPr>
              <a:t>月，</a:t>
            </a:r>
            <a:r>
              <a:rPr lang="zh-CN" altLang="en-US" sz="3500" b="1" dirty="0">
                <a:solidFill>
                  <a:srgbClr val="0070C0"/>
                </a:solidFill>
                <a:latin typeface="楷体" panose="02010609060101010101" charset="-122"/>
                <a:ea typeface="楷体" panose="02010609060101010101" charset="-122"/>
                <a:cs typeface="楷体" panose="02010609060101010101" charset="-122"/>
              </a:rPr>
              <a:t>曙光一号</a:t>
            </a:r>
            <a:r>
              <a:rPr lang="zh-CN" altLang="en-US" sz="3500" b="1" dirty="0">
                <a:solidFill>
                  <a:srgbClr val="002060"/>
                </a:solidFill>
                <a:latin typeface="楷体" panose="02010609060101010101" charset="-122"/>
                <a:ea typeface="楷体" panose="02010609060101010101" charset="-122"/>
                <a:cs typeface="楷体" panose="02010609060101010101" charset="-122"/>
              </a:rPr>
              <a:t>计算机研制成功。</a:t>
            </a:r>
            <a:endParaRPr lang="zh-CN" altLang="en-US" sz="35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3200" b="1" dirty="0">
                <a:solidFill>
                  <a:srgbClr val="002060"/>
                </a:solidFill>
                <a:latin typeface="楷体" panose="02010609060101010101" charset="-122"/>
                <a:ea typeface="楷体" panose="02010609060101010101" charset="-122"/>
                <a:cs typeface="楷体" panose="02010609060101010101" charset="-122"/>
              </a:rPr>
              <a:t>2008</a:t>
            </a:r>
            <a:r>
              <a:rPr lang="zh-CN" altLang="en-US" sz="3200" b="1" dirty="0">
                <a:solidFill>
                  <a:srgbClr val="002060"/>
                </a:solidFill>
                <a:latin typeface="楷体" panose="02010609060101010101" charset="-122"/>
                <a:ea typeface="楷体" panose="02010609060101010101" charset="-122"/>
                <a:cs typeface="楷体" panose="02010609060101010101" charset="-122"/>
              </a:rPr>
              <a:t>年</a:t>
            </a:r>
            <a:r>
              <a:rPr lang="en-US" altLang="zh-CN" sz="3200" b="1" dirty="0">
                <a:solidFill>
                  <a:srgbClr val="002060"/>
                </a:solidFill>
                <a:latin typeface="楷体" panose="02010609060101010101" charset="-122"/>
                <a:ea typeface="楷体" panose="02010609060101010101" charset="-122"/>
                <a:cs typeface="楷体" panose="02010609060101010101" charset="-122"/>
              </a:rPr>
              <a:t>6</a:t>
            </a:r>
            <a:r>
              <a:rPr lang="zh-CN" altLang="en-US" sz="3200" b="1" dirty="0">
                <a:solidFill>
                  <a:srgbClr val="002060"/>
                </a:solidFill>
                <a:latin typeface="楷体" panose="02010609060101010101" charset="-122"/>
                <a:ea typeface="楷体" panose="02010609060101010101" charset="-122"/>
                <a:cs typeface="楷体" panose="02010609060101010101" charset="-122"/>
              </a:rPr>
              <a:t>月，超级计算机</a:t>
            </a:r>
            <a:r>
              <a:rPr lang="zh-CN" altLang="en-US" sz="3200" b="1" dirty="0">
                <a:solidFill>
                  <a:srgbClr val="C00000"/>
                </a:solidFill>
                <a:latin typeface="楷体" panose="02010609060101010101" charset="-122"/>
                <a:ea typeface="楷体" panose="02010609060101010101" charset="-122"/>
                <a:cs typeface="楷体" panose="02010609060101010101" charset="-122"/>
              </a:rPr>
              <a:t>曙光</a:t>
            </a:r>
            <a:r>
              <a:rPr lang="en-US" altLang="zh-CN" sz="3200" b="1" dirty="0">
                <a:solidFill>
                  <a:srgbClr val="C00000"/>
                </a:solidFill>
                <a:latin typeface="楷体" panose="02010609060101010101" charset="-122"/>
                <a:ea typeface="楷体" panose="02010609060101010101" charset="-122"/>
                <a:cs typeface="楷体" panose="02010609060101010101" charset="-122"/>
              </a:rPr>
              <a:t>5000A</a:t>
            </a:r>
            <a:r>
              <a:rPr lang="zh-CN" altLang="en-US" sz="3200" b="1" dirty="0">
                <a:solidFill>
                  <a:srgbClr val="002060"/>
                </a:solidFill>
                <a:latin typeface="楷体" panose="02010609060101010101" charset="-122"/>
                <a:ea typeface="楷体" panose="02010609060101010101" charset="-122"/>
                <a:cs typeface="楷体" panose="02010609060101010101" charset="-122"/>
              </a:rPr>
              <a:t>研制成功，峰值运算速度达到</a:t>
            </a:r>
            <a:r>
              <a:rPr lang="zh-CN" altLang="en-US" sz="3200" b="1" dirty="0">
                <a:solidFill>
                  <a:srgbClr val="C00000"/>
                </a:solidFill>
                <a:latin typeface="楷体" panose="02010609060101010101" charset="-122"/>
                <a:ea typeface="楷体" panose="02010609060101010101" charset="-122"/>
                <a:cs typeface="楷体" panose="02010609060101010101" charset="-122"/>
              </a:rPr>
              <a:t>每秒</a:t>
            </a:r>
            <a:r>
              <a:rPr lang="en-US" altLang="zh-CN" sz="3200" b="1" dirty="0" smtClean="0">
                <a:solidFill>
                  <a:srgbClr val="C00000"/>
                </a:solidFill>
                <a:latin typeface="楷体" panose="02010609060101010101" charset="-122"/>
                <a:ea typeface="楷体" panose="02010609060101010101" charset="-122"/>
                <a:cs typeface="楷体" panose="02010609060101010101" charset="-122"/>
              </a:rPr>
              <a:t>230</a:t>
            </a:r>
            <a:r>
              <a:rPr lang="zh-CN" altLang="en-US" sz="3200" b="1" dirty="0">
                <a:solidFill>
                  <a:srgbClr val="C00000"/>
                </a:solidFill>
                <a:latin typeface="楷体" panose="02010609060101010101" charset="-122"/>
                <a:ea typeface="楷体" panose="02010609060101010101" charset="-122"/>
                <a:cs typeface="楷体" panose="02010609060101010101" charset="-122"/>
              </a:rPr>
              <a:t>万亿</a:t>
            </a:r>
            <a:r>
              <a:rPr lang="zh-CN" altLang="en-US" sz="3200"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3200" b="1" dirty="0" smtClean="0">
                <a:latin typeface="楷体" panose="02010609060101010101" charset="-122"/>
                <a:ea typeface="楷体" panose="02010609060101010101" charset="-122"/>
                <a:cs typeface="楷体" panose="02010609060101010101" charset="-122"/>
              </a:rPr>
              <a:t>，</a:t>
            </a:r>
            <a:r>
              <a:rPr lang="zh-CN" altLang="en-US" sz="3200" b="1" dirty="0">
                <a:solidFill>
                  <a:srgbClr val="C00000"/>
                </a:solidFill>
                <a:latin typeface="楷体" panose="02010609060101010101" charset="-122"/>
                <a:ea typeface="楷体" panose="02010609060101010101" charset="-122"/>
                <a:cs typeface="楷体" panose="02010609060101010101" charset="-122"/>
              </a:rPr>
              <a:t>国际</a:t>
            </a:r>
            <a:r>
              <a:rPr lang="zh-CN" altLang="en-US" sz="3200" b="1" dirty="0" smtClean="0">
                <a:solidFill>
                  <a:srgbClr val="C00000"/>
                </a:solidFill>
                <a:latin typeface="楷体" panose="02010609060101010101" charset="-122"/>
                <a:ea typeface="楷体" panose="02010609060101010101" charset="-122"/>
                <a:cs typeface="楷体" panose="02010609060101010101" charset="-122"/>
              </a:rPr>
              <a:t>计算机</a:t>
            </a:r>
            <a:r>
              <a:rPr lang="en-US" altLang="zh-CN" sz="3200" b="1" dirty="0">
                <a:solidFill>
                  <a:srgbClr val="C00000"/>
                </a:solidFill>
                <a:latin typeface="楷体" panose="02010609060101010101" charset="-122"/>
                <a:ea typeface="楷体" panose="02010609060101010101" charset="-122"/>
                <a:cs typeface="楷体" panose="02010609060101010101" charset="-122"/>
              </a:rPr>
              <a:t>500</a:t>
            </a:r>
            <a:r>
              <a:rPr lang="zh-CN" altLang="en-US" sz="3200" b="1" dirty="0">
                <a:solidFill>
                  <a:srgbClr val="C00000"/>
                </a:solidFill>
                <a:latin typeface="楷体" panose="02010609060101010101" charset="-122"/>
                <a:ea typeface="楷体" panose="02010609060101010101" charset="-122"/>
                <a:cs typeface="楷体" panose="02010609060101010101" charset="-122"/>
              </a:rPr>
              <a:t>强排名第</a:t>
            </a:r>
            <a:r>
              <a:rPr lang="en-US" altLang="zh-CN" sz="3200" b="1" dirty="0">
                <a:solidFill>
                  <a:srgbClr val="C00000"/>
                </a:solidFill>
                <a:latin typeface="楷体" panose="02010609060101010101" charset="-122"/>
                <a:ea typeface="楷体" panose="02010609060101010101" charset="-122"/>
                <a:cs typeface="楷体" panose="02010609060101010101" charset="-122"/>
              </a:rPr>
              <a:t>10</a:t>
            </a:r>
            <a:r>
              <a:rPr lang="zh-CN" altLang="en-US" sz="3200" b="1" dirty="0">
                <a:solidFill>
                  <a:srgbClr val="002060"/>
                </a:solidFill>
                <a:latin typeface="楷体" panose="02010609060101010101" charset="-122"/>
                <a:ea typeface="楷体" panose="02010609060101010101" charset="-122"/>
                <a:cs typeface="楷体" panose="02010609060101010101" charset="-122"/>
              </a:rPr>
              <a:t>。从</a:t>
            </a:r>
            <a:r>
              <a:rPr lang="en-US" altLang="zh-CN" sz="3200" b="1" dirty="0">
                <a:solidFill>
                  <a:srgbClr val="002060"/>
                </a:solidFill>
                <a:latin typeface="楷体" panose="02010609060101010101" charset="-122"/>
                <a:ea typeface="楷体" panose="02010609060101010101" charset="-122"/>
                <a:cs typeface="楷体" panose="02010609060101010101" charset="-122"/>
              </a:rPr>
              <a:t>1993</a:t>
            </a:r>
            <a:r>
              <a:rPr lang="zh-CN" altLang="en-US" sz="3200" b="1" dirty="0">
                <a:solidFill>
                  <a:srgbClr val="002060"/>
                </a:solidFill>
                <a:latin typeface="楷体" panose="02010609060101010101" charset="-122"/>
                <a:ea typeface="楷体" panose="02010609060101010101" charset="-122"/>
                <a:cs typeface="楷体" panose="02010609060101010101" charset="-122"/>
              </a:rPr>
              <a:t>年开始，国际上每年分两次（分别在</a:t>
            </a:r>
            <a:r>
              <a:rPr lang="en-US" altLang="zh-CN" sz="3200" b="1" dirty="0">
                <a:solidFill>
                  <a:srgbClr val="002060"/>
                </a:solidFill>
                <a:latin typeface="楷体" panose="02010609060101010101" charset="-122"/>
                <a:ea typeface="楷体" panose="02010609060101010101" charset="-122"/>
                <a:cs typeface="楷体" panose="02010609060101010101" charset="-122"/>
              </a:rPr>
              <a:t>6</a:t>
            </a:r>
            <a:r>
              <a:rPr lang="zh-CN" altLang="en-US" sz="3200" b="1" dirty="0">
                <a:solidFill>
                  <a:srgbClr val="002060"/>
                </a:solidFill>
                <a:latin typeface="楷体" panose="02010609060101010101" charset="-122"/>
                <a:ea typeface="楷体" panose="02010609060101010101" charset="-122"/>
                <a:cs typeface="楷体" panose="02010609060101010101" charset="-122"/>
              </a:rPr>
              <a:t>月和</a:t>
            </a:r>
            <a:r>
              <a:rPr lang="en-US" altLang="zh-CN" sz="3200" b="1" dirty="0">
                <a:solidFill>
                  <a:srgbClr val="002060"/>
                </a:solidFill>
                <a:latin typeface="楷体" panose="02010609060101010101" charset="-122"/>
                <a:ea typeface="楷体" panose="02010609060101010101" charset="-122"/>
                <a:cs typeface="楷体" panose="02010609060101010101" charset="-122"/>
              </a:rPr>
              <a:t>11</a:t>
            </a:r>
            <a:r>
              <a:rPr lang="zh-CN" altLang="en-US" sz="3200" b="1" dirty="0">
                <a:solidFill>
                  <a:srgbClr val="002060"/>
                </a:solidFill>
                <a:latin typeface="楷体" panose="02010609060101010101" charset="-122"/>
                <a:ea typeface="楷体" panose="02010609060101010101" charset="-122"/>
                <a:cs typeface="楷体" panose="02010609060101010101" charset="-122"/>
              </a:rPr>
              <a:t>月）公布</a:t>
            </a:r>
            <a:r>
              <a:rPr lang="en-US" altLang="zh-CN" sz="3200" b="1" dirty="0">
                <a:solidFill>
                  <a:srgbClr val="002060"/>
                </a:solidFill>
                <a:latin typeface="楷体" panose="02010609060101010101" charset="-122"/>
                <a:ea typeface="楷体" panose="02010609060101010101" charset="-122"/>
                <a:cs typeface="楷体" panose="02010609060101010101" charset="-122"/>
              </a:rPr>
              <a:t>500</a:t>
            </a:r>
            <a:r>
              <a:rPr lang="zh-CN" altLang="en-US" sz="3200" b="1" dirty="0">
                <a:solidFill>
                  <a:srgbClr val="002060"/>
                </a:solidFill>
                <a:latin typeface="楷体" panose="02010609060101010101" charset="-122"/>
                <a:ea typeface="楷体" panose="02010609060101010101" charset="-122"/>
                <a:cs typeface="楷体" panose="02010609060101010101" charset="-122"/>
              </a:rPr>
              <a:t>强超级计算机排行榜。</a:t>
            </a:r>
            <a:endParaRPr lang="zh-CN" altLang="en-US" sz="32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zh-CN" altLang="en-US" sz="3500" b="1" dirty="0">
                <a:solidFill>
                  <a:srgbClr val="002060"/>
                </a:solidFill>
                <a:latin typeface="楷体" panose="02010609060101010101" charset="-122"/>
                <a:ea typeface="楷体" panose="02010609060101010101" charset="-122"/>
                <a:cs typeface="楷体" panose="02010609060101010101" charset="-122"/>
              </a:rPr>
              <a:t>目前有曙光服务器系列、高性能计算机系列</a:t>
            </a:r>
            <a:r>
              <a:rPr lang="zh-CN" altLang="en-US" sz="3500" b="1" dirty="0">
                <a:solidFill>
                  <a:srgbClr val="002060"/>
                </a:solidFill>
                <a:latin typeface="微软雅黑" panose="020B0503020204020204" pitchFamily="34" charset="-122"/>
                <a:ea typeface="微软雅黑" panose="020B0503020204020204" pitchFamily="34" charset="-122"/>
              </a:rPr>
              <a:t>。</a:t>
            </a:r>
            <a:endParaRPr lang="zh-CN" altLang="en-US" sz="3500" b="1" dirty="0">
              <a:solidFill>
                <a:srgbClr val="002060"/>
              </a:solidFill>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055" y="3375660"/>
            <a:ext cx="4573905" cy="3226435"/>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7" presetID="3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1000" fill="hold"/>
                                        <p:tgtEl>
                                          <p:spTgt spid="2050"/>
                                        </p:tgtEl>
                                        <p:attrNameLst>
                                          <p:attrName>ppt_w</p:attrName>
                                        </p:attrNameLst>
                                      </p:cBhvr>
                                      <p:tavLst>
                                        <p:tav tm="0">
                                          <p:val>
                                            <p:fltVal val="0"/>
                                          </p:val>
                                        </p:tav>
                                        <p:tav tm="100000">
                                          <p:val>
                                            <p:strVal val="#ppt_w"/>
                                          </p:val>
                                        </p:tav>
                                      </p:tavLst>
                                    </p:anim>
                                    <p:anim calcmode="lin" valueType="num">
                                      <p:cBhvr>
                                        <p:cTn id="20" dur="1000" fill="hold"/>
                                        <p:tgtEl>
                                          <p:spTgt spid="2050"/>
                                        </p:tgtEl>
                                        <p:attrNameLst>
                                          <p:attrName>ppt_h</p:attrName>
                                        </p:attrNameLst>
                                      </p:cBhvr>
                                      <p:tavLst>
                                        <p:tav tm="0">
                                          <p:val>
                                            <p:fltVal val="0"/>
                                          </p:val>
                                        </p:tav>
                                        <p:tav tm="100000">
                                          <p:val>
                                            <p:strVal val="#ppt_h"/>
                                          </p:val>
                                        </p:tav>
                                      </p:tavLst>
                                    </p:anim>
                                    <p:anim calcmode="lin" valueType="num">
                                      <p:cBhvr>
                                        <p:cTn id="21" dur="1000" fill="hold"/>
                                        <p:tgtEl>
                                          <p:spTgt spid="2050"/>
                                        </p:tgtEl>
                                        <p:attrNameLst>
                                          <p:attrName>style.rotation</p:attrName>
                                        </p:attrNameLst>
                                      </p:cBhvr>
                                      <p:tavLst>
                                        <p:tav tm="0">
                                          <p:val>
                                            <p:fltVal val="90"/>
                                          </p:val>
                                        </p:tav>
                                        <p:tav tm="100000">
                                          <p:val>
                                            <p:fltVal val="0"/>
                                          </p:val>
                                        </p:tav>
                                      </p:tavLst>
                                    </p:anim>
                                    <p:animEffect transition="in" filter="fade">
                                      <p:cBhvr>
                                        <p:cTn id="22" dur="10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5714">
                                            <p:txEl>
                                              <p:pRg st="2" end="2"/>
                                            </p:txEl>
                                          </p:spTgt>
                                        </p:tgtEl>
                                        <p:attrNameLst>
                                          <p:attrName>style.visibility</p:attrName>
                                        </p:attrNameLst>
                                      </p:cBhvr>
                                      <p:to>
                                        <p:strVal val="visible"/>
                                      </p:to>
                                    </p:set>
                                    <p:animEffect transition="in" filter="fade">
                                      <p:cBhvr>
                                        <p:cTn id="27" dur="1000"/>
                                        <p:tgtEl>
                                          <p:spTgt spid="115714">
                                            <p:txEl>
                                              <p:pRg st="2" end="2"/>
                                            </p:txEl>
                                          </p:spTgt>
                                        </p:tgtEl>
                                      </p:cBhvr>
                                    </p:animEffect>
                                    <p:anim calcmode="lin" valueType="num">
                                      <p:cBhvr>
                                        <p:cTn id="28"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1052830" y="1878330"/>
            <a:ext cx="9806305" cy="3557270"/>
          </a:xfrm>
        </p:spPr>
        <p:txBody>
          <a:bodyPr>
            <a:normAutofit/>
          </a:bodyPr>
          <a:lstStyle/>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2010</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8</a:t>
            </a:r>
            <a:r>
              <a:rPr lang="zh-CN" altLang="en-US" sz="2400" b="1" dirty="0">
                <a:solidFill>
                  <a:srgbClr val="002060"/>
                </a:solidFill>
                <a:latin typeface="楷体" panose="02010609060101010101" charset="-122"/>
                <a:ea typeface="楷体" panose="02010609060101010101" charset="-122"/>
                <a:cs typeface="楷体" panose="02010609060101010101" charset="-122"/>
              </a:rPr>
              <a:t>月，国防科技大学研制成功的</a:t>
            </a:r>
            <a:r>
              <a:rPr lang="zh-CN" altLang="en-US" sz="2400" b="1" dirty="0">
                <a:latin typeface="楷体" panose="02010609060101010101" charset="-122"/>
                <a:ea typeface="楷体" panose="02010609060101010101" charset="-122"/>
                <a:cs typeface="楷体" panose="02010609060101010101" charset="-122"/>
              </a:rPr>
              <a:t>“</a:t>
            </a:r>
            <a:r>
              <a:rPr lang="zh-CN" altLang="en-US" sz="2400" b="1" dirty="0">
                <a:solidFill>
                  <a:srgbClr val="00B0F0"/>
                </a:solidFill>
                <a:latin typeface="楷体" panose="02010609060101010101" charset="-122"/>
                <a:ea typeface="楷体" panose="02010609060101010101" charset="-122"/>
                <a:cs typeface="楷体" panose="02010609060101010101" charset="-122"/>
              </a:rPr>
              <a:t>天河一号</a:t>
            </a:r>
            <a:r>
              <a:rPr lang="zh-CN" altLang="en-US" sz="2400" b="1" dirty="0">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超级计算机，峰值运算速度</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达到</a:t>
            </a:r>
            <a:r>
              <a:rPr lang="zh-CN" altLang="en-US" sz="2400" b="1" dirty="0">
                <a:solidFill>
                  <a:srgbClr val="C00000"/>
                </a:solidFill>
                <a:latin typeface="楷体" panose="02010609060101010101" charset="-122"/>
                <a:ea typeface="楷体" panose="02010609060101010101" charset="-122"/>
                <a:cs typeface="楷体" panose="02010609060101010101" charset="-122"/>
              </a:rPr>
              <a:t>每秒</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4.7</a:t>
            </a:r>
            <a:r>
              <a:rPr lang="zh-CN" altLang="en-US" sz="2400" b="1" dirty="0">
                <a:solidFill>
                  <a:srgbClr val="C00000"/>
                </a:solidFill>
                <a:latin typeface="楷体" panose="02010609060101010101" charset="-122"/>
                <a:ea typeface="楷体" panose="02010609060101010101" charset="-122"/>
                <a:cs typeface="楷体" panose="02010609060101010101" charset="-122"/>
              </a:rPr>
              <a:t>千万亿</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在</a:t>
            </a:r>
            <a:r>
              <a:rPr lang="en-US" altLang="zh-CN" sz="2400" b="1" dirty="0">
                <a:solidFill>
                  <a:srgbClr val="002060"/>
                </a:solidFill>
                <a:latin typeface="楷体" panose="02010609060101010101" charset="-122"/>
                <a:ea typeface="楷体" panose="02010609060101010101" charset="-122"/>
                <a:cs typeface="楷体" panose="02010609060101010101" charset="-122"/>
              </a:rPr>
              <a:t>2010</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11</a:t>
            </a:r>
            <a:r>
              <a:rPr lang="zh-CN" altLang="en-US" sz="2400" b="1" dirty="0">
                <a:solidFill>
                  <a:srgbClr val="002060"/>
                </a:solidFill>
                <a:latin typeface="楷体" panose="02010609060101010101" charset="-122"/>
                <a:ea typeface="楷体" panose="02010609060101010101" charset="-122"/>
                <a:cs typeface="楷体" panose="02010609060101010101" charset="-122"/>
              </a:rPr>
              <a:t>月公布的世界</a:t>
            </a:r>
            <a:r>
              <a:rPr lang="en-US" altLang="zh-CN" sz="2400" b="1" dirty="0">
                <a:solidFill>
                  <a:srgbClr val="002060"/>
                </a:solidFill>
                <a:latin typeface="楷体" panose="02010609060101010101" charset="-122"/>
                <a:ea typeface="楷体" panose="02010609060101010101" charset="-122"/>
                <a:cs typeface="楷体" panose="02010609060101010101" charset="-122"/>
              </a:rPr>
              <a:t>500</a:t>
            </a:r>
            <a:r>
              <a:rPr lang="zh-CN" altLang="en-US" sz="2400" b="1" dirty="0">
                <a:solidFill>
                  <a:srgbClr val="002060"/>
                </a:solidFill>
                <a:latin typeface="楷体" panose="02010609060101010101" charset="-122"/>
                <a:ea typeface="楷体" panose="02010609060101010101" charset="-122"/>
                <a:cs typeface="楷体" panose="02010609060101010101" charset="-122"/>
              </a:rPr>
              <a:t>强超级计算机排行榜中，“天河一号”名列第一。</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2013</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5</a:t>
            </a:r>
            <a:r>
              <a:rPr lang="zh-CN" altLang="en-US" sz="2400" b="1" dirty="0">
                <a:solidFill>
                  <a:srgbClr val="002060"/>
                </a:solidFill>
                <a:latin typeface="楷体" panose="02010609060101010101" charset="-122"/>
                <a:ea typeface="楷体" panose="02010609060101010101" charset="-122"/>
                <a:cs typeface="楷体" panose="02010609060101010101" charset="-122"/>
              </a:rPr>
              <a:t>月，国防科技大学研制</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成功“天河二号”</a:t>
            </a:r>
            <a:r>
              <a:rPr lang="zh-CN" altLang="en-US" sz="2400" b="1" dirty="0">
                <a:solidFill>
                  <a:srgbClr val="002060"/>
                </a:solidFill>
                <a:latin typeface="楷体" panose="02010609060101010101" charset="-122"/>
                <a:ea typeface="楷体" panose="02010609060101010101" charset="-122"/>
                <a:cs typeface="楷体" panose="02010609060101010101" charset="-122"/>
              </a:rPr>
              <a:t>超级计算机，峰值运算速度</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达到</a:t>
            </a:r>
            <a:r>
              <a:rPr lang="zh-CN" altLang="en-US" sz="2400" b="1" dirty="0">
                <a:solidFill>
                  <a:srgbClr val="C00000"/>
                </a:solidFill>
                <a:latin typeface="楷体" panose="02010609060101010101" charset="-122"/>
                <a:ea typeface="楷体" panose="02010609060101010101" charset="-122"/>
                <a:cs typeface="楷体" panose="02010609060101010101" charset="-122"/>
              </a:rPr>
              <a:t>每秒</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5.49</a:t>
            </a:r>
            <a:r>
              <a:rPr lang="zh-CN" altLang="en-US" sz="2400" b="1" dirty="0">
                <a:solidFill>
                  <a:srgbClr val="C00000"/>
                </a:solidFill>
                <a:latin typeface="楷体" panose="02010609060101010101" charset="-122"/>
                <a:ea typeface="楷体" panose="02010609060101010101" charset="-122"/>
                <a:cs typeface="楷体" panose="02010609060101010101" charset="-122"/>
              </a:rPr>
              <a:t>亿亿</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在</a:t>
            </a:r>
            <a:r>
              <a:rPr lang="en-US" altLang="zh-CN" sz="2400" b="1" dirty="0">
                <a:solidFill>
                  <a:srgbClr val="002060"/>
                </a:solidFill>
                <a:latin typeface="楷体" panose="02010609060101010101" charset="-122"/>
                <a:ea typeface="楷体" panose="02010609060101010101" charset="-122"/>
                <a:cs typeface="楷体" panose="02010609060101010101" charset="-122"/>
              </a:rPr>
              <a:t>2013</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6</a:t>
            </a:r>
            <a:r>
              <a:rPr lang="zh-CN" altLang="en-US" sz="2400" b="1" dirty="0">
                <a:solidFill>
                  <a:srgbClr val="002060"/>
                </a:solidFill>
                <a:latin typeface="楷体" panose="02010609060101010101" charset="-122"/>
                <a:ea typeface="楷体" panose="02010609060101010101" charset="-122"/>
                <a:cs typeface="楷体" panose="02010609060101010101" charset="-122"/>
              </a:rPr>
              <a:t>月至</a:t>
            </a:r>
            <a:r>
              <a:rPr lang="en-US" altLang="zh-CN" sz="2400" b="1" dirty="0">
                <a:solidFill>
                  <a:srgbClr val="002060"/>
                </a:solidFill>
                <a:latin typeface="楷体" panose="02010609060101010101" charset="-122"/>
                <a:ea typeface="楷体" panose="02010609060101010101" charset="-122"/>
                <a:cs typeface="楷体" panose="02010609060101010101" charset="-122"/>
              </a:rPr>
              <a:t>2015</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11</a:t>
            </a:r>
            <a:r>
              <a:rPr lang="zh-CN" altLang="en-US" sz="2400" b="1" dirty="0">
                <a:solidFill>
                  <a:srgbClr val="002060"/>
                </a:solidFill>
                <a:latin typeface="楷体" panose="02010609060101010101" charset="-122"/>
                <a:ea typeface="楷体" panose="02010609060101010101" charset="-122"/>
                <a:cs typeface="楷体" panose="02010609060101010101" charset="-122"/>
              </a:rPr>
              <a:t>月公布的世界</a:t>
            </a:r>
            <a:r>
              <a:rPr lang="en-US" altLang="zh-CN" sz="2400" b="1" dirty="0">
                <a:solidFill>
                  <a:srgbClr val="002060"/>
                </a:solidFill>
                <a:latin typeface="楷体" panose="02010609060101010101" charset="-122"/>
                <a:ea typeface="楷体" panose="02010609060101010101" charset="-122"/>
                <a:cs typeface="楷体" panose="02010609060101010101" charset="-122"/>
              </a:rPr>
              <a:t>500</a:t>
            </a:r>
            <a:r>
              <a:rPr lang="zh-CN" altLang="en-US" sz="2400" b="1" dirty="0">
                <a:solidFill>
                  <a:srgbClr val="002060"/>
                </a:solidFill>
                <a:latin typeface="楷体" panose="02010609060101010101" charset="-122"/>
                <a:ea typeface="楷体" panose="02010609060101010101" charset="-122"/>
                <a:cs typeface="楷体" panose="02010609060101010101" charset="-122"/>
              </a:rPr>
              <a:t>强超级计算机排行榜中，</a:t>
            </a:r>
            <a:r>
              <a:rPr lang="zh-CN" altLang="en-US" sz="2400" b="1" dirty="0">
                <a:solidFill>
                  <a:srgbClr val="C00000"/>
                </a:solidFill>
                <a:latin typeface="楷体" panose="02010609060101010101" charset="-122"/>
                <a:ea typeface="楷体" panose="02010609060101010101" charset="-122"/>
                <a:cs typeface="楷体" panose="02010609060101010101" charset="-122"/>
              </a:rPr>
              <a:t>“天河二号”连续</a:t>
            </a:r>
            <a:r>
              <a:rPr lang="en-US" altLang="zh-CN" sz="2400" b="1" dirty="0">
                <a:solidFill>
                  <a:srgbClr val="C00000"/>
                </a:solidFill>
                <a:latin typeface="楷体" panose="02010609060101010101" charset="-122"/>
                <a:ea typeface="楷体" panose="02010609060101010101" charset="-122"/>
                <a:cs typeface="楷体" panose="02010609060101010101" charset="-122"/>
              </a:rPr>
              <a:t>6</a:t>
            </a:r>
            <a:r>
              <a:rPr lang="zh-CN" altLang="en-US" sz="2400" b="1" dirty="0">
                <a:solidFill>
                  <a:srgbClr val="C00000"/>
                </a:solidFill>
                <a:latin typeface="楷体" panose="02010609060101010101" charset="-122"/>
                <a:ea typeface="楷体" panose="02010609060101010101" charset="-122"/>
                <a:cs typeface="楷体" panose="02010609060101010101" charset="-122"/>
              </a:rPr>
              <a:t>次名列第一。</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wheel(1)">
                                      <p:cBhvr>
                                        <p:cTn id="7" dur="2000"/>
                                        <p:tgtEl>
                                          <p:spTgt spid="1157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5714">
                                            <p:txEl>
                                              <p:pRg st="1" end="1"/>
                                            </p:txEl>
                                          </p:spTgt>
                                        </p:tgtEl>
                                        <p:attrNameLst>
                                          <p:attrName>style.visibility</p:attrName>
                                        </p:attrNameLst>
                                      </p:cBhvr>
                                      <p:to>
                                        <p:strVal val="visible"/>
                                      </p:to>
                                    </p:set>
                                    <p:animEffect transition="in" filter="wheel(1)">
                                      <p:cBhvr>
                                        <p:cTn id="12" dur="2000"/>
                                        <p:tgtEl>
                                          <p:spTgt spid="1157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30509" y="1857376"/>
            <a:ext cx="6926263" cy="3830637"/>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1000" fill="hold"/>
                                        <p:tgtEl>
                                          <p:spTgt spid="3074"/>
                                        </p:tgtEl>
                                        <p:attrNameLst>
                                          <p:attrName>ppt_w</p:attrName>
                                        </p:attrNameLst>
                                      </p:cBhvr>
                                      <p:tavLst>
                                        <p:tav tm="0">
                                          <p:val>
                                            <p:fltVal val="0"/>
                                          </p:val>
                                        </p:tav>
                                        <p:tav tm="100000">
                                          <p:val>
                                            <p:strVal val="#ppt_w"/>
                                          </p:val>
                                        </p:tav>
                                      </p:tavLst>
                                    </p:anim>
                                    <p:anim calcmode="lin" valueType="num">
                                      <p:cBhvr>
                                        <p:cTn id="8" dur="1000" fill="hold"/>
                                        <p:tgtEl>
                                          <p:spTgt spid="3074"/>
                                        </p:tgtEl>
                                        <p:attrNameLst>
                                          <p:attrName>ppt_h</p:attrName>
                                        </p:attrNameLst>
                                      </p:cBhvr>
                                      <p:tavLst>
                                        <p:tav tm="0">
                                          <p:val>
                                            <p:fltVal val="0"/>
                                          </p:val>
                                        </p:tav>
                                        <p:tav tm="100000">
                                          <p:val>
                                            <p:strVal val="#ppt_h"/>
                                          </p:val>
                                        </p:tav>
                                      </p:tavLst>
                                    </p:anim>
                                    <p:anim calcmode="lin" valueType="num">
                                      <p:cBhvr>
                                        <p:cTn id="9" dur="1000" fill="hold"/>
                                        <p:tgtEl>
                                          <p:spTgt spid="3074"/>
                                        </p:tgtEl>
                                        <p:attrNameLst>
                                          <p:attrName>style.rotation</p:attrName>
                                        </p:attrNameLst>
                                      </p:cBhvr>
                                      <p:tavLst>
                                        <p:tav tm="0">
                                          <p:val>
                                            <p:fltVal val="90"/>
                                          </p:val>
                                        </p:tav>
                                        <p:tav tm="100000">
                                          <p:val>
                                            <p:fltVal val="0"/>
                                          </p:val>
                                        </p:tav>
                                      </p:tavLst>
                                    </p:anim>
                                    <p:animEffect transition="in" filter="fade">
                                      <p:cBhvr>
                                        <p:cTn id="10"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1377315" y="1822450"/>
            <a:ext cx="9276080" cy="3986530"/>
          </a:xfrm>
        </p:spPr>
        <p:txBody>
          <a:bodyPr>
            <a:normAutofit/>
          </a:bodyPr>
          <a:lstStyle/>
          <a:p>
            <a:pPr marL="431800" indent="-431800" algn="just">
              <a:lnSpc>
                <a:spcPct val="120000"/>
              </a:lnSpc>
              <a:spcBef>
                <a:spcPts val="500"/>
              </a:spcBef>
              <a:buFont typeface="Wingdings" panose="05000000000000000000" pitchFamily="2" charset="2"/>
              <a:buChar char="Ø"/>
            </a:pPr>
            <a:r>
              <a:rPr lang="en-US" altLang="zh-CN" sz="2400" b="1" spc="-100" dirty="0">
                <a:solidFill>
                  <a:srgbClr val="002060"/>
                </a:solidFill>
                <a:latin typeface="楷体" panose="02010609060101010101" charset="-122"/>
                <a:ea typeface="楷体" panose="02010609060101010101" charset="-122"/>
                <a:cs typeface="楷体" panose="02010609060101010101" charset="-122"/>
              </a:rPr>
              <a:t>2016</a:t>
            </a:r>
            <a:r>
              <a:rPr lang="zh-CN" altLang="en-US" sz="2400" b="1" spc="-100" dirty="0">
                <a:solidFill>
                  <a:srgbClr val="002060"/>
                </a:solidFill>
                <a:latin typeface="楷体" panose="02010609060101010101" charset="-122"/>
                <a:ea typeface="楷体" panose="02010609060101010101" charset="-122"/>
                <a:cs typeface="楷体" panose="02010609060101010101" charset="-122"/>
              </a:rPr>
              <a:t>年</a:t>
            </a:r>
            <a:r>
              <a:rPr lang="en-US" altLang="zh-CN" sz="2400" b="1" spc="-100" dirty="0">
                <a:solidFill>
                  <a:srgbClr val="002060"/>
                </a:solidFill>
                <a:latin typeface="楷体" panose="02010609060101010101" charset="-122"/>
                <a:ea typeface="楷体" panose="02010609060101010101" charset="-122"/>
                <a:cs typeface="楷体" panose="02010609060101010101" charset="-122"/>
              </a:rPr>
              <a:t>6</a:t>
            </a:r>
            <a:r>
              <a:rPr lang="zh-CN" altLang="en-US" sz="2400" b="1" spc="-100" dirty="0">
                <a:solidFill>
                  <a:srgbClr val="002060"/>
                </a:solidFill>
                <a:latin typeface="楷体" panose="02010609060101010101" charset="-122"/>
                <a:ea typeface="楷体" panose="02010609060101010101" charset="-122"/>
                <a:cs typeface="楷体" panose="02010609060101010101" charset="-122"/>
              </a:rPr>
              <a:t>月，我国国家并行计算机工程技术研究中心研制成功</a:t>
            </a:r>
            <a:r>
              <a:rPr lang="zh-CN" altLang="en-US" sz="2400" b="1" spc="-100" dirty="0">
                <a:solidFill>
                  <a:srgbClr val="C00000"/>
                </a:solidFill>
                <a:latin typeface="楷体" panose="02010609060101010101" charset="-122"/>
                <a:ea typeface="楷体" panose="02010609060101010101" charset="-122"/>
                <a:cs typeface="楷体" panose="02010609060101010101" charset="-122"/>
              </a:rPr>
              <a:t>“神威</a:t>
            </a:r>
            <a:r>
              <a:rPr lang="en-US" altLang="zh-CN" sz="2400" b="1" spc="-100" dirty="0">
                <a:solidFill>
                  <a:srgbClr val="C00000"/>
                </a:solidFill>
                <a:latin typeface="楷体" panose="02010609060101010101" charset="-122"/>
                <a:ea typeface="楷体" panose="02010609060101010101" charset="-122"/>
                <a:cs typeface="楷体" panose="02010609060101010101" charset="-122"/>
              </a:rPr>
              <a:t>·</a:t>
            </a:r>
            <a:r>
              <a:rPr lang="zh-CN" altLang="en-US" sz="2400" b="1" spc="-100" dirty="0">
                <a:solidFill>
                  <a:srgbClr val="C00000"/>
                </a:solidFill>
                <a:latin typeface="楷体" panose="02010609060101010101" charset="-122"/>
                <a:ea typeface="楷体" panose="02010609060101010101" charset="-122"/>
                <a:cs typeface="楷体" panose="02010609060101010101" charset="-122"/>
              </a:rPr>
              <a:t>太湖之光”</a:t>
            </a:r>
            <a:r>
              <a:rPr lang="zh-CN" altLang="en-US" sz="2400" b="1" spc="-100" dirty="0">
                <a:solidFill>
                  <a:srgbClr val="002060"/>
                </a:solidFill>
                <a:latin typeface="楷体" panose="02010609060101010101" charset="-122"/>
                <a:ea typeface="楷体" panose="02010609060101010101" charset="-122"/>
                <a:cs typeface="楷体" panose="02010609060101010101" charset="-122"/>
              </a:rPr>
              <a:t>超级计算机，是</a:t>
            </a:r>
            <a:r>
              <a:rPr lang="zh-CN" altLang="en-US" sz="2400" b="1" spc="-100" dirty="0" smtClean="0">
                <a:solidFill>
                  <a:srgbClr val="002060"/>
                </a:solidFill>
                <a:latin typeface="楷体" panose="02010609060101010101" charset="-122"/>
                <a:ea typeface="楷体" panose="02010609060101010101" charset="-122"/>
                <a:cs typeface="楷体" panose="02010609060101010101" charset="-122"/>
              </a:rPr>
              <a:t>目前我国运算速度最快的计算机</a:t>
            </a:r>
            <a:r>
              <a:rPr lang="zh-CN" altLang="en-US" sz="2400" b="1" spc="-100" dirty="0">
                <a:solidFill>
                  <a:srgbClr val="002060"/>
                </a:solidFill>
                <a:latin typeface="楷体" panose="02010609060101010101" charset="-122"/>
                <a:ea typeface="楷体" panose="02010609060101010101" charset="-122"/>
                <a:cs typeface="楷体" panose="02010609060101010101" charset="-122"/>
              </a:rPr>
              <a:t>，</a:t>
            </a:r>
            <a:r>
              <a:rPr lang="zh-CN" altLang="en-US" sz="2400" b="1" spc="-100" dirty="0">
                <a:solidFill>
                  <a:srgbClr val="00B050"/>
                </a:solidFill>
                <a:latin typeface="楷体" panose="02010609060101010101" charset="-122"/>
                <a:ea typeface="楷体" panose="02010609060101010101" charset="-122"/>
                <a:cs typeface="楷体" panose="02010609060101010101" charset="-122"/>
              </a:rPr>
              <a:t>峰值性能</a:t>
            </a:r>
            <a:r>
              <a:rPr lang="zh-CN" altLang="en-US" sz="2400" b="1" spc="-100" dirty="0" smtClean="0">
                <a:solidFill>
                  <a:srgbClr val="00B050"/>
                </a:solidFill>
                <a:latin typeface="楷体" panose="02010609060101010101" charset="-122"/>
                <a:ea typeface="楷体" panose="02010609060101010101" charset="-122"/>
                <a:cs typeface="楷体" panose="02010609060101010101" charset="-122"/>
              </a:rPr>
              <a:t>为每秒</a:t>
            </a:r>
            <a:r>
              <a:rPr lang="en-US" altLang="zh-CN" sz="2400" b="1" spc="-100" dirty="0" smtClean="0">
                <a:solidFill>
                  <a:srgbClr val="00B050"/>
                </a:solidFill>
                <a:latin typeface="楷体" panose="02010609060101010101" charset="-122"/>
                <a:ea typeface="楷体" panose="02010609060101010101" charset="-122"/>
                <a:cs typeface="楷体" panose="02010609060101010101" charset="-122"/>
              </a:rPr>
              <a:t>12.5</a:t>
            </a:r>
            <a:r>
              <a:rPr lang="zh-CN" altLang="en-US" sz="2400" b="1" spc="-100" dirty="0">
                <a:solidFill>
                  <a:srgbClr val="00B050"/>
                </a:solidFill>
                <a:latin typeface="楷体" panose="02010609060101010101" charset="-122"/>
                <a:ea typeface="楷体" panose="02010609060101010101" charset="-122"/>
                <a:cs typeface="楷体" panose="02010609060101010101" charset="-122"/>
              </a:rPr>
              <a:t>亿亿次，持续性能</a:t>
            </a:r>
            <a:r>
              <a:rPr lang="zh-CN" altLang="en-US" sz="2400" b="1" spc="-100" dirty="0" smtClean="0">
                <a:solidFill>
                  <a:srgbClr val="00B050"/>
                </a:solidFill>
                <a:latin typeface="楷体" panose="02010609060101010101" charset="-122"/>
                <a:ea typeface="楷体" panose="02010609060101010101" charset="-122"/>
                <a:cs typeface="楷体" panose="02010609060101010101" charset="-122"/>
              </a:rPr>
              <a:t>为每秒</a:t>
            </a:r>
            <a:r>
              <a:rPr lang="en-US" altLang="zh-CN" sz="2400" b="1" spc="-100" dirty="0" smtClean="0">
                <a:solidFill>
                  <a:srgbClr val="00B050"/>
                </a:solidFill>
                <a:latin typeface="楷体" panose="02010609060101010101" charset="-122"/>
                <a:ea typeface="楷体" panose="02010609060101010101" charset="-122"/>
                <a:cs typeface="楷体" panose="02010609060101010101" charset="-122"/>
              </a:rPr>
              <a:t>9.3</a:t>
            </a:r>
            <a:r>
              <a:rPr lang="zh-CN" altLang="en-US" sz="2400" b="1" spc="-100" dirty="0">
                <a:solidFill>
                  <a:srgbClr val="00B050"/>
                </a:solidFill>
                <a:latin typeface="楷体" panose="02010609060101010101" charset="-122"/>
                <a:ea typeface="楷体" panose="02010609060101010101" charset="-122"/>
                <a:cs typeface="楷体" panose="02010609060101010101" charset="-122"/>
              </a:rPr>
              <a:t>亿亿次。</a:t>
            </a:r>
            <a:endParaRPr lang="en-US" altLang="zh-CN" sz="2400" b="1" spc="-100" dirty="0">
              <a:solidFill>
                <a:srgbClr val="00B050"/>
              </a:solidFill>
              <a:latin typeface="楷体" panose="02010609060101010101" charset="-122"/>
              <a:ea typeface="楷体" panose="02010609060101010101" charset="-122"/>
              <a:cs typeface="楷体" panose="02010609060101010101" charset="-122"/>
            </a:endParaRPr>
          </a:p>
          <a:p>
            <a:pPr marL="431800" indent="-431800" algn="just">
              <a:lnSpc>
                <a:spcPct val="120000"/>
              </a:lnSpc>
              <a:spcBef>
                <a:spcPts val="5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“神威</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太湖之光”全部采用国产处理器，共使用了</a:t>
            </a:r>
            <a:r>
              <a:rPr lang="en-US" altLang="zh-CN" sz="2400" b="1" dirty="0">
                <a:solidFill>
                  <a:srgbClr val="002060"/>
                </a:solidFill>
                <a:latin typeface="楷体" panose="02010609060101010101" charset="-122"/>
                <a:ea typeface="楷体" panose="02010609060101010101" charset="-122"/>
                <a:cs typeface="楷体" panose="02010609060101010101" charset="-122"/>
              </a:rPr>
              <a:t>40960</a:t>
            </a:r>
            <a:r>
              <a:rPr lang="zh-CN" altLang="en-US" sz="2400" b="1" dirty="0">
                <a:solidFill>
                  <a:srgbClr val="002060"/>
                </a:solidFill>
                <a:latin typeface="楷体" panose="02010609060101010101" charset="-122"/>
                <a:ea typeface="楷体" panose="02010609060101010101" charset="-122"/>
                <a:cs typeface="楷体" panose="02010609060101010101" charset="-122"/>
              </a:rPr>
              <a:t>个我国自主研发的“申威</a:t>
            </a:r>
            <a:r>
              <a:rPr lang="en-US" altLang="zh-CN" sz="2400" b="1" dirty="0">
                <a:solidFill>
                  <a:srgbClr val="002060"/>
                </a:solidFill>
                <a:latin typeface="楷体" panose="02010609060101010101" charset="-122"/>
                <a:ea typeface="楷体" panose="02010609060101010101" charset="-122"/>
                <a:cs typeface="楷体" panose="02010609060101010101" charset="-122"/>
              </a:rPr>
              <a:t>26010”</a:t>
            </a:r>
            <a:r>
              <a:rPr lang="zh-CN" altLang="en-US" sz="2400" b="1" dirty="0">
                <a:solidFill>
                  <a:srgbClr val="002060"/>
                </a:solidFill>
                <a:latin typeface="楷体" panose="02010609060101010101" charset="-122"/>
                <a:ea typeface="楷体" panose="02010609060101010101" charset="-122"/>
                <a:cs typeface="楷体" panose="02010609060101010101" charset="-122"/>
              </a:rPr>
              <a:t>高性能处理器。</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algn="just">
              <a:lnSpc>
                <a:spcPct val="120000"/>
              </a:lnSpc>
              <a:spcBef>
                <a:spcPts val="500"/>
              </a:spcBef>
              <a:buFont typeface="Wingdings" panose="05000000000000000000" pitchFamily="2" charset="2"/>
              <a:buChar char="Ø"/>
            </a:pPr>
            <a:r>
              <a:rPr lang="zh-CN" altLang="en-US" sz="2400" b="1" spc="-200" dirty="0">
                <a:solidFill>
                  <a:srgbClr val="002060"/>
                </a:solidFill>
                <a:latin typeface="楷体" panose="02010609060101010101" charset="-122"/>
                <a:ea typeface="楷体" panose="02010609060101010101" charset="-122"/>
                <a:cs typeface="楷体" panose="02010609060101010101" charset="-122"/>
              </a:rPr>
              <a:t>在</a:t>
            </a:r>
            <a:r>
              <a:rPr lang="en-US" altLang="zh-CN" sz="2400" b="1" spc="-200" dirty="0">
                <a:solidFill>
                  <a:srgbClr val="002060"/>
                </a:solidFill>
                <a:latin typeface="楷体" panose="02010609060101010101" charset="-122"/>
                <a:ea typeface="楷体" panose="02010609060101010101" charset="-122"/>
                <a:cs typeface="楷体" panose="02010609060101010101" charset="-122"/>
              </a:rPr>
              <a:t>2017</a:t>
            </a:r>
            <a:r>
              <a:rPr lang="zh-CN" altLang="en-US" sz="2400" b="1" spc="-200" dirty="0">
                <a:solidFill>
                  <a:srgbClr val="002060"/>
                </a:solidFill>
                <a:latin typeface="楷体" panose="02010609060101010101" charset="-122"/>
                <a:ea typeface="楷体" panose="02010609060101010101" charset="-122"/>
                <a:cs typeface="楷体" panose="02010609060101010101" charset="-122"/>
              </a:rPr>
              <a:t>年</a:t>
            </a:r>
            <a:r>
              <a:rPr lang="en-US" altLang="zh-CN" sz="2400" b="1" spc="-200" dirty="0">
                <a:solidFill>
                  <a:srgbClr val="002060"/>
                </a:solidFill>
                <a:latin typeface="楷体" panose="02010609060101010101" charset="-122"/>
                <a:ea typeface="楷体" panose="02010609060101010101" charset="-122"/>
                <a:cs typeface="楷体" panose="02010609060101010101" charset="-122"/>
              </a:rPr>
              <a:t>11</a:t>
            </a:r>
            <a:r>
              <a:rPr lang="zh-CN" altLang="en-US" sz="2400" b="1" spc="-200" dirty="0">
                <a:solidFill>
                  <a:srgbClr val="002060"/>
                </a:solidFill>
                <a:latin typeface="楷体" panose="02010609060101010101" charset="-122"/>
                <a:ea typeface="楷体" panose="02010609060101010101" charset="-122"/>
                <a:cs typeface="楷体" panose="02010609060101010101" charset="-122"/>
              </a:rPr>
              <a:t>月公布的国际</a:t>
            </a:r>
            <a:r>
              <a:rPr lang="en-US" altLang="zh-CN" sz="2400" b="1" spc="-200" dirty="0">
                <a:solidFill>
                  <a:srgbClr val="002060"/>
                </a:solidFill>
                <a:latin typeface="楷体" panose="02010609060101010101" charset="-122"/>
                <a:ea typeface="楷体" panose="02010609060101010101" charset="-122"/>
                <a:cs typeface="楷体" panose="02010609060101010101" charset="-122"/>
              </a:rPr>
              <a:t>500</a:t>
            </a:r>
            <a:r>
              <a:rPr lang="zh-CN" altLang="en-US" sz="2400" b="1" spc="-200" dirty="0">
                <a:solidFill>
                  <a:srgbClr val="002060"/>
                </a:solidFill>
                <a:latin typeface="楷体" panose="02010609060101010101" charset="-122"/>
                <a:ea typeface="楷体" panose="02010609060101010101" charset="-122"/>
                <a:cs typeface="楷体" panose="02010609060101010101" charset="-122"/>
              </a:rPr>
              <a:t>强超级计算机排行榜中，“神威</a:t>
            </a:r>
            <a:r>
              <a:rPr lang="en-US" altLang="zh-CN" sz="2400" b="1" spc="-200" dirty="0">
                <a:solidFill>
                  <a:srgbClr val="002060"/>
                </a:solidFill>
                <a:latin typeface="楷体" panose="02010609060101010101" charset="-122"/>
                <a:ea typeface="楷体" panose="02010609060101010101" charset="-122"/>
                <a:cs typeface="楷体" panose="02010609060101010101" charset="-122"/>
              </a:rPr>
              <a:t>·</a:t>
            </a:r>
            <a:r>
              <a:rPr lang="zh-CN" altLang="en-US" sz="2400" b="1" spc="-200" dirty="0">
                <a:solidFill>
                  <a:srgbClr val="002060"/>
                </a:solidFill>
                <a:latin typeface="楷体" panose="02010609060101010101" charset="-122"/>
                <a:ea typeface="楷体" panose="02010609060101010101" charset="-122"/>
                <a:cs typeface="楷体" panose="02010609060101010101" charset="-122"/>
              </a:rPr>
              <a:t>太湖之光”连续</a:t>
            </a:r>
            <a:r>
              <a:rPr lang="en-US" altLang="zh-CN" sz="2400" b="1" spc="-200" dirty="0">
                <a:solidFill>
                  <a:srgbClr val="002060"/>
                </a:solidFill>
                <a:latin typeface="楷体" panose="02010609060101010101" charset="-122"/>
                <a:ea typeface="楷体" panose="02010609060101010101" charset="-122"/>
                <a:cs typeface="楷体" panose="02010609060101010101" charset="-122"/>
              </a:rPr>
              <a:t>4</a:t>
            </a:r>
            <a:r>
              <a:rPr lang="zh-CN" altLang="en-US" sz="2400" b="1" spc="-200" dirty="0">
                <a:solidFill>
                  <a:srgbClr val="002060"/>
                </a:solidFill>
                <a:latin typeface="楷体" panose="02010609060101010101" charset="-122"/>
                <a:ea typeface="楷体" panose="02010609060101010101" charset="-122"/>
                <a:cs typeface="楷体" panose="02010609060101010101" charset="-122"/>
              </a:rPr>
              <a:t>次名列第一。加上此前“天河二号”的六连冠，</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我国曾连续</a:t>
            </a:r>
            <a:r>
              <a:rPr lang="en-US" altLang="zh-CN" sz="2400" b="1" dirty="0">
                <a:solidFill>
                  <a:srgbClr val="C00000"/>
                </a:solidFill>
                <a:latin typeface="楷体" panose="02010609060101010101" charset="-122"/>
                <a:ea typeface="楷体" panose="02010609060101010101" charset="-122"/>
                <a:cs typeface="楷体" panose="02010609060101010101" charset="-122"/>
              </a:rPr>
              <a:t>10</a:t>
            </a:r>
            <a:r>
              <a:rPr lang="zh-CN" altLang="en-US" sz="2400" b="1" dirty="0">
                <a:solidFill>
                  <a:srgbClr val="C00000"/>
                </a:solidFill>
                <a:latin typeface="楷体" panose="02010609060101010101" charset="-122"/>
                <a:ea typeface="楷体" panose="02010609060101010101" charset="-122"/>
                <a:cs typeface="楷体" panose="02010609060101010101" charset="-122"/>
              </a:rPr>
              <a:t>年占据国际</a:t>
            </a:r>
            <a:r>
              <a:rPr lang="en-US" altLang="zh-CN" sz="2400" b="1" dirty="0">
                <a:solidFill>
                  <a:srgbClr val="C00000"/>
                </a:solidFill>
                <a:latin typeface="楷体" panose="02010609060101010101" charset="-122"/>
                <a:ea typeface="楷体" panose="02010609060101010101" charset="-122"/>
                <a:cs typeface="楷体" panose="02010609060101010101" charset="-122"/>
              </a:rPr>
              <a:t>500</a:t>
            </a:r>
            <a:r>
              <a:rPr lang="zh-CN" altLang="en-US" sz="2400" b="1" dirty="0">
                <a:solidFill>
                  <a:srgbClr val="C00000"/>
                </a:solidFill>
                <a:latin typeface="楷体" panose="02010609060101010101" charset="-122"/>
                <a:ea typeface="楷体" panose="02010609060101010101" charset="-122"/>
                <a:cs typeface="楷体" panose="02010609060101010101" charset="-122"/>
              </a:rPr>
              <a:t>强超级计算机排行榜的最高席位。</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algn="just"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5714">
                                            <p:txEl>
                                              <p:pRg st="2" end="2"/>
                                            </p:txEl>
                                          </p:spTgt>
                                        </p:tgtEl>
                                        <p:attrNameLst>
                                          <p:attrName>style.visibility</p:attrName>
                                        </p:attrNameLst>
                                      </p:cBhvr>
                                      <p:to>
                                        <p:strVal val="visible"/>
                                      </p:to>
                                    </p:set>
                                    <p:animEffect transition="in" filter="fade">
                                      <p:cBhvr>
                                        <p:cTn id="21" dur="1000"/>
                                        <p:tgtEl>
                                          <p:spTgt spid="115714">
                                            <p:txEl>
                                              <p:pRg st="2" end="2"/>
                                            </p:txEl>
                                          </p:spTgt>
                                        </p:tgtEl>
                                      </p:cBhvr>
                                    </p:animEffect>
                                    <p:anim calcmode="lin" valueType="num">
                                      <p:cBhvr>
                                        <p:cTn id="22"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fontScale="90000"/>
          </a:bodyPr>
          <a:lstStyle/>
          <a:p>
            <a:pPr eaLnBrk="1" hangingPunct="1"/>
            <a:r>
              <a:rPr lang="zh-CN" altLang="en-US" spc="0" dirty="0"/>
              <a:t>中国计算机发展简史</a:t>
            </a:r>
            <a:endParaRPr lang="zh-CN" altLang="en-US" spc="0" dirty="0">
              <a:latin typeface="Times New Roman" panose="02020603050405020304" pitchFamily="18" charset="0"/>
              <a:ea typeface="黑体" panose="02010609060101010101" pitchFamily="49"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60639" y="2005014"/>
            <a:ext cx="6578600" cy="364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51" y="1382270"/>
            <a:ext cx="11048607" cy="4461323"/>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我国不仅在超级计算机的研制上取得了辉煌成就，在</a:t>
            </a:r>
            <a:r>
              <a:rPr lang="zh-CN" altLang="en-US" sz="2400" b="1" dirty="0">
                <a:solidFill>
                  <a:srgbClr val="C00000"/>
                </a:solidFill>
                <a:latin typeface="楷体" panose="02010609060101010101" charset="-122"/>
                <a:ea typeface="楷体" panose="02010609060101010101" charset="-122"/>
                <a:cs typeface="楷体" panose="02010609060101010101" charset="-122"/>
              </a:rPr>
              <a:t>处理器芯片、微型机、网络设备、软件开发</a:t>
            </a:r>
            <a:r>
              <a:rPr lang="zh-CN" altLang="en-US" sz="2400" b="1" dirty="0">
                <a:solidFill>
                  <a:srgbClr val="002060"/>
                </a:solidFill>
                <a:latin typeface="楷体" panose="02010609060101010101" charset="-122"/>
                <a:ea typeface="楷体" panose="02010609060101010101" charset="-122"/>
                <a:cs typeface="楷体" panose="02010609060101010101" charset="-122"/>
              </a:rPr>
              <a:t>等领域也都有</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重大突破。</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国产</a:t>
            </a:r>
            <a:r>
              <a:rPr lang="en-US" altLang="zh-CN" sz="2400" b="1" dirty="0">
                <a:latin typeface="楷体" panose="02010609060101010101" charset="-122"/>
                <a:ea typeface="楷体" panose="02010609060101010101" charset="-122"/>
                <a:cs typeface="楷体" panose="02010609060101010101" charset="-122"/>
              </a:rPr>
              <a:t>CPU</a:t>
            </a:r>
            <a:r>
              <a:rPr lang="zh-CN" altLang="en-US" sz="2400" b="1" dirty="0">
                <a:latin typeface="楷体" panose="02010609060101010101" charset="-122"/>
                <a:ea typeface="楷体" panose="02010609060101010101" charset="-122"/>
                <a:cs typeface="楷体" panose="02010609060101010101" charset="-122"/>
              </a:rPr>
              <a:t>芯片有</a:t>
            </a:r>
            <a:r>
              <a:rPr lang="zh-CN" altLang="en-US" sz="2400" b="1" dirty="0">
                <a:solidFill>
                  <a:srgbClr val="00B050"/>
                </a:solidFill>
                <a:latin typeface="楷体" panose="02010609060101010101" charset="-122"/>
                <a:ea typeface="楷体" panose="02010609060101010101" charset="-122"/>
                <a:cs typeface="楷体" panose="02010609060101010101" charset="-122"/>
              </a:rPr>
              <a:t>龙芯系列、申威系列、飞腾系列</a:t>
            </a:r>
            <a:r>
              <a:rPr lang="zh-CN" altLang="en-US" sz="2400" b="1" dirty="0">
                <a:latin typeface="楷体" panose="02010609060101010101" charset="-122"/>
                <a:ea typeface="楷体" panose="02010609060101010101" charset="-122"/>
                <a:cs typeface="楷体" panose="02010609060101010101" charset="-122"/>
              </a:rPr>
              <a:t>，国产微型机有</a:t>
            </a:r>
            <a:r>
              <a:rPr lang="zh-CN" altLang="en-US" sz="2400" b="1" dirty="0">
                <a:solidFill>
                  <a:srgbClr val="0070C0"/>
                </a:solidFill>
                <a:latin typeface="楷体" panose="02010609060101010101" charset="-122"/>
                <a:ea typeface="楷体" panose="02010609060101010101" charset="-122"/>
                <a:cs typeface="楷体" panose="02010609060101010101" charset="-122"/>
              </a:rPr>
              <a:t>联想、同方、方正</a:t>
            </a:r>
            <a:r>
              <a:rPr lang="zh-CN" altLang="en-US" sz="2400" b="1" dirty="0">
                <a:latin typeface="楷体" panose="02010609060101010101" charset="-122"/>
                <a:ea typeface="楷体" panose="02010609060101010101" charset="-122"/>
                <a:cs typeface="楷体" panose="02010609060101010101" charset="-122"/>
              </a:rPr>
              <a:t>等品牌，</a:t>
            </a:r>
            <a:r>
              <a:rPr lang="zh-CN" altLang="en-US" sz="2400" b="1" dirty="0">
                <a:solidFill>
                  <a:srgbClr val="C00000"/>
                </a:solidFill>
                <a:latin typeface="楷体" panose="02010609060101010101" charset="-122"/>
                <a:ea typeface="楷体" panose="02010609060101010101" charset="-122"/>
                <a:cs typeface="楷体" panose="02010609060101010101" charset="-122"/>
              </a:rPr>
              <a:t>华为</a:t>
            </a:r>
            <a:r>
              <a:rPr lang="zh-CN" altLang="en-US" sz="2400" b="1" dirty="0">
                <a:solidFill>
                  <a:srgbClr val="002060"/>
                </a:solidFill>
                <a:latin typeface="楷体" panose="02010609060101010101" charset="-122"/>
                <a:ea typeface="楷体" panose="02010609060101010101" charset="-122"/>
                <a:cs typeface="楷体" panose="02010609060101010101" charset="-122"/>
              </a:rPr>
              <a:t>的网络通信等产品和解决方案已经应用于全球</a:t>
            </a:r>
            <a:r>
              <a:rPr lang="en-US" altLang="zh-CN" sz="2400" b="1" dirty="0">
                <a:solidFill>
                  <a:srgbClr val="002060"/>
                </a:solidFill>
                <a:latin typeface="楷体" panose="02010609060101010101" charset="-122"/>
                <a:ea typeface="楷体" panose="02010609060101010101" charset="-122"/>
                <a:cs typeface="楷体" panose="02010609060101010101" charset="-122"/>
              </a:rPr>
              <a:t>170</a:t>
            </a:r>
            <a:r>
              <a:rPr lang="zh-CN" altLang="en-US" sz="2400" b="1" dirty="0">
                <a:solidFill>
                  <a:srgbClr val="002060"/>
                </a:solidFill>
                <a:latin typeface="楷体" panose="02010609060101010101" charset="-122"/>
                <a:ea typeface="楷体" panose="02010609060101010101" charset="-122"/>
                <a:cs typeface="楷体" panose="02010609060101010101" charset="-122"/>
              </a:rPr>
              <a:t>多个国家和地区。</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0" indent="0" eaLnBrk="1" hangingPunct="1">
              <a:lnSpc>
                <a:spcPct val="125000"/>
              </a:lnSpc>
              <a:spcBef>
                <a:spcPts val="500"/>
              </a:spcBef>
              <a:buFont typeface="Wingdings" panose="05000000000000000000" pitchFamily="2" charset="2"/>
              <a:buNone/>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51" y="1382270"/>
            <a:ext cx="11048607" cy="4461323"/>
          </a:xfrm>
        </p:spPr>
        <p:txBody>
          <a:bodyPr>
            <a:normAutofit/>
          </a:bodyPr>
          <a:lstStyle/>
          <a:p>
            <a:pPr marL="431800" indent="-431800" algn="just" fontAlgn="auto">
              <a:lnSpc>
                <a:spcPct val="150000"/>
              </a:lnSpc>
              <a:spcBef>
                <a:spcPts val="6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国产操作系统有</a:t>
            </a:r>
            <a:r>
              <a:rPr lang="zh-CN" altLang="en-US" sz="2400" b="1" dirty="0">
                <a:solidFill>
                  <a:srgbClr val="0070C0"/>
                </a:solidFill>
                <a:latin typeface="楷体" panose="02010609060101010101" charset="-122"/>
                <a:ea typeface="楷体" panose="02010609060101010101" charset="-122"/>
                <a:cs typeface="楷体" panose="02010609060101010101" charset="-122"/>
              </a:rPr>
              <a:t>中科操作系统、中标麒麟操作系统、中兴支点操作系统、华为鸿蒙操作系统</a:t>
            </a:r>
            <a:r>
              <a:rPr lang="zh-CN" altLang="en-US" sz="2400" b="1" dirty="0">
                <a:latin typeface="楷体" panose="02010609060101010101" charset="-122"/>
                <a:ea typeface="楷体" panose="02010609060101010101" charset="-122"/>
                <a:cs typeface="楷体" panose="02010609060101010101" charset="-122"/>
              </a:rPr>
              <a:t>等。</a:t>
            </a:r>
            <a:endParaRPr lang="zh-CN" altLang="en-US" sz="2400" b="1" dirty="0">
              <a:latin typeface="楷体" panose="02010609060101010101" charset="-122"/>
              <a:ea typeface="楷体" panose="02010609060101010101" charset="-122"/>
              <a:cs typeface="楷体" panose="02010609060101010101" charset="-122"/>
            </a:endParaRPr>
          </a:p>
          <a:p>
            <a:pPr marL="431800" indent="-431800" algn="just" fontAlgn="auto">
              <a:lnSpc>
                <a:spcPct val="150000"/>
              </a:lnSpc>
              <a:spcBef>
                <a:spcPts val="6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国产数据库管理系统有南大</a:t>
            </a:r>
            <a:r>
              <a:rPr lang="zh-CN" altLang="en-US" sz="2400" b="1" dirty="0">
                <a:solidFill>
                  <a:srgbClr val="00B050"/>
                </a:solidFill>
                <a:latin typeface="楷体" panose="02010609060101010101" charset="-122"/>
                <a:ea typeface="楷体" panose="02010609060101010101" charset="-122"/>
                <a:cs typeface="楷体" panose="02010609060101010101" charset="-122"/>
              </a:rPr>
              <a:t>通用</a:t>
            </a:r>
            <a:r>
              <a:rPr lang="en-US" altLang="zh-CN" sz="2400" b="1" dirty="0">
                <a:solidFill>
                  <a:srgbClr val="00B050"/>
                </a:solidFill>
                <a:latin typeface="楷体" panose="02010609060101010101" charset="-122"/>
                <a:ea typeface="楷体" panose="02010609060101010101" charset="-122"/>
                <a:cs typeface="楷体" panose="02010609060101010101" charset="-122"/>
              </a:rPr>
              <a:t>GBASE</a:t>
            </a:r>
            <a:r>
              <a:rPr lang="zh-CN" altLang="en-US" sz="2400" b="1" dirty="0">
                <a:solidFill>
                  <a:srgbClr val="00B050"/>
                </a:solidFill>
                <a:latin typeface="楷体" panose="02010609060101010101" charset="-122"/>
                <a:ea typeface="楷体" panose="02010609060101010101" charset="-122"/>
                <a:cs typeface="楷体" panose="02010609060101010101" charset="-122"/>
              </a:rPr>
              <a:t>数据库、金仓数据库、达梦数据库、</a:t>
            </a:r>
            <a:r>
              <a:rPr lang="en-US" altLang="zh-CN" sz="2400" b="1" dirty="0" err="1">
                <a:solidFill>
                  <a:srgbClr val="00B050"/>
                </a:solidFill>
                <a:latin typeface="楷体" panose="02010609060101010101" charset="-122"/>
                <a:ea typeface="楷体" panose="02010609060101010101" charset="-122"/>
                <a:cs typeface="楷体" panose="02010609060101010101" charset="-122"/>
              </a:rPr>
              <a:t>OpenBASE</a:t>
            </a:r>
            <a:r>
              <a:rPr lang="zh-CN" altLang="en-US" sz="2400" b="1" dirty="0">
                <a:latin typeface="楷体" panose="02010609060101010101" charset="-122"/>
                <a:ea typeface="楷体" panose="02010609060101010101" charset="-122"/>
                <a:cs typeface="楷体" panose="02010609060101010101" charset="-122"/>
              </a:rPr>
              <a:t>等。</a:t>
            </a:r>
            <a:endParaRPr lang="en-US" altLang="zh-CN" sz="2400" b="1" dirty="0">
              <a:latin typeface="楷体" panose="02010609060101010101" charset="-122"/>
              <a:ea typeface="楷体" panose="02010609060101010101" charset="-122"/>
              <a:cs typeface="楷体" panose="02010609060101010101" charset="-122"/>
            </a:endParaRPr>
          </a:p>
          <a:p>
            <a:pPr marL="431800" indent="-431800" algn="just" fontAlgn="auto">
              <a:lnSpc>
                <a:spcPct val="150000"/>
              </a:lnSpc>
              <a:spcBef>
                <a:spcPts val="6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国产办公软件有</a:t>
            </a:r>
            <a:r>
              <a:rPr lang="en-US" altLang="zh-CN" sz="2400" b="1" dirty="0">
                <a:solidFill>
                  <a:srgbClr val="D25252"/>
                </a:solidFill>
                <a:latin typeface="楷体" panose="02010609060101010101" charset="-122"/>
                <a:ea typeface="楷体" panose="02010609060101010101" charset="-122"/>
                <a:cs typeface="楷体" panose="02010609060101010101" charset="-122"/>
              </a:rPr>
              <a:t>WPS Office</a:t>
            </a:r>
            <a:r>
              <a:rPr lang="zh-CN" altLang="en-US" sz="2400" b="1" dirty="0">
                <a:solidFill>
                  <a:srgbClr val="0070C0"/>
                </a:solidFill>
                <a:latin typeface="楷体" panose="02010609060101010101" charset="-122"/>
                <a:ea typeface="楷体" panose="02010609060101010101" charset="-122"/>
                <a:cs typeface="楷体" panose="02010609060101010101" charset="-122"/>
              </a:rPr>
              <a:t>、永中</a:t>
            </a:r>
            <a:r>
              <a:rPr lang="en-US" altLang="zh-CN" sz="2400" b="1" dirty="0">
                <a:solidFill>
                  <a:srgbClr val="0070C0"/>
                </a:solidFill>
                <a:latin typeface="楷体" panose="02010609060101010101" charset="-122"/>
                <a:ea typeface="楷体" panose="02010609060101010101" charset="-122"/>
                <a:cs typeface="楷体" panose="02010609060101010101" charset="-122"/>
              </a:rPr>
              <a:t>Office</a:t>
            </a:r>
            <a:r>
              <a:rPr lang="zh-CN" altLang="en-US" sz="2400" b="1" dirty="0">
                <a:solidFill>
                  <a:srgbClr val="0070C0"/>
                </a:solidFill>
                <a:latin typeface="楷体" panose="02010609060101010101" charset="-122"/>
                <a:ea typeface="楷体" panose="02010609060101010101" charset="-122"/>
                <a:cs typeface="楷体" panose="02010609060101010101" charset="-122"/>
              </a:rPr>
              <a:t>、中标普华</a:t>
            </a:r>
            <a:r>
              <a:rPr lang="en-US" altLang="zh-CN" sz="2400" b="1" dirty="0">
                <a:solidFill>
                  <a:srgbClr val="0070C0"/>
                </a:solidFill>
                <a:latin typeface="楷体" panose="02010609060101010101" charset="-122"/>
                <a:ea typeface="楷体" panose="02010609060101010101" charset="-122"/>
                <a:cs typeface="楷体" panose="02010609060101010101" charset="-122"/>
              </a:rPr>
              <a:t>Office</a:t>
            </a:r>
            <a:r>
              <a:rPr lang="zh-CN" altLang="en-US" sz="2400" b="1" dirty="0">
                <a:latin typeface="楷体" panose="02010609060101010101" charset="-122"/>
                <a:ea typeface="楷体" panose="02010609060101010101" charset="-122"/>
                <a:cs typeface="楷体" panose="02010609060101010101" charset="-122"/>
              </a:rPr>
              <a:t>等。</a:t>
            </a:r>
            <a:endParaRPr lang="zh-CN" altLang="en-US" sz="2400" b="1" dirty="0">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2" end="2"/>
                                            </p:txEl>
                                          </p:spTgt>
                                        </p:tgtEl>
                                        <p:attrNameLst>
                                          <p:attrName>style.visibility</p:attrName>
                                        </p:attrNameLst>
                                      </p:cBhvr>
                                      <p:to>
                                        <p:strVal val="visible"/>
                                      </p:to>
                                    </p:set>
                                    <p:animEffect transition="in" filter="fade">
                                      <p:cBhvr>
                                        <p:cTn id="14" dur="1000"/>
                                        <p:tgtEl>
                                          <p:spTgt spid="115714">
                                            <p:txEl>
                                              <p:pRg st="2" end="2"/>
                                            </p:txEl>
                                          </p:spTgt>
                                        </p:tgtEl>
                                      </p:cBhvr>
                                    </p:animEffect>
                                    <p:anim calcmode="lin" valueType="num">
                                      <p:cBhvr>
                                        <p:cTn id="15"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2973070" y="3074035"/>
            <a:ext cx="6971030"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49" charset="-122"/>
                <a:sym typeface="+mn-ea"/>
              </a:rPr>
              <a:t>数据为什么要管理</a:t>
            </a:r>
            <a:endParaRPr lang="zh-CN" altLang="zh-CN" sz="3600" b="1" dirty="0">
              <a:ea typeface="黑体" panose="02010609060101010101" pitchFamily="49" charset="-122"/>
              <a:sym typeface="+mn-ea"/>
            </a:endParaRPr>
          </a:p>
          <a:p>
            <a:pPr lvl="0"/>
            <a:r>
              <a:rPr lang="en-US" altLang="zh-CN" sz="3600" b="1" kern="0" spc="400" dirty="0" smtClean="0">
                <a:solidFill>
                  <a:srgbClr val="0070C0"/>
                </a:solidFill>
                <a:latin typeface="Times New Roman" panose="02020603050405020304" pitchFamily="18" charset="0"/>
                <a:ea typeface="楷体" panose="02010609060101010101" charset="-122"/>
                <a:cs typeface="Times New Roman" panose="02020603050405020304" pitchFamily="18" charset="0"/>
                <a:sym typeface="Helvetica Light"/>
              </a:rPr>
              <a:t>                —</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数据化</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思维</a:t>
            </a:r>
            <a:endPar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endParaRPr>
          </a:p>
        </p:txBody>
      </p:sp>
      <p:pic>
        <p:nvPicPr>
          <p:cNvPr id="3" name="图片 2"/>
          <p:cNvPicPr>
            <a:picLocks noChangeAspect="1"/>
          </p:cNvPicPr>
          <p:nvPr/>
        </p:nvPicPr>
        <p:blipFill>
          <a:blip r:embed="rId1">
            <a:alphaModFix amt="20000"/>
          </a:blip>
          <a:stretch>
            <a:fillRect/>
          </a:stretch>
        </p:blipFill>
        <p:spPr>
          <a:xfrm rot="20160000">
            <a:off x="672465" y="2364105"/>
            <a:ext cx="3379470" cy="405765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文本框 6"/>
          <p:cNvSpPr txBox="1"/>
          <p:nvPr/>
        </p:nvSpPr>
        <p:spPr>
          <a:xfrm>
            <a:off x="1339850" y="3654425"/>
            <a:ext cx="9834880" cy="2399665"/>
          </a:xfrm>
          <a:prstGeom prst="rect">
            <a:avLst/>
          </a:prstGeom>
          <a:noFill/>
        </p:spPr>
        <p:txBody>
          <a:bodyPr wrap="square" rtlCol="0">
            <a:spAutoFit/>
          </a:bodyPr>
          <a:p>
            <a:pPr algn="r">
              <a:lnSpc>
                <a:spcPct val="125000"/>
              </a:lnSpc>
            </a:pPr>
            <a:r>
              <a:rPr lang="zh-CN" altLang="en-US" sz="4800" b="1" kern="0" spc="1200" dirty="0" smtClean="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36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1</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讲（下）</a:t>
            </a:r>
            <a:r>
              <a:rPr lang="en-US" alt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计算机类专业知识体系</a:t>
            </a:r>
            <a:endPar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cxnSp>
        <p:nvCxnSpPr>
          <p:cNvPr id="12" name="直接连接符 11"/>
          <p:cNvCxnSpPr/>
          <p:nvPr/>
        </p:nvCxnSpPr>
        <p:spPr>
          <a:xfrm>
            <a:off x="6582929" y="326414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2929" y="5267462"/>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551815" y="533400"/>
            <a:ext cx="9534525" cy="762000"/>
          </a:xfrm>
        </p:spPr>
        <p:txBody>
          <a:bodyPr>
            <a:normAutofit/>
          </a:bodyPr>
          <a:p>
            <a:r>
              <a:rPr lang="zh-CN" altLang="en-US" sz="4000" spc="0">
                <a:solidFill>
                  <a:srgbClr val="009999"/>
                </a:solidFill>
                <a:latin typeface="华文楷体" pitchFamily="2" charset="-122"/>
                <a:ea typeface="华文楷体" pitchFamily="2" charset="-122"/>
                <a:cs typeface="+mn-cs"/>
              </a:rPr>
              <a:t>课程群</a:t>
            </a:r>
            <a:r>
              <a:rPr lang="en-US" altLang="zh-CN" sz="4000" spc="0">
                <a:solidFill>
                  <a:srgbClr val="009999"/>
                </a:solidFill>
                <a:latin typeface="华文楷体" pitchFamily="2" charset="-122"/>
                <a:ea typeface="华文楷体" pitchFamily="2" charset="-122"/>
                <a:cs typeface="+mn-cs"/>
              </a:rPr>
              <a:t>  </a:t>
            </a:r>
            <a:r>
              <a:rPr sz="2400" spc="0">
                <a:solidFill>
                  <a:schemeClr val="tx1"/>
                </a:solidFill>
                <a:latin typeface="华文楷体" pitchFamily="2" charset="-122"/>
                <a:ea typeface="华文楷体" pitchFamily="2" charset="-122"/>
                <a:cs typeface="+mn-cs"/>
              </a:rPr>
              <a:t>成员名称格式：</a:t>
            </a:r>
            <a:r>
              <a:rPr lang="en-US" altLang="zh-CN" sz="2400" spc="0">
                <a:solidFill>
                  <a:schemeClr val="tx1"/>
                </a:solidFill>
                <a:latin typeface="华文楷体" pitchFamily="2" charset="-122"/>
                <a:ea typeface="华文楷体" pitchFamily="2" charset="-122"/>
                <a:cs typeface="+mn-cs"/>
              </a:rPr>
              <a:t>2023-</a:t>
            </a:r>
            <a:r>
              <a:rPr sz="2400" spc="0">
                <a:solidFill>
                  <a:schemeClr val="tx1"/>
                </a:solidFill>
                <a:latin typeface="华文楷体" pitchFamily="2" charset="-122"/>
                <a:ea typeface="华文楷体" pitchFamily="2" charset="-122"/>
                <a:cs typeface="+mn-cs"/>
              </a:rPr>
              <a:t>班号</a:t>
            </a:r>
            <a:r>
              <a:rPr lang="en-US" altLang="zh-CN" sz="2400" spc="0">
                <a:solidFill>
                  <a:schemeClr val="tx1"/>
                </a:solidFill>
                <a:latin typeface="华文楷体" pitchFamily="2" charset="-122"/>
                <a:ea typeface="华文楷体" pitchFamily="2" charset="-122"/>
                <a:cs typeface="+mn-cs"/>
              </a:rPr>
              <a:t>-</a:t>
            </a:r>
            <a:r>
              <a:rPr sz="2400" spc="0">
                <a:solidFill>
                  <a:schemeClr val="tx1"/>
                </a:solidFill>
                <a:latin typeface="华文楷体" pitchFamily="2" charset="-122"/>
                <a:ea typeface="华文楷体" pitchFamily="2" charset="-122"/>
                <a:cs typeface="+mn-cs"/>
              </a:rPr>
              <a:t>末两位学号</a:t>
            </a:r>
            <a:r>
              <a:rPr lang="en-US" altLang="zh-CN" sz="2400" spc="0">
                <a:solidFill>
                  <a:schemeClr val="tx1"/>
                </a:solidFill>
                <a:latin typeface="华文楷体" pitchFamily="2" charset="-122"/>
                <a:ea typeface="华文楷体" pitchFamily="2" charset="-122"/>
                <a:cs typeface="+mn-cs"/>
              </a:rPr>
              <a:t>-</a:t>
            </a:r>
            <a:r>
              <a:rPr sz="2400" spc="0">
                <a:solidFill>
                  <a:schemeClr val="tx1"/>
                </a:solidFill>
                <a:latin typeface="华文楷体" pitchFamily="2" charset="-122"/>
                <a:ea typeface="华文楷体" pitchFamily="2" charset="-122"/>
                <a:cs typeface="+mn-cs"/>
              </a:rPr>
              <a:t>姓名</a:t>
            </a:r>
            <a:endParaRPr sz="2400" spc="0">
              <a:solidFill>
                <a:schemeClr val="tx1"/>
              </a:solidFill>
              <a:latin typeface="华文楷体" pitchFamily="2" charset="-122"/>
              <a:ea typeface="华文楷体" pitchFamily="2" charset="-122"/>
              <a:cs typeface="+mn-cs"/>
            </a:endParaRPr>
          </a:p>
        </p:txBody>
      </p:sp>
      <p:sp>
        <p:nvSpPr>
          <p:cNvPr id="3" name="文本占位符 2"/>
          <p:cNvSpPr>
            <a:spLocks noGrp="1"/>
          </p:cNvSpPr>
          <p:nvPr>
            <p:ph type="body" sz="half" idx="4294967295"/>
          </p:nvPr>
        </p:nvSpPr>
        <p:spPr>
          <a:xfrm>
            <a:off x="1228090" y="1958340"/>
            <a:ext cx="3710305" cy="2590800"/>
          </a:xfrm>
        </p:spPr>
        <p:txBody>
          <a:bodyPr>
            <a:noAutofit/>
          </a:bodyPr>
          <a:p>
            <a:pPr marL="0" marR="0" lvl="0" indent="0" algn="l" defTabSz="914400" rtl="0" fontAlgn="base">
              <a:lnSpc>
                <a:spcPct val="150000"/>
              </a:lnSpc>
              <a:spcBef>
                <a:spcPts val="0"/>
              </a:spcBef>
              <a:spcAft>
                <a:spcPct val="0"/>
              </a:spcAft>
              <a:buClrTx/>
              <a:buSzTx/>
              <a:buFont typeface="Wingdings" panose="05000000000000000000" charset="0"/>
              <a:buNone/>
              <a:defRPr/>
            </a:pPr>
            <a:r>
              <a:rPr lang="zh-CN" altLang="en-US" sz="2300" noProof="0" dirty="0">
                <a:ln>
                  <a:noFill/>
                </a:ln>
                <a:effectLst/>
                <a:uLnTx/>
                <a:uFillTx/>
                <a:latin typeface="楷体" panose="02010609060101010101" charset="-122"/>
                <a:ea typeface="楷体" panose="02010609060101010101" charset="-122"/>
                <a:sym typeface="+mn-ea"/>
              </a:rPr>
              <a:t>课程群的作用：</a:t>
            </a:r>
            <a:endParaRPr lang="zh-CN" altLang="en-US" sz="2300" noProof="0" dirty="0">
              <a:ln>
                <a:noFill/>
              </a:ln>
              <a:effectLst/>
              <a:uLnTx/>
              <a:uFillTx/>
              <a:latin typeface="楷体" panose="02010609060101010101" charset="-122"/>
              <a:ea typeface="楷体" panose="02010609060101010101" charset="-122"/>
              <a:sym typeface="+mn-ea"/>
            </a:endParaRPr>
          </a:p>
          <a:p>
            <a:pPr marR="0" lvl="0" algn="l" defTabSz="914400" rtl="0" fontAlgn="base">
              <a:lnSpc>
                <a:spcPct val="150000"/>
              </a:lnSpc>
              <a:spcBef>
                <a:spcPts val="0"/>
              </a:spcBef>
              <a:spcAft>
                <a:spcPct val="0"/>
              </a:spcAft>
              <a:buClrTx/>
              <a:buSzTx/>
              <a:buFont typeface="Wingdings" panose="05000000000000000000" charset="0"/>
              <a:buChar char="Ø"/>
              <a:defRPr/>
            </a:pPr>
            <a:r>
              <a:rPr lang="zh-CN" altLang="en-US" sz="2300" noProof="0" dirty="0">
                <a:ln>
                  <a:noFill/>
                </a:ln>
                <a:effectLst/>
                <a:uLnTx/>
                <a:uFillTx/>
                <a:latin typeface="楷体" panose="02010609060101010101" charset="-122"/>
                <a:ea typeface="楷体" panose="02010609060101010101" charset="-122"/>
                <a:sym typeface="+mn-ea"/>
              </a:rPr>
              <a:t>发布作业；</a:t>
            </a:r>
            <a:endParaRPr lang="zh-CN" altLang="en-US" sz="2300" noProof="0" dirty="0">
              <a:ln>
                <a:noFill/>
              </a:ln>
              <a:effectLst/>
              <a:uLnTx/>
              <a:uFillTx/>
              <a:latin typeface="楷体" panose="02010609060101010101" charset="-122"/>
              <a:ea typeface="楷体" panose="02010609060101010101" charset="-122"/>
              <a:sym typeface="+mn-ea"/>
            </a:endParaRPr>
          </a:p>
          <a:p>
            <a:pPr marR="0" lvl="0" algn="l" defTabSz="914400" rtl="0" fontAlgn="base">
              <a:lnSpc>
                <a:spcPct val="150000"/>
              </a:lnSpc>
              <a:spcBef>
                <a:spcPts val="0"/>
              </a:spcBef>
              <a:spcAft>
                <a:spcPct val="0"/>
              </a:spcAft>
              <a:buClrTx/>
              <a:buSzTx/>
              <a:buFont typeface="Wingdings" panose="05000000000000000000" charset="0"/>
              <a:buChar char="Ø"/>
              <a:defRPr/>
            </a:pPr>
            <a:r>
              <a:rPr lang="zh-CN" altLang="en-US" sz="2300" noProof="0" dirty="0">
                <a:ln>
                  <a:noFill/>
                </a:ln>
                <a:effectLst/>
                <a:uLnTx/>
                <a:uFillTx/>
                <a:latin typeface="楷体" panose="02010609060101010101" charset="-122"/>
                <a:ea typeface="楷体" panose="02010609060101010101" charset="-122"/>
                <a:sym typeface="+mn-ea"/>
              </a:rPr>
              <a:t>课程内容交流；</a:t>
            </a:r>
            <a:endParaRPr lang="zh-CN" altLang="en-US" sz="2300" noProof="0" dirty="0">
              <a:ln>
                <a:noFill/>
              </a:ln>
              <a:effectLst/>
              <a:uLnTx/>
              <a:uFillTx/>
              <a:latin typeface="楷体" panose="02010609060101010101" charset="-122"/>
              <a:ea typeface="楷体" panose="02010609060101010101" charset="-122"/>
              <a:sym typeface="+mn-ea"/>
            </a:endParaRPr>
          </a:p>
          <a:p>
            <a:pPr marR="0" lvl="0" algn="l" defTabSz="914400" rtl="0" fontAlgn="base">
              <a:lnSpc>
                <a:spcPct val="150000"/>
              </a:lnSpc>
              <a:spcBef>
                <a:spcPts val="0"/>
              </a:spcBef>
              <a:spcAft>
                <a:spcPct val="0"/>
              </a:spcAft>
              <a:buClrTx/>
              <a:buSzTx/>
              <a:buFont typeface="Wingdings" panose="05000000000000000000" charset="0"/>
              <a:buChar char="Ø"/>
              <a:defRPr/>
            </a:pPr>
            <a:r>
              <a:rPr lang="zh-CN" altLang="en-US" sz="2300" noProof="0" dirty="0">
                <a:ln>
                  <a:noFill/>
                </a:ln>
                <a:effectLst/>
                <a:uLnTx/>
                <a:uFillTx/>
                <a:latin typeface="楷体" panose="02010609060101010101" charset="-122"/>
                <a:ea typeface="楷体" panose="02010609060101010101" charset="-122"/>
                <a:sym typeface="+mn-ea"/>
              </a:rPr>
              <a:t>答疑。</a:t>
            </a:r>
            <a:endParaRPr lang="zh-CN" altLang="en-US" sz="2300" noProof="0" dirty="0">
              <a:ln>
                <a:noFill/>
              </a:ln>
              <a:effectLst/>
              <a:uLnTx/>
              <a:uFillTx/>
              <a:latin typeface="楷体" panose="02010609060101010101" charset="-122"/>
              <a:ea typeface="楷体" panose="02010609060101010101" charset="-122"/>
              <a:sym typeface="+mn-ea"/>
            </a:endParaRPr>
          </a:p>
          <a:p>
            <a:pPr marR="0" lvl="0" algn="l" defTabSz="914400" rtl="0" fontAlgn="base">
              <a:lnSpc>
                <a:spcPct val="150000"/>
              </a:lnSpc>
              <a:spcBef>
                <a:spcPts val="0"/>
              </a:spcBef>
              <a:spcAft>
                <a:spcPct val="0"/>
              </a:spcAft>
              <a:buClrTx/>
              <a:buSzTx/>
              <a:buFont typeface="Wingdings" panose="05000000000000000000" charset="0"/>
              <a:buChar char="Ø"/>
              <a:defRPr/>
            </a:pPr>
            <a:endParaRPr lang="zh-CN" altLang="en-US" sz="2300"/>
          </a:p>
          <a:p>
            <a:pPr marR="0" lvl="0" algn="l" defTabSz="914400" rtl="0" fontAlgn="base">
              <a:lnSpc>
                <a:spcPct val="150000"/>
              </a:lnSpc>
              <a:spcBef>
                <a:spcPts val="0"/>
              </a:spcBef>
              <a:spcAft>
                <a:spcPct val="0"/>
              </a:spcAft>
              <a:buClrTx/>
              <a:buSzTx/>
              <a:buFont typeface="Wingdings" panose="05000000000000000000" charset="0"/>
              <a:buChar char="Ø"/>
              <a:defRPr/>
            </a:pPr>
            <a:endParaRPr lang="zh-CN" altLang="en-US" sz="2300"/>
          </a:p>
          <a:p>
            <a:pPr marL="0" marR="0" lvl="0" indent="0" algn="l" defTabSz="914400" rtl="0" fontAlgn="base">
              <a:lnSpc>
                <a:spcPct val="150000"/>
              </a:lnSpc>
              <a:spcBef>
                <a:spcPts val="0"/>
              </a:spcBef>
              <a:spcAft>
                <a:spcPct val="0"/>
              </a:spcAft>
              <a:buClrTx/>
              <a:buSzTx/>
              <a:buFont typeface="Wingdings" panose="05000000000000000000" charset="0"/>
              <a:buNone/>
              <a:defRPr/>
            </a:pPr>
            <a:r>
              <a:rPr lang="zh-CN" altLang="en-US" sz="2300"/>
              <a:t>加微信好友</a:t>
            </a:r>
            <a:endParaRPr lang="zh-CN" altLang="en-US" sz="2300"/>
          </a:p>
          <a:p>
            <a:pPr marL="0" marR="0" lvl="0" indent="0" algn="l" defTabSz="914400" rtl="0" fontAlgn="base">
              <a:lnSpc>
                <a:spcPct val="150000"/>
              </a:lnSpc>
              <a:spcBef>
                <a:spcPts val="0"/>
              </a:spcBef>
              <a:spcAft>
                <a:spcPct val="0"/>
              </a:spcAft>
              <a:buClrTx/>
              <a:buSzTx/>
              <a:buFont typeface="Wingdings" panose="05000000000000000000" charset="0"/>
              <a:buNone/>
              <a:defRPr/>
            </a:pPr>
            <a:r>
              <a:rPr lang="zh-CN" altLang="en-US" sz="2300"/>
              <a:t>微信号：</a:t>
            </a:r>
            <a:r>
              <a:rPr lang="en-US" altLang="zh-CN" sz="2300"/>
              <a:t>653538438</a:t>
            </a:r>
            <a:endParaRPr lang="en-US" altLang="zh-CN" sz="2300"/>
          </a:p>
        </p:txBody>
      </p:sp>
      <p:pic>
        <p:nvPicPr>
          <p:cNvPr id="6" name="图片 5"/>
          <p:cNvPicPr>
            <a:picLocks noChangeAspect="1"/>
          </p:cNvPicPr>
          <p:nvPr/>
        </p:nvPicPr>
        <p:blipFill>
          <a:blip r:embed="rId1"/>
          <a:stretch>
            <a:fillRect/>
          </a:stretch>
        </p:blipFill>
        <p:spPr>
          <a:xfrm>
            <a:off x="6308725" y="1609725"/>
            <a:ext cx="3968115" cy="5062855"/>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noGrp="1"/>
          </p:cNvSpPr>
          <p:nvPr/>
        </p:nvSpPr>
        <p:spPr>
          <a:xfrm>
            <a:off x="3638340" y="807220"/>
            <a:ext cx="3030538" cy="677863"/>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pPr marL="12700">
              <a:spcBef>
                <a:spcPts val="100"/>
              </a:spcBef>
            </a:pPr>
            <a:r>
              <a:rPr sz="4800" b="1" i="0" spc="-5" dirty="0">
                <a:solidFill>
                  <a:srgbClr val="002060"/>
                </a:solidFill>
                <a:latin typeface="微软雅黑" panose="020B0503020204020204" pitchFamily="34" charset="-122"/>
                <a:ea typeface="微软雅黑" panose="020B0503020204020204" pitchFamily="34" charset="-122"/>
              </a:rPr>
              <a:t>目</a:t>
            </a:r>
            <a:r>
              <a:rPr sz="4800" b="1" i="0" spc="595" dirty="0">
                <a:solidFill>
                  <a:srgbClr val="002060"/>
                </a:solidFill>
                <a:latin typeface="微软雅黑" panose="020B0503020204020204" pitchFamily="34" charset="-122"/>
                <a:ea typeface="微软雅黑" panose="020B0503020204020204" pitchFamily="34" charset="-122"/>
              </a:rPr>
              <a:t>录</a:t>
            </a:r>
            <a:r>
              <a:rPr sz="2400" b="1" i="0" spc="-5" dirty="0">
                <a:solidFill>
                  <a:srgbClr val="002060"/>
                </a:solidFill>
                <a:latin typeface="微软雅黑" panose="020B0503020204020204" pitchFamily="34" charset="-122"/>
                <a:ea typeface="微软雅黑" panose="020B0503020204020204" pitchFamily="34" charset="-122"/>
              </a:rPr>
              <a:t>CONTENTS</a:t>
            </a:r>
            <a:endParaRPr sz="2400" b="1" dirty="0">
              <a:solidFill>
                <a:srgbClr val="002060"/>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3132358" y="1719230"/>
            <a:ext cx="1922106" cy="0"/>
          </a:xfrm>
          <a:prstGeom prst="line">
            <a:avLst/>
          </a:prstGeom>
          <a:ln w="57150">
            <a:solidFill>
              <a:srgbClr val="57616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54464" y="1722341"/>
            <a:ext cx="1922106" cy="0"/>
          </a:xfrm>
          <a:prstGeom prst="line">
            <a:avLst/>
          </a:prstGeom>
          <a:ln w="57150">
            <a:solidFill>
              <a:srgbClr val="D1DBE4"/>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2556213" y="3812981"/>
            <a:ext cx="6999357" cy="584621"/>
            <a:chOff x="5271" y="3136"/>
            <a:chExt cx="9136" cy="1006"/>
          </a:xfrm>
        </p:grpSpPr>
        <p:sp>
          <p:nvSpPr>
            <p:cNvPr id="22" name="文本框 21"/>
            <p:cNvSpPr txBox="1"/>
            <p:nvPr/>
          </p:nvSpPr>
          <p:spPr>
            <a:xfrm>
              <a:off x="5271" y="3314"/>
              <a:ext cx="735" cy="636"/>
            </a:xfrm>
            <a:prstGeom prst="rect">
              <a:avLst/>
            </a:prstGeom>
            <a:solidFill>
              <a:srgbClr val="D1DBE4"/>
            </a:solidFill>
            <a:ln w="12700">
              <a:solidFill>
                <a:schemeClr val="bg1"/>
              </a:solidFill>
            </a:ln>
          </p:spPr>
          <p:txBody>
            <a:bodyPr wrap="square" rtlCol="0">
              <a:spAutoFit/>
            </a:bodyPr>
            <a:lstStyle/>
            <a:p>
              <a:pPr>
                <a:defRPr/>
              </a:pPr>
              <a:r>
                <a:rPr lang="en-US" altLang="zh-CN" b="1" dirty="0" smtClean="0">
                  <a:solidFill>
                    <a:srgbClr val="FF0000"/>
                  </a:solidFill>
                  <a:latin typeface="微软雅黑" panose="020B0503020204020204" pitchFamily="34" charset="-122"/>
                  <a:ea typeface="微软雅黑" panose="020B0503020204020204" pitchFamily="34" charset="-122"/>
                </a:rPr>
                <a:t>03</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580" y="3136"/>
              <a:ext cx="7827" cy="1006"/>
            </a:xfrm>
            <a:prstGeom prst="rect">
              <a:avLst/>
            </a:prstGeom>
            <a:noFill/>
          </p:spPr>
          <p:txBody>
            <a:bodyPr wrap="square" rtlCol="0">
              <a:spAutoFit/>
            </a:bodyPr>
            <a:lstStyle/>
            <a:p>
              <a:pPr>
                <a:defRPr/>
              </a:pPr>
              <a:r>
                <a:rPr lang="zh-CN" altLang="en-US" sz="3200" b="1" dirty="0" smtClean="0">
                  <a:solidFill>
                    <a:srgbClr val="002060"/>
                  </a:solidFill>
                  <a:latin typeface="微软雅黑" panose="020B0503020204020204" pitchFamily="34" charset="-122"/>
                  <a:ea typeface="微软雅黑" panose="020B0503020204020204" pitchFamily="34" charset="-122"/>
                </a:rPr>
                <a:t>计算机专业实践教学体系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2556213" y="2045821"/>
            <a:ext cx="8198147" cy="584621"/>
            <a:chOff x="5271" y="3136"/>
            <a:chExt cx="9166" cy="1006"/>
          </a:xfrm>
        </p:grpSpPr>
        <p:sp>
          <p:nvSpPr>
            <p:cNvPr id="17" name="文本框 21"/>
            <p:cNvSpPr txBox="1"/>
            <p:nvPr/>
          </p:nvSpPr>
          <p:spPr>
            <a:xfrm>
              <a:off x="5271" y="3314"/>
              <a:ext cx="735" cy="636"/>
            </a:xfrm>
            <a:prstGeom prst="rect">
              <a:avLst/>
            </a:prstGeom>
            <a:solidFill>
              <a:srgbClr val="D1DBE4"/>
            </a:solidFill>
            <a:ln w="12700">
              <a:solidFill>
                <a:schemeClr val="bg1"/>
              </a:solidFill>
            </a:ln>
          </p:spPr>
          <p:txBody>
            <a:bodyPr wrap="square" rtlCol="0">
              <a:spAutoFit/>
            </a:bodyPr>
            <a:lstStyle/>
            <a:p>
              <a:pPr>
                <a:defRPr/>
              </a:pPr>
              <a:r>
                <a:rPr lang="en-US" altLang="zh-CN" b="1" dirty="0" smtClean="0">
                  <a:solidFill>
                    <a:srgbClr val="FF0000"/>
                  </a:solidFill>
                  <a:latin typeface="微软雅黑" panose="020B0503020204020204" pitchFamily="34" charset="-122"/>
                  <a:ea typeface="微软雅黑" panose="020B0503020204020204" pitchFamily="34" charset="-122"/>
                </a:rPr>
                <a:t>01</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8" name="文本框 25"/>
            <p:cNvSpPr txBox="1"/>
            <p:nvPr/>
          </p:nvSpPr>
          <p:spPr>
            <a:xfrm>
              <a:off x="6392" y="3136"/>
              <a:ext cx="8045" cy="1006"/>
            </a:xfrm>
            <a:prstGeom prst="rect">
              <a:avLst/>
            </a:prstGeom>
            <a:noFill/>
          </p:spPr>
          <p:txBody>
            <a:bodyPr wrap="square" rtlCol="0">
              <a:spAutoFit/>
            </a:bodyPr>
            <a:lstStyle/>
            <a:p>
              <a:pPr>
                <a:defRPr/>
              </a:pPr>
              <a:r>
                <a:rPr lang="zh-CN" altLang="en-US" sz="3200" b="1" dirty="0" smtClean="0">
                  <a:solidFill>
                    <a:srgbClr val="002060"/>
                  </a:solidFill>
                  <a:latin typeface="微软雅黑" panose="020B0503020204020204" pitchFamily="34" charset="-122"/>
                  <a:ea typeface="微软雅黑" panose="020B0503020204020204" pitchFamily="34" charset="-122"/>
                </a:rPr>
                <a:t>计算机专业学生应具备的素质和能力</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556213" y="2966128"/>
            <a:ext cx="7022341" cy="584621"/>
            <a:chOff x="5271" y="3129"/>
            <a:chExt cx="9166" cy="1006"/>
          </a:xfrm>
        </p:grpSpPr>
        <p:sp>
          <p:nvSpPr>
            <p:cNvPr id="29" name="文本框 21"/>
            <p:cNvSpPr txBox="1"/>
            <p:nvPr/>
          </p:nvSpPr>
          <p:spPr>
            <a:xfrm>
              <a:off x="5271" y="3314"/>
              <a:ext cx="735" cy="636"/>
            </a:xfrm>
            <a:prstGeom prst="rect">
              <a:avLst/>
            </a:prstGeom>
            <a:solidFill>
              <a:srgbClr val="D1DBE4"/>
            </a:solidFill>
            <a:ln w="12700">
              <a:solidFill>
                <a:schemeClr val="bg1"/>
              </a:solidFill>
            </a:ln>
          </p:spPr>
          <p:txBody>
            <a:bodyPr wrap="square" rtlCol="0">
              <a:spAutoFit/>
            </a:bodyPr>
            <a:lstStyle/>
            <a:p>
              <a:pPr>
                <a:defRPr/>
              </a:pPr>
              <a:r>
                <a:rPr lang="en-US" altLang="zh-CN" b="1" dirty="0" smtClean="0">
                  <a:solidFill>
                    <a:srgbClr val="FF0000"/>
                  </a:solidFill>
                  <a:latin typeface="微软雅黑" panose="020B0503020204020204" pitchFamily="34" charset="-122"/>
                  <a:ea typeface="微软雅黑" panose="020B0503020204020204" pitchFamily="34" charset="-122"/>
                </a:rPr>
                <a:t>02</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0" name="文本框 25"/>
            <p:cNvSpPr txBox="1"/>
            <p:nvPr/>
          </p:nvSpPr>
          <p:spPr>
            <a:xfrm>
              <a:off x="6610" y="3129"/>
              <a:ext cx="7827" cy="1006"/>
            </a:xfrm>
            <a:prstGeom prst="rect">
              <a:avLst/>
            </a:prstGeom>
            <a:noFill/>
          </p:spPr>
          <p:txBody>
            <a:bodyPr wrap="square" rtlCol="0">
              <a:spAutoFit/>
            </a:bodyPr>
            <a:lstStyle/>
            <a:p>
              <a:pPr>
                <a:defRPr/>
              </a:pPr>
              <a:r>
                <a:rPr lang="zh-CN" altLang="en-US" sz="3200" b="1" dirty="0" smtClean="0">
                  <a:solidFill>
                    <a:srgbClr val="002060"/>
                  </a:solidFill>
                  <a:latin typeface="微软雅黑" panose="020B0503020204020204" pitchFamily="34" charset="-122"/>
                  <a:ea typeface="微软雅黑" panose="020B0503020204020204" pitchFamily="34" charset="-122"/>
                </a:rPr>
                <a:t>计算机专业知识体系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016000" y="2997177"/>
            <a:ext cx="10160000" cy="566420"/>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pPr marL="12700" algn="ctr">
              <a:spcBef>
                <a:spcPts val="100"/>
              </a:spcBef>
            </a:pPr>
            <a:r>
              <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计算机专业学生应具备的素质和能力</a:t>
            </a:r>
            <a:endParaRPr sz="4000" b="1" dirty="0">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2034" name="Text Box 2"/>
          <p:cNvSpPr txBox="1"/>
          <p:nvPr/>
        </p:nvSpPr>
        <p:spPr>
          <a:xfrm>
            <a:off x="1395095" y="936625"/>
            <a:ext cx="9250680" cy="5405755"/>
          </a:xfrm>
          <a:prstGeom prst="rect">
            <a:avLst/>
          </a:prstGeom>
          <a:noFill/>
          <a:ln w="9525">
            <a:noFill/>
          </a:ln>
        </p:spPr>
        <p:txBody>
          <a:bodyPr wrap="square">
            <a:spAutoFit/>
          </a:bodyPr>
          <a:p>
            <a:pPr indent="0" eaLnBrk="1" hangingPunct="1">
              <a:buFont typeface="Wingdings" panose="05000000000000000000" pitchFamily="2" charset="2"/>
              <a:buNone/>
            </a:pPr>
            <a:r>
              <a:rPr lang="zh-CN" altLang="en-US" sz="2400" dirty="0">
                <a:solidFill>
                  <a:schemeClr val="tx1"/>
                </a:solidFill>
                <a:latin typeface="楷体" panose="02010609060101010101" charset="-122"/>
                <a:ea typeface="楷体" panose="02010609060101010101" charset="-122"/>
                <a:cs typeface="楷体" panose="02010609060101010101" charset="-122"/>
              </a:rPr>
              <a:t>大学计算机课程，能否学好取决于以下要素</a:t>
            </a:r>
            <a:r>
              <a:rPr lang="en-US" altLang="zh-CN" sz="2400" dirty="0">
                <a:solidFill>
                  <a:schemeClr val="tx1"/>
                </a:solidFill>
                <a:latin typeface="楷体" panose="02010609060101010101" charset="-122"/>
                <a:ea typeface="楷体" panose="02010609060101010101" charset="-122"/>
                <a:cs typeface="楷体" panose="02010609060101010101" charset="-122"/>
              </a:rPr>
              <a:t>?</a:t>
            </a:r>
            <a:endParaRPr lang="en-US" altLang="zh-CN" sz="2400" dirty="0">
              <a:solidFill>
                <a:schemeClr val="tx1"/>
              </a:solidFill>
              <a:latin typeface="楷体" panose="02010609060101010101" charset="-122"/>
              <a:ea typeface="楷体" panose="02010609060101010101" charset="-122"/>
              <a:cs typeface="楷体" panose="02010609060101010101" charset="-122"/>
            </a:endParaRPr>
          </a:p>
          <a:p>
            <a:pPr eaLnBrk="1" hangingPunct="1">
              <a:spcBef>
                <a:spcPct val="30000"/>
              </a:spcBef>
              <a:buFont typeface="Wingdings" panose="05000000000000000000" pitchFamily="2" charset="2"/>
              <a:buChar char="ü"/>
            </a:pPr>
            <a:r>
              <a:rPr lang="zh-CN" altLang="en-US" sz="2400" dirty="0">
                <a:solidFill>
                  <a:schemeClr val="tx1"/>
                </a:solidFill>
                <a:latin typeface="楷体" panose="02010609060101010101" charset="-122"/>
                <a:ea typeface="楷体" panose="02010609060101010101" charset="-122"/>
                <a:cs typeface="楷体" panose="02010609060101010101" charset="-122"/>
              </a:rPr>
              <a:t>你是否有</a:t>
            </a:r>
            <a:r>
              <a:rPr lang="zh-CN" altLang="en-US" sz="2400" dirty="0">
                <a:solidFill>
                  <a:srgbClr val="0070C0"/>
                </a:solidFill>
                <a:latin typeface="楷体" panose="02010609060101010101" charset="-122"/>
                <a:ea typeface="楷体" panose="02010609060101010101" charset="-122"/>
                <a:cs typeface="楷体" panose="02010609060101010101" charset="-122"/>
              </a:rPr>
              <a:t>信念和信心</a:t>
            </a:r>
            <a:r>
              <a:rPr lang="en-US" altLang="zh-CN" sz="2400" dirty="0">
                <a:solidFill>
                  <a:schemeClr val="tx1"/>
                </a:solidFill>
                <a:latin typeface="楷体" panose="02010609060101010101" charset="-122"/>
                <a:ea typeface="楷体" panose="02010609060101010101" charset="-122"/>
                <a:cs typeface="楷体" panose="02010609060101010101" charset="-122"/>
              </a:rPr>
              <a:t>? </a:t>
            </a:r>
            <a:endParaRPr lang="en-US" altLang="zh-CN" sz="2400" dirty="0">
              <a:solidFill>
                <a:schemeClr val="tx1"/>
              </a:solidFill>
              <a:latin typeface="楷体" panose="02010609060101010101" charset="-122"/>
              <a:ea typeface="楷体" panose="02010609060101010101" charset="-122"/>
              <a:cs typeface="楷体" panose="02010609060101010101" charset="-122"/>
            </a:endParaRPr>
          </a:p>
          <a:p>
            <a:pPr lvl="1" eaLnBrk="1" hangingPunct="1">
              <a:spcBef>
                <a:spcPct val="30000"/>
              </a:spcBef>
              <a:buFont typeface="Wingdings" panose="05000000000000000000" pitchFamily="2" charset="2"/>
            </a:pP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solidFill>
                  <a:schemeClr val="tx1"/>
                </a:solidFill>
                <a:latin typeface="楷体" panose="02010609060101010101" charset="-122"/>
                <a:ea typeface="楷体" panose="02010609060101010101" charset="-122"/>
                <a:cs typeface="楷体" panose="02010609060101010101" charset="-122"/>
              </a:rPr>
              <a:t>信念和信心将决定你能否学好！</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eaLnBrk="1" hangingPunct="1">
              <a:spcBef>
                <a:spcPct val="30000"/>
              </a:spcBef>
              <a:buFont typeface="Wingdings" panose="05000000000000000000" pitchFamily="2" charset="2"/>
              <a:buChar char="ü"/>
            </a:pPr>
            <a:r>
              <a:rPr lang="zh-CN" altLang="en-US" sz="2400" dirty="0">
                <a:solidFill>
                  <a:schemeClr val="tx1"/>
                </a:solidFill>
                <a:latin typeface="楷体" panose="02010609060101010101" charset="-122"/>
                <a:ea typeface="楷体" panose="02010609060101010101" charset="-122"/>
                <a:cs typeface="楷体" panose="02010609060101010101" charset="-122"/>
              </a:rPr>
              <a:t> 你是否</a:t>
            </a:r>
            <a:r>
              <a:rPr lang="zh-CN" altLang="en-US" sz="2400" dirty="0">
                <a:solidFill>
                  <a:srgbClr val="0070C0"/>
                </a:solidFill>
                <a:latin typeface="楷体" panose="02010609060101010101" charset="-122"/>
                <a:ea typeface="楷体" panose="02010609060101010101" charset="-122"/>
                <a:cs typeface="楷体" panose="02010609060101010101" charset="-122"/>
              </a:rPr>
              <a:t>坚持</a:t>
            </a:r>
            <a:r>
              <a:rPr lang="en-US" altLang="zh-CN" sz="2400" dirty="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是否保持兴趣</a:t>
            </a:r>
            <a:r>
              <a:rPr lang="en-US" altLang="zh-CN" sz="2400" dirty="0">
                <a:solidFill>
                  <a:schemeClr val="tx1"/>
                </a:solidFill>
                <a:latin typeface="楷体" panose="02010609060101010101" charset="-122"/>
                <a:ea typeface="楷体" panose="02010609060101010101" charset="-122"/>
                <a:cs typeface="楷体" panose="02010609060101010101" charset="-122"/>
              </a:rPr>
              <a:t>?</a:t>
            </a:r>
            <a:endParaRPr lang="en-US" altLang="zh-CN" sz="2400" dirty="0">
              <a:solidFill>
                <a:schemeClr val="tx1"/>
              </a:solidFill>
              <a:latin typeface="楷体" panose="02010609060101010101" charset="-122"/>
              <a:ea typeface="楷体" panose="02010609060101010101" charset="-122"/>
              <a:cs typeface="楷体" panose="02010609060101010101" charset="-122"/>
            </a:endParaRPr>
          </a:p>
          <a:p>
            <a:pPr lvl="1" eaLnBrk="1" hangingPunct="1">
              <a:spcBef>
                <a:spcPct val="30000"/>
              </a:spcBef>
              <a:buFont typeface="Wingdings" panose="05000000000000000000" pitchFamily="2" charset="2"/>
            </a:pP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solidFill>
                  <a:schemeClr val="tx1"/>
                </a:solidFill>
                <a:latin typeface="楷体" panose="02010609060101010101" charset="-122"/>
                <a:ea typeface="楷体" panose="02010609060101010101" charset="-122"/>
                <a:cs typeface="楷体" panose="02010609060101010101" charset="-122"/>
              </a:rPr>
              <a:t>坚持听课，坚持训练，“</a:t>
            </a:r>
            <a:r>
              <a:rPr lang="zh-CN" altLang="en-US" sz="2400" dirty="0">
                <a:solidFill>
                  <a:schemeClr val="tx1"/>
                </a:solidFill>
                <a:latin typeface="楷体" panose="02010609060101010101" charset="-122"/>
                <a:ea typeface="楷体" panose="02010609060101010101" charset="-122"/>
                <a:cs typeface="楷体" panose="02010609060101010101" charset="-122"/>
              </a:rPr>
              <a:t>铁杵磨针”</a:t>
            </a:r>
            <a:r>
              <a:rPr lang="zh-CN" altLang="en-US" sz="2400" dirty="0">
                <a:solidFill>
                  <a:schemeClr val="tx1"/>
                </a:solidFill>
                <a:latin typeface="楷体" panose="02010609060101010101" charset="-122"/>
                <a:ea typeface="楷体" panose="02010609060101010101" charset="-122"/>
                <a:cs typeface="楷体" panose="02010609060101010101" charset="-122"/>
              </a:rPr>
              <a:t>，就能学得好！</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lvl="1" eaLnBrk="1" hangingPunct="1">
              <a:spcBef>
                <a:spcPct val="30000"/>
              </a:spcBef>
              <a:buFont typeface="Wingdings" panose="05000000000000000000" pitchFamily="2" charset="2"/>
            </a:pPr>
            <a:r>
              <a:rPr lang="en-US" altLang="zh-CN" sz="2400" dirty="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只要听课，就能有收获，就会有想法，就会有兴趣</a:t>
            </a:r>
            <a:r>
              <a:rPr lang="en-US" altLang="zh-CN" sz="2400" dirty="0">
                <a:solidFill>
                  <a:schemeClr val="tx1"/>
                </a:solidFill>
                <a:latin typeface="楷体" panose="02010609060101010101" charset="-122"/>
                <a:ea typeface="楷体" panose="02010609060101010101" charset="-122"/>
                <a:cs typeface="楷体" panose="02010609060101010101" charset="-122"/>
              </a:rPr>
              <a:t>!</a:t>
            </a:r>
            <a:endParaRPr lang="en-US" altLang="zh-CN" sz="2400" dirty="0">
              <a:solidFill>
                <a:schemeClr val="tx1"/>
              </a:solidFill>
              <a:latin typeface="楷体" panose="02010609060101010101" charset="-122"/>
              <a:ea typeface="楷体" panose="02010609060101010101" charset="-122"/>
              <a:cs typeface="楷体" panose="02010609060101010101" charset="-122"/>
            </a:endParaRPr>
          </a:p>
          <a:p>
            <a:pPr eaLnBrk="1" hangingPunct="1">
              <a:spcBef>
                <a:spcPct val="30000"/>
              </a:spcBef>
              <a:buFont typeface="Wingdings" panose="05000000000000000000" pitchFamily="2" charset="2"/>
              <a:buChar char="ü"/>
            </a:pPr>
            <a:r>
              <a:rPr lang="en-US" altLang="zh-CN" sz="2400" dirty="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你是否</a:t>
            </a:r>
            <a:r>
              <a:rPr lang="zh-CN" altLang="en-US" sz="2400" dirty="0">
                <a:solidFill>
                  <a:srgbClr val="0070C0"/>
                </a:solidFill>
                <a:latin typeface="楷体" panose="02010609060101010101" charset="-122"/>
                <a:ea typeface="楷体" panose="02010609060101010101" charset="-122"/>
                <a:cs typeface="楷体" panose="02010609060101010101" charset="-122"/>
              </a:rPr>
              <a:t>主动思考主动探索</a:t>
            </a:r>
            <a:r>
              <a:rPr lang="en-US" altLang="zh-CN" sz="2400" dirty="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有没有</a:t>
            </a:r>
            <a:r>
              <a:rPr lang="zh-CN" altLang="en-US" sz="2400" dirty="0">
                <a:solidFill>
                  <a:srgbClr val="0070C0"/>
                </a:solidFill>
                <a:latin typeface="楷体" panose="02010609060101010101" charset="-122"/>
                <a:ea typeface="楷体" panose="02010609060101010101" charset="-122"/>
                <a:cs typeface="楷体" panose="02010609060101010101" charset="-122"/>
              </a:rPr>
              <a:t>克服困难的勇气</a:t>
            </a:r>
            <a:r>
              <a:rPr lang="zh-CN" altLang="en-US" sz="2400" dirty="0">
                <a:solidFill>
                  <a:schemeClr val="tx1"/>
                </a:solidFill>
                <a:latin typeface="楷体" panose="02010609060101010101" charset="-122"/>
                <a:ea typeface="楷体" panose="02010609060101010101" charset="-122"/>
                <a:cs typeface="楷体" panose="02010609060101010101" charset="-122"/>
              </a:rPr>
              <a:t>？</a:t>
            </a:r>
            <a:r>
              <a:rPr lang="en-US" altLang="zh-CN" sz="2400" dirty="0">
                <a:solidFill>
                  <a:schemeClr val="tx1"/>
                </a:solidFill>
                <a:latin typeface="楷体" panose="02010609060101010101" charset="-122"/>
                <a:ea typeface="楷体" panose="02010609060101010101" charset="-122"/>
                <a:cs typeface="楷体" panose="02010609060101010101" charset="-122"/>
              </a:rPr>
              <a:t> </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lvl="1" eaLnBrk="1" hangingPunct="1">
              <a:spcBef>
                <a:spcPct val="30000"/>
              </a:spcBef>
              <a:buFont typeface="Wingdings" panose="05000000000000000000" pitchFamily="2" charset="2"/>
            </a:pP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solidFill>
                  <a:schemeClr val="tx1"/>
                </a:solidFill>
                <a:latin typeface="楷体" panose="02010609060101010101" charset="-122"/>
                <a:ea typeface="楷体" panose="02010609060101010101" charset="-122"/>
                <a:cs typeface="楷体" panose="02010609060101010101" charset="-122"/>
              </a:rPr>
              <a:t>思维的建立是不断思考的结果，对任何持疑的内容可通过互联网进一步探索和学习，或者及时与教师沟通获得提高！</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indent="0" eaLnBrk="1" hangingPunct="1">
              <a:spcBef>
                <a:spcPct val="30000"/>
              </a:spcBef>
              <a:buFont typeface="Wingdings" panose="05000000000000000000" pitchFamily="2" charset="2"/>
              <a:buNone/>
            </a:pPr>
            <a:r>
              <a:rPr lang="en-US" altLang="zh-CN" sz="2400" dirty="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记住：计算思维的学习，不仅仅是会不会用计算机的问题，作为计算机类专业的学生还要</a:t>
            </a:r>
            <a:r>
              <a:rPr lang="zh-CN" altLang="en-US" sz="2400" dirty="0">
                <a:solidFill>
                  <a:srgbClr val="0070C0"/>
                </a:solidFill>
                <a:latin typeface="楷体" panose="02010609060101010101" charset="-122"/>
                <a:ea typeface="楷体" panose="02010609060101010101" charset="-122"/>
                <a:cs typeface="楷体" panose="02010609060101010101" charset="-122"/>
              </a:rPr>
              <a:t>会不会编程</a:t>
            </a:r>
            <a:r>
              <a:rPr lang="zh-CN" altLang="en-US" sz="2400" dirty="0">
                <a:solidFill>
                  <a:schemeClr val="tx1"/>
                </a:solidFill>
                <a:latin typeface="楷体" panose="02010609060101010101" charset="-122"/>
                <a:ea typeface="楷体" panose="02010609060101010101" charset="-122"/>
                <a:cs typeface="楷体" panose="02010609060101010101" charset="-122"/>
              </a:rPr>
              <a:t>来解决身边</a:t>
            </a: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solidFill>
                  <a:schemeClr val="tx1"/>
                </a:solidFill>
                <a:latin typeface="楷体" panose="02010609060101010101" charset="-122"/>
                <a:ea typeface="楷体" panose="02010609060101010101" charset="-122"/>
                <a:cs typeface="楷体" panose="02010609060101010101" charset="-122"/>
              </a:rPr>
              <a:t>社会</a:t>
            </a:r>
            <a:r>
              <a:rPr lang="en-US" altLang="zh-CN" sz="2400" dirty="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自然问题的问题</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52034">
                                            <p:txEl>
                                              <p:charRg st="21" end="33"/>
                                            </p:txEl>
                                          </p:spTgt>
                                        </p:tgtEl>
                                        <p:attrNameLst>
                                          <p:attrName>style.visibility</p:attrName>
                                        </p:attrNameLst>
                                      </p:cBhvr>
                                      <p:to>
                                        <p:strVal val="visible"/>
                                      </p:to>
                                    </p:set>
                                    <p:anim calcmode="lin" valueType="num">
                                      <p:cBhvr additive="base">
                                        <p:cTn id="7" dur="500" fill="hold"/>
                                        <p:tgtEl>
                                          <p:spTgt spid="1452034">
                                            <p:txEl>
                                              <p:charRg st="21" end="3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2034">
                                            <p:txEl>
                                              <p:charRg st="21" end="3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52034">
                                            <p:txEl>
                                              <p:charRg st="33" end="51"/>
                                            </p:txEl>
                                          </p:spTgt>
                                        </p:tgtEl>
                                        <p:attrNameLst>
                                          <p:attrName>style.visibility</p:attrName>
                                        </p:attrNameLst>
                                      </p:cBhvr>
                                      <p:to>
                                        <p:strVal val="visible"/>
                                      </p:to>
                                    </p:set>
                                    <p:anim calcmode="lin" valueType="num">
                                      <p:cBhvr additive="base">
                                        <p:cTn id="13" dur="500" fill="hold"/>
                                        <p:tgtEl>
                                          <p:spTgt spid="1452034">
                                            <p:txEl>
                                              <p:charRg st="33" end="5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52034">
                                            <p:txEl>
                                              <p:charRg st="33" end="5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52034">
                                            <p:txEl>
                                              <p:charRg st="51" end="67"/>
                                            </p:txEl>
                                          </p:spTgt>
                                        </p:tgtEl>
                                        <p:attrNameLst>
                                          <p:attrName>style.visibility</p:attrName>
                                        </p:attrNameLst>
                                      </p:cBhvr>
                                      <p:to>
                                        <p:strVal val="visible"/>
                                      </p:to>
                                    </p:set>
                                    <p:anim calcmode="lin" valueType="num">
                                      <p:cBhvr additive="base">
                                        <p:cTn id="19" dur="500" fill="hold"/>
                                        <p:tgtEl>
                                          <p:spTgt spid="1452034">
                                            <p:txEl>
                                              <p:charRg st="51" end="6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52034">
                                            <p:txEl>
                                              <p:charRg st="51" end="6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52034">
                                            <p:txEl>
                                              <p:charRg st="67" end="94"/>
                                            </p:txEl>
                                          </p:spTgt>
                                        </p:tgtEl>
                                        <p:attrNameLst>
                                          <p:attrName>style.visibility</p:attrName>
                                        </p:attrNameLst>
                                      </p:cBhvr>
                                      <p:to>
                                        <p:strVal val="visible"/>
                                      </p:to>
                                    </p:set>
                                    <p:anim calcmode="lin" valueType="num">
                                      <p:cBhvr additive="base">
                                        <p:cTn id="25" dur="500" fill="hold"/>
                                        <p:tgtEl>
                                          <p:spTgt spid="1452034">
                                            <p:txEl>
                                              <p:charRg st="67" end="9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52034">
                                            <p:txEl>
                                              <p:charRg st="67" end="9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52034">
                                            <p:txEl>
                                              <p:charRg st="94" end="121"/>
                                            </p:txEl>
                                          </p:spTgt>
                                        </p:tgtEl>
                                        <p:attrNameLst>
                                          <p:attrName>style.visibility</p:attrName>
                                        </p:attrNameLst>
                                      </p:cBhvr>
                                      <p:to>
                                        <p:strVal val="visible"/>
                                      </p:to>
                                    </p:set>
                                    <p:anim calcmode="lin" valueType="num">
                                      <p:cBhvr additive="base">
                                        <p:cTn id="31" dur="500" fill="hold"/>
                                        <p:tgtEl>
                                          <p:spTgt spid="1452034">
                                            <p:txEl>
                                              <p:charRg st="94" end="12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52034">
                                            <p:txEl>
                                              <p:charRg st="94" end="12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52034">
                                            <p:txEl>
                                              <p:charRg st="121" end="136"/>
                                            </p:txEl>
                                          </p:spTgt>
                                        </p:tgtEl>
                                        <p:attrNameLst>
                                          <p:attrName>style.visibility</p:attrName>
                                        </p:attrNameLst>
                                      </p:cBhvr>
                                      <p:to>
                                        <p:strVal val="visible"/>
                                      </p:to>
                                    </p:set>
                                    <p:anim calcmode="lin" valueType="num">
                                      <p:cBhvr additive="base">
                                        <p:cTn id="37" dur="500" fill="hold"/>
                                        <p:tgtEl>
                                          <p:spTgt spid="1452034">
                                            <p:txEl>
                                              <p:charRg st="121" end="13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52034">
                                            <p:txEl>
                                              <p:charRg st="121" end="13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52034">
                                            <p:txEl>
                                              <p:charRg st="136" end="191"/>
                                            </p:txEl>
                                          </p:spTgt>
                                        </p:tgtEl>
                                        <p:attrNameLst>
                                          <p:attrName>style.visibility</p:attrName>
                                        </p:attrNameLst>
                                      </p:cBhvr>
                                      <p:to>
                                        <p:strVal val="visible"/>
                                      </p:to>
                                    </p:set>
                                    <p:anim calcmode="lin" valueType="num">
                                      <p:cBhvr additive="base">
                                        <p:cTn id="43" dur="500" fill="hold"/>
                                        <p:tgtEl>
                                          <p:spTgt spid="1452034">
                                            <p:txEl>
                                              <p:charRg st="136" end="19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52034">
                                            <p:txEl>
                                              <p:charRg st="136" end="19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52034">
                                            <p:txEl>
                                              <p:charRg st="191" end="246"/>
                                            </p:txEl>
                                          </p:spTgt>
                                        </p:tgtEl>
                                        <p:attrNameLst>
                                          <p:attrName>style.visibility</p:attrName>
                                        </p:attrNameLst>
                                      </p:cBhvr>
                                      <p:to>
                                        <p:strVal val="visible"/>
                                      </p:to>
                                    </p:set>
                                    <p:anim calcmode="lin" valueType="num">
                                      <p:cBhvr additive="base">
                                        <p:cTn id="49" dur="500" fill="hold"/>
                                        <p:tgtEl>
                                          <p:spTgt spid="1452034">
                                            <p:txEl>
                                              <p:charRg st="191" end="24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52034">
                                            <p:txEl>
                                              <p:charRg st="191" end="24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400" dirty="0">
                <a:solidFill>
                  <a:srgbClr val="44546A">
                    <a:lumMod val="75000"/>
                  </a:srgbClr>
                </a:solidFill>
                <a:latin typeface="微软雅黑" panose="020B0503020204020204" pitchFamily="34" charset="-122"/>
                <a:ea typeface="微软雅黑" panose="020B0503020204020204" pitchFamily="34" charset="-122"/>
                <a:cs typeface="+mj-cs"/>
              </a:rPr>
              <a:t>教学质量标准对学生能力和素质的</a:t>
            </a:r>
            <a:r>
              <a:rPr lang="zh-CN" altLang="en-US" sz="3200" b="1" spc="-400" dirty="0" smtClean="0">
                <a:solidFill>
                  <a:srgbClr val="44546A">
                    <a:lumMod val="75000"/>
                  </a:srgbClr>
                </a:solidFill>
                <a:latin typeface="微软雅黑" panose="020B0503020204020204" pitchFamily="34" charset="-122"/>
                <a:ea typeface="微软雅黑" panose="020B0503020204020204" pitchFamily="34" charset="-122"/>
                <a:cs typeface="+mj-cs"/>
              </a:rPr>
              <a:t>要求</a:t>
            </a:r>
            <a:endParaRPr lang="zh-CN" altLang="en-US" sz="3200" b="1" spc="-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786913" y="1434117"/>
            <a:ext cx="10343367" cy="48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396240" algn="just" fontAlgn="auto">
              <a:lnSpc>
                <a:spcPct val="150000"/>
              </a:lnSpc>
              <a:spcBef>
                <a:spcPts val="600"/>
              </a:spcBef>
              <a:buFont typeface="Wingdings" panose="05000000000000000000" pitchFamily="2" charset="2"/>
              <a:buChar char="Ø"/>
            </a:pP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2018</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1</a:t>
            </a:r>
            <a:r>
              <a:rPr lang="zh-CN" altLang="en-US" sz="2400" b="1" dirty="0">
                <a:solidFill>
                  <a:srgbClr val="002060"/>
                </a:solidFill>
                <a:latin typeface="楷体" panose="02010609060101010101" charset="-122"/>
                <a:ea typeface="楷体" panose="02010609060101010101" charset="-122"/>
                <a:cs typeface="楷体" panose="02010609060101010101" charset="-122"/>
              </a:rPr>
              <a:t>月教育部发布了</a:t>
            </a:r>
            <a:r>
              <a:rPr lang="en-US" altLang="zh-CN" sz="2400" b="1" dirty="0">
                <a:solidFill>
                  <a:srgbClr val="C00000"/>
                </a:solidFill>
                <a:latin typeface="楷体" panose="02010609060101010101" charset="-122"/>
                <a:ea typeface="楷体" panose="02010609060101010101" charset="-122"/>
                <a:cs typeface="楷体" panose="02010609060101010101" charset="-122"/>
              </a:rPr>
              <a:t>《</a:t>
            </a:r>
            <a:r>
              <a:rPr lang="zh-CN" altLang="en-US" sz="2400" b="1" dirty="0">
                <a:solidFill>
                  <a:srgbClr val="C00000"/>
                </a:solidFill>
                <a:latin typeface="楷体" panose="02010609060101010101" charset="-122"/>
                <a:ea typeface="楷体" panose="02010609060101010101" charset="-122"/>
                <a:cs typeface="楷体" panose="02010609060101010101" charset="-122"/>
              </a:rPr>
              <a:t>普通高等学校本科专业类教学质量国家标准</a:t>
            </a:r>
            <a:r>
              <a:rPr lang="en-US" altLang="zh-CN" sz="2400" b="1" dirty="0">
                <a:solidFill>
                  <a:srgbClr val="C0000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，这是我国发布的第一个高等教育教学质量国家标准</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a:t>
            </a:r>
            <a:endParaRPr lang="en-US" altLang="zh-CN" sz="2400" b="1" dirty="0" smtClean="0">
              <a:solidFill>
                <a:srgbClr val="002060"/>
              </a:solidFill>
              <a:latin typeface="楷体" panose="02010609060101010101" charset="-122"/>
              <a:ea typeface="楷体" panose="02010609060101010101" charset="-122"/>
              <a:cs typeface="楷体" panose="02010609060101010101" charset="-122"/>
            </a:endParaRPr>
          </a:p>
          <a:p>
            <a:pPr marL="396240" indent="-396240" algn="just" fontAlgn="auto">
              <a:lnSpc>
                <a:spcPct val="150000"/>
              </a:lnSpc>
              <a:spcBef>
                <a:spcPts val="600"/>
              </a:spcBef>
              <a:buFont typeface="Wingdings" panose="05000000000000000000" pitchFamily="2" charset="2"/>
              <a:buChar char="Ø"/>
            </a:pPr>
            <a:r>
              <a:rPr lang="en-US" altLang="zh-CN" sz="2400" b="1" dirty="0" smtClean="0">
                <a:solidFill>
                  <a:schemeClr val="tx1">
                    <a:lumMod val="75000"/>
                    <a:lumOff val="25000"/>
                  </a:schemeClr>
                </a:solidFill>
                <a:latin typeface="楷体" panose="02010609060101010101" charset="-122"/>
                <a:ea typeface="楷体" panose="02010609060101010101" charset="-122"/>
                <a:cs typeface="楷体" panose="02010609060101010101" charset="-122"/>
              </a:rPr>
              <a:t>《</a:t>
            </a:r>
            <a:r>
              <a:rPr lang="zh-CN" altLang="en-US"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标准</a:t>
            </a:r>
            <a:r>
              <a:rPr lang="en-US" altLang="zh-CN"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a:t>
            </a:r>
            <a:r>
              <a:rPr lang="zh-CN" altLang="en-US"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明确了包括</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计算机类专业</a:t>
            </a:r>
            <a:r>
              <a:rPr lang="zh-CN" altLang="en-US" sz="2400" b="1" dirty="0" smtClean="0">
                <a:solidFill>
                  <a:schemeClr val="tx1">
                    <a:lumMod val="75000"/>
                    <a:lumOff val="25000"/>
                  </a:schemeClr>
                </a:solidFill>
                <a:latin typeface="楷体" panose="02010609060101010101" charset="-122"/>
                <a:ea typeface="楷体" panose="02010609060101010101" charset="-122"/>
                <a:cs typeface="楷体" panose="02010609060101010101" charset="-122"/>
              </a:rPr>
              <a:t>在内的</a:t>
            </a:r>
            <a:r>
              <a:rPr lang="en-US" altLang="zh-CN"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92</a:t>
            </a:r>
            <a:r>
              <a:rPr lang="zh-CN" altLang="en-US"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个本科专业类的</a:t>
            </a:r>
            <a:r>
              <a:rPr lang="zh-CN" altLang="en-US" sz="2400" b="1" dirty="0">
                <a:solidFill>
                  <a:srgbClr val="00B050"/>
                </a:solidFill>
                <a:latin typeface="楷体" panose="02010609060101010101" charset="-122"/>
                <a:ea typeface="楷体" panose="02010609060101010101" charset="-122"/>
                <a:cs typeface="楷体" panose="02010609060101010101" charset="-122"/>
              </a:rPr>
              <a:t>培养目标</a:t>
            </a:r>
            <a:r>
              <a:rPr lang="zh-CN" altLang="en-US"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和</a:t>
            </a:r>
            <a:r>
              <a:rPr lang="zh-CN" altLang="en-US" sz="2400" b="1" dirty="0">
                <a:solidFill>
                  <a:srgbClr val="00B050"/>
                </a:solidFill>
                <a:latin typeface="楷体" panose="02010609060101010101" charset="-122"/>
                <a:ea typeface="楷体" panose="02010609060101010101" charset="-122"/>
                <a:cs typeface="楷体" panose="02010609060101010101" charset="-122"/>
              </a:rPr>
              <a:t>培养规格</a:t>
            </a:r>
            <a:r>
              <a:rPr lang="zh-CN" altLang="en-US"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等内容</a:t>
            </a:r>
            <a:r>
              <a:rPr lang="zh-CN" altLang="en-US" sz="2400" b="1" dirty="0" smtClean="0">
                <a:solidFill>
                  <a:schemeClr val="tx1">
                    <a:lumMod val="75000"/>
                    <a:lumOff val="25000"/>
                  </a:schemeClr>
                </a:solidFill>
                <a:latin typeface="楷体" panose="02010609060101010101" charset="-122"/>
                <a:ea typeface="楷体" panose="02010609060101010101" charset="-122"/>
                <a:cs typeface="楷体" panose="02010609060101010101" charset="-122"/>
              </a:rPr>
              <a:t>。</a:t>
            </a:r>
            <a:endParaRPr lang="en-US" altLang="zh-CN" sz="2400" b="1" dirty="0">
              <a:solidFill>
                <a:schemeClr val="tx1">
                  <a:lumMod val="75000"/>
                  <a:lumOff val="25000"/>
                </a:schemeClr>
              </a:solidFill>
              <a:latin typeface="楷体" panose="02010609060101010101" charset="-122"/>
              <a:ea typeface="楷体" panose="02010609060101010101" charset="-122"/>
              <a:cs typeface="楷体" panose="02010609060101010101" charset="-122"/>
            </a:endParaRPr>
          </a:p>
          <a:p>
            <a:pPr indent="-346710">
              <a:lnSpc>
                <a:spcPct val="114000"/>
              </a:lnSpc>
              <a:buFont typeface="Wingdings" panose="05000000000000000000" pitchFamily="2" charset="2"/>
              <a:buChar char="Ø"/>
            </a:pPr>
            <a:endParaRPr lang="zh-CN" altLang="zh-CN" sz="3600" b="1" dirty="0">
              <a:latin typeface="微软雅黑" panose="020B0503020204020204" pitchFamily="34" charset="-122"/>
              <a:ea typeface="微软雅黑" panose="020B0503020204020204" pitchFamily="34" charset="-122"/>
            </a:endParaRPr>
          </a:p>
          <a:p>
            <a:pPr marL="457200" lvl="1" indent="0" defTabSz="914400">
              <a:lnSpc>
                <a:spcPct val="125000"/>
              </a:lnSpc>
              <a:spcBef>
                <a:spcPts val="500"/>
              </a:spcBef>
              <a:buNone/>
              <a:defRPr/>
            </a:pPr>
            <a:endParaRPr lang="zh-CN" altLang="zh-CN" sz="3200" b="1" dirty="0">
              <a:solidFill>
                <a:srgbClr val="C00000"/>
              </a:solidFill>
              <a:latin typeface="微软雅黑" panose="020B0503020204020204" pitchFamily="34" charset="-122"/>
              <a:ea typeface="微软雅黑" panose="020B0503020204020204" pitchFamily="34" charset="-122"/>
            </a:endParaRPr>
          </a:p>
        </p:txBody>
      </p:sp>
      <p:pic>
        <p:nvPicPr>
          <p:cNvPr id="512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43415" y="4204161"/>
            <a:ext cx="4659682" cy="1348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72803"/>
    </mc:Choice>
    <mc:Fallback>
      <p:transition spd="slow" advTm="728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wheel(1)">
                                      <p:cBhvr>
                                        <p:cTn id="12" dur="20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748813" y="1846867"/>
            <a:ext cx="10693887" cy="48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a:lnSpc>
                <a:spcPct val="114000"/>
              </a:lnSpc>
              <a:spcBef>
                <a:spcPts val="600"/>
              </a:spcBef>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rPr>
              <a:t>具有</a:t>
            </a:r>
            <a:r>
              <a:rPr lang="zh-CN" altLang="en-US" sz="2400" b="1" dirty="0">
                <a:solidFill>
                  <a:schemeClr val="tx1"/>
                </a:solidFill>
                <a:latin typeface="Times New Roman" panose="02020603050405020304" pitchFamily="18" charset="0"/>
                <a:ea typeface="楷体" panose="02010609060101010101" charset="-122"/>
              </a:rPr>
              <a:t>良好的道德与修养，遵守法律法规，具有社会和环境</a:t>
            </a:r>
            <a:r>
              <a:rPr lang="zh-CN" altLang="en-US" sz="2400" b="1" dirty="0" smtClean="0">
                <a:solidFill>
                  <a:schemeClr val="tx1"/>
                </a:solidFill>
                <a:latin typeface="Times New Roman" panose="02020603050405020304" pitchFamily="18" charset="0"/>
                <a:ea typeface="楷体" panose="02010609060101010101" charset="-122"/>
              </a:rPr>
              <a:t>意识。</a:t>
            </a:r>
            <a:endParaRPr lang="en-US" altLang="zh-CN" sz="2400" b="1"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rPr>
              <a:t>掌握</a:t>
            </a:r>
            <a:r>
              <a:rPr lang="zh-CN" altLang="en-US" sz="2400" b="1" dirty="0">
                <a:solidFill>
                  <a:schemeClr val="tx1"/>
                </a:solidFill>
                <a:latin typeface="Times New Roman" panose="02020603050405020304" pitchFamily="18" charset="0"/>
                <a:ea typeface="楷体" panose="02010609060101010101" charset="-122"/>
              </a:rPr>
              <a:t>数学与自然科学基础知识以及与计算系统相关的基本理论、基本知识、基本技能和基本</a:t>
            </a:r>
            <a:r>
              <a:rPr lang="zh-CN" altLang="en-US" sz="2400" b="1" dirty="0" smtClean="0">
                <a:solidFill>
                  <a:schemeClr val="tx1"/>
                </a:solidFill>
                <a:latin typeface="Times New Roman" panose="02020603050405020304" pitchFamily="18" charset="0"/>
                <a:ea typeface="楷体" panose="02010609060101010101" charset="-122"/>
              </a:rPr>
              <a:t>方法。</a:t>
            </a:r>
            <a:endParaRPr lang="en-US" altLang="zh-CN" sz="2400" b="1"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rPr>
              <a:t>具备</a:t>
            </a:r>
            <a:r>
              <a:rPr lang="zh-CN" altLang="en-US" sz="2400" b="1" dirty="0">
                <a:solidFill>
                  <a:schemeClr val="tx1"/>
                </a:solidFill>
                <a:latin typeface="Times New Roman" panose="02020603050405020304" pitchFamily="18" charset="0"/>
                <a:ea typeface="楷体" panose="02010609060101010101" charset="-122"/>
              </a:rPr>
              <a:t>包括计算思维在内的科学思维能力和设计计算解决方案、实现基于计算原理的系统的</a:t>
            </a:r>
            <a:r>
              <a:rPr lang="zh-CN" altLang="en-US" sz="2400" b="1" dirty="0" smtClean="0">
                <a:solidFill>
                  <a:schemeClr val="tx1"/>
                </a:solidFill>
                <a:latin typeface="Times New Roman" panose="02020603050405020304" pitchFamily="18" charset="0"/>
                <a:ea typeface="楷体" panose="02010609060101010101" charset="-122"/>
              </a:rPr>
              <a:t>能力。</a:t>
            </a:r>
            <a:endParaRPr lang="zh-CN" altLang="en-US" sz="2400" b="1"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能</a:t>
            </a:r>
            <a:r>
              <a:rPr lang="zh-CN" altLang="en-US" sz="2400" b="1" dirty="0">
                <a:solidFill>
                  <a:schemeClr val="tx1"/>
                </a:solidFill>
                <a:latin typeface="Times New Roman" panose="02020603050405020304" pitchFamily="18" charset="0"/>
                <a:ea typeface="楷体" panose="02010609060101010101" charset="-122"/>
                <a:sym typeface="+mn-ea"/>
              </a:rPr>
              <a:t>清晰表达，在团队中有效发挥作用，综合素质</a:t>
            </a:r>
            <a:r>
              <a:rPr lang="zh-CN" altLang="en-US" sz="2400" b="1" dirty="0" smtClean="0">
                <a:solidFill>
                  <a:schemeClr val="tx1"/>
                </a:solidFill>
                <a:latin typeface="Times New Roman" panose="02020603050405020304" pitchFamily="18" charset="0"/>
                <a:ea typeface="楷体" panose="02010609060101010101" charset="-122"/>
                <a:sym typeface="+mn-ea"/>
              </a:rPr>
              <a:t>良好。</a:t>
            </a:r>
            <a:endParaRPr lang="en-US" altLang="zh-CN" sz="2400" b="1"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r>
              <a:rPr lang="zh-CN" altLang="en-US" sz="2400" b="1" spc="-100" dirty="0" smtClean="0">
                <a:solidFill>
                  <a:schemeClr val="tx1"/>
                </a:solidFill>
                <a:latin typeface="Times New Roman" panose="02020603050405020304" pitchFamily="18" charset="0"/>
                <a:ea typeface="楷体" panose="02010609060101010101" charset="-122"/>
                <a:sym typeface="+mn-ea"/>
              </a:rPr>
              <a:t>能</a:t>
            </a:r>
            <a:r>
              <a:rPr lang="zh-CN" altLang="en-US" sz="2400" b="1" spc="-100" dirty="0">
                <a:solidFill>
                  <a:schemeClr val="tx1"/>
                </a:solidFill>
                <a:latin typeface="Times New Roman" panose="02020603050405020304" pitchFamily="18" charset="0"/>
                <a:ea typeface="楷体" panose="02010609060101010101" charset="-122"/>
                <a:sym typeface="+mn-ea"/>
              </a:rPr>
              <a:t>通过继续教育或其他的终身学习途径拓展自己的</a:t>
            </a:r>
            <a:r>
              <a:rPr lang="zh-CN" altLang="en-US" sz="2400" b="1" spc="-100" dirty="0" smtClean="0">
                <a:solidFill>
                  <a:schemeClr val="tx1"/>
                </a:solidFill>
                <a:latin typeface="Times New Roman" panose="02020603050405020304" pitchFamily="18" charset="0"/>
                <a:ea typeface="楷体" panose="02010609060101010101" charset="-122"/>
                <a:sym typeface="+mn-ea"/>
              </a:rPr>
              <a:t>能力。</a:t>
            </a:r>
            <a:endParaRPr lang="en-US" altLang="zh-CN" sz="2400" b="1" spc="-100"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了解</a:t>
            </a:r>
            <a:r>
              <a:rPr lang="zh-CN" altLang="en-US" sz="2400" b="1" dirty="0">
                <a:solidFill>
                  <a:schemeClr val="tx1"/>
                </a:solidFill>
                <a:latin typeface="Times New Roman" panose="02020603050405020304" pitchFamily="18" charset="0"/>
                <a:ea typeface="楷体" panose="02010609060101010101" charset="-122"/>
                <a:sym typeface="+mn-ea"/>
              </a:rPr>
              <a:t>和紧跟学科专业发展，在计算机系统研究、开发、部署与应用等相关领域具有就业</a:t>
            </a:r>
            <a:r>
              <a:rPr lang="zh-CN" altLang="en-US" sz="2400" b="1" dirty="0" smtClean="0">
                <a:solidFill>
                  <a:schemeClr val="tx1"/>
                </a:solidFill>
                <a:latin typeface="Times New Roman" panose="02020603050405020304" pitchFamily="18" charset="0"/>
                <a:ea typeface="楷体" panose="02010609060101010101" charset="-122"/>
                <a:sym typeface="+mn-ea"/>
              </a:rPr>
              <a:t>竞争力。</a:t>
            </a:r>
            <a:endParaRPr lang="zh-CN" altLang="zh-CN" sz="2400" b="1" dirty="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buFont typeface="Wingdings" panose="05000000000000000000" pitchFamily="2" charset="2"/>
              <a:buChar char="Ø"/>
            </a:pPr>
            <a:endParaRPr lang="zh-CN" altLang="zh-CN" sz="2400" b="1" dirty="0">
              <a:solidFill>
                <a:schemeClr val="tx1"/>
              </a:solidFill>
              <a:latin typeface="Times New Roman" panose="02020603050405020304" pitchFamily="18" charset="0"/>
              <a:ea typeface="楷体" panose="02010609060101010101" charset="-122"/>
            </a:endParaRPr>
          </a:p>
        </p:txBody>
      </p:sp>
      <p:sp>
        <p:nvSpPr>
          <p:cNvPr id="3" name="文本框 2"/>
          <p:cNvSpPr txBox="1"/>
          <p:nvPr/>
        </p:nvSpPr>
        <p:spPr>
          <a:xfrm>
            <a:off x="786765" y="548640"/>
            <a:ext cx="9428480" cy="582295"/>
          </a:xfrm>
          <a:prstGeom prst="rect">
            <a:avLst/>
          </a:prstGeom>
          <a:noFill/>
        </p:spPr>
        <p:txBody>
          <a:bodyPr wrap="none" rtlCol="0">
            <a:spAutoFit/>
          </a:bodyPr>
          <a:p>
            <a:pPr indent="0" algn="just">
              <a:lnSpc>
                <a:spcPct val="114000"/>
              </a:lnSpc>
              <a:spcBef>
                <a:spcPts val="600"/>
              </a:spcBef>
              <a:buFont typeface="Wingdings" panose="05000000000000000000" pitchFamily="2" charset="2"/>
              <a:buNone/>
            </a:pPr>
            <a:r>
              <a:rPr lang="en-US" altLang="zh-CN" sz="2800" b="1" dirty="0" smtClean="0">
                <a:latin typeface="微软雅黑" panose="020B0503020204020204" pitchFamily="34" charset="-122"/>
                <a:ea typeface="微软雅黑" panose="020B0503020204020204" pitchFamily="34" charset="-122"/>
                <a:sym typeface="+mn-ea"/>
              </a:rPr>
              <a:t>《</a:t>
            </a:r>
            <a:r>
              <a:rPr lang="zh-CN" altLang="en-US" sz="2800" b="1" dirty="0" smtClean="0">
                <a:latin typeface="微软雅黑" panose="020B0503020204020204" pitchFamily="34" charset="-122"/>
                <a:ea typeface="微软雅黑" panose="020B0503020204020204" pitchFamily="34" charset="-122"/>
                <a:sym typeface="+mn-ea"/>
              </a:rPr>
              <a:t>教学质量国家标准</a:t>
            </a:r>
            <a:r>
              <a:rPr lang="en-US" altLang="zh-CN" sz="2800" b="1" dirty="0" smtClean="0">
                <a:latin typeface="微软雅黑" panose="020B0503020204020204" pitchFamily="34" charset="-122"/>
                <a:ea typeface="微软雅黑" panose="020B0503020204020204" pitchFamily="34" charset="-122"/>
                <a:sym typeface="+mn-ea"/>
              </a:rPr>
              <a:t>》</a:t>
            </a:r>
            <a:r>
              <a:rPr lang="zh-CN" altLang="en-US" sz="2800" b="1" dirty="0" smtClean="0">
                <a:latin typeface="微软雅黑" panose="020B0503020204020204" pitchFamily="34" charset="-122"/>
                <a:ea typeface="微软雅黑" panose="020B0503020204020204" pitchFamily="34" charset="-122"/>
                <a:sym typeface="+mn-ea"/>
              </a:rPr>
              <a:t>对计算机类专业人才培养</a:t>
            </a:r>
            <a:r>
              <a:rPr lang="zh-CN" altLang="en-US" sz="2800" b="1" dirty="0">
                <a:latin typeface="微软雅黑" panose="020B0503020204020204" pitchFamily="34" charset="-122"/>
                <a:ea typeface="微软雅黑" panose="020B0503020204020204" pitchFamily="34" charset="-122"/>
                <a:sym typeface="+mn-ea"/>
              </a:rPr>
              <a:t>目标的</a:t>
            </a:r>
            <a:r>
              <a:rPr lang="zh-CN" altLang="en-US" sz="2800" b="1" dirty="0" smtClean="0">
                <a:latin typeface="微软雅黑" panose="020B0503020204020204" pitchFamily="34" charset="-122"/>
                <a:ea typeface="微软雅黑" panose="020B0503020204020204" pitchFamily="34" charset="-122"/>
                <a:sym typeface="+mn-ea"/>
              </a:rPr>
              <a:t>描述</a:t>
            </a:r>
            <a:endParaRPr lang="en-US" altLang="zh-CN" sz="2800" b="1"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115550" y="6235065"/>
            <a:ext cx="1502410" cy="4635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55121"/>
    </mc:Choice>
    <mc:Fallback>
      <p:transition spd="slow" advTm="155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blinds(horizontal)">
                                      <p:cBhvr>
                                        <p:cTn id="28" dur="5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blinds(horizontal)">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blinds(horizontal)">
                                      <p:cBhvr>
                                        <p:cTn id="3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016000" y="2997177"/>
            <a:ext cx="10160000" cy="566420"/>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pPr marL="12700" algn="ctr">
              <a:spcBef>
                <a:spcPts val="100"/>
              </a:spcBef>
            </a:pPr>
            <a:r>
              <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a:t>
            </a:r>
            <a:r>
              <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rPr>
              <a:t>类专业知识</a:t>
            </a:r>
            <a:r>
              <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rPr>
              <a:t>体系</a:t>
            </a:r>
            <a:endPar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321496" y="1187375"/>
            <a:ext cx="7018797" cy="1426210"/>
            <a:chOff x="5304" y="3136"/>
            <a:chExt cx="9904" cy="2246"/>
          </a:xfrm>
        </p:grpSpPr>
        <p:sp>
          <p:nvSpPr>
            <p:cNvPr id="17" name="文本框 16"/>
            <p:cNvSpPr txBox="1"/>
            <p:nvPr/>
          </p:nvSpPr>
          <p:spPr>
            <a:xfrm>
              <a:off x="5304" y="3314"/>
              <a:ext cx="735" cy="582"/>
            </a:xfrm>
            <a:prstGeom prst="rect">
              <a:avLst/>
            </a:prstGeom>
            <a:solidFill>
              <a:srgbClr val="D1DBE4"/>
            </a:solidFill>
            <a:ln w="12700">
              <a:solidFill>
                <a:schemeClr val="bg1"/>
              </a:solidFill>
            </a:ln>
          </p:spPr>
          <p:txBody>
            <a:bodyPr wrap="square" rtlCol="0">
              <a:spAutoFit/>
            </a:bodyPr>
            <a:lstStyle/>
            <a:p>
              <a:pPr>
                <a:defRPr/>
              </a:pPr>
              <a:r>
                <a:rPr lang="en-US" altLang="zh-CN" b="1" dirty="0">
                  <a:solidFill>
                    <a:srgbClr val="FF0000"/>
                  </a:solidFill>
                  <a:latin typeface="微软雅黑" panose="020B0503020204020204" pitchFamily="34" charset="-122"/>
                  <a:ea typeface="微软雅黑" panose="020B0503020204020204" pitchFamily="34" charset="-122"/>
                </a:rPr>
                <a:t>01</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04" y="4631"/>
              <a:ext cx="735" cy="582"/>
            </a:xfrm>
            <a:prstGeom prst="rect">
              <a:avLst/>
            </a:prstGeom>
            <a:solidFill>
              <a:srgbClr val="D1DBE4"/>
            </a:solidFill>
            <a:ln w="12700">
              <a:solidFill>
                <a:schemeClr val="bg1"/>
              </a:solidFill>
            </a:ln>
          </p:spPr>
          <p:txBody>
            <a:bodyPr wrap="square" rtlCol="0">
              <a:spAutoFit/>
            </a:bodyPr>
            <a:lstStyle>
              <a:defPPr>
                <a:defRPr lang="zh-CN"/>
              </a:defPPr>
              <a:lvl1pPr>
                <a:defRPr b="1">
                  <a:solidFill>
                    <a:srgbClr val="778494"/>
                  </a:solidFill>
                  <a:latin typeface="微软雅黑" panose="020B0503020204020204" pitchFamily="34" charset="-122"/>
                  <a:ea typeface="微软雅黑" panose="020B0503020204020204" pitchFamily="34" charset="-122"/>
                </a:defRPr>
              </a:lvl1pPr>
            </a:lstStyle>
            <a:p>
              <a:pPr>
                <a:defRPr/>
              </a:pPr>
              <a:r>
                <a:rPr lang="en-US" altLang="zh-CN" dirty="0">
                  <a:solidFill>
                    <a:srgbClr val="FF0000"/>
                  </a:solidFill>
                </a:rPr>
                <a:t>02</a:t>
              </a:r>
              <a:endParaRPr lang="zh-CN" altLang="en-US" dirty="0">
                <a:solidFill>
                  <a:srgbClr val="FF0000"/>
                </a:solidFill>
              </a:endParaRPr>
            </a:p>
          </p:txBody>
        </p:sp>
        <p:sp>
          <p:nvSpPr>
            <p:cNvPr id="3" name="文本框 2"/>
            <p:cNvSpPr txBox="1"/>
            <p:nvPr/>
          </p:nvSpPr>
          <p:spPr>
            <a:xfrm>
              <a:off x="6610" y="3136"/>
              <a:ext cx="8598" cy="921"/>
            </a:xfrm>
            <a:prstGeom prst="rect">
              <a:avLst/>
            </a:prstGeom>
            <a:noFill/>
          </p:spPr>
          <p:txBody>
            <a:bodyPr wrap="square" rtlCol="0">
              <a:spAutoFit/>
            </a:bodyPr>
            <a:lstStyle/>
            <a:p>
              <a:pPr>
                <a:defRPr/>
              </a:pPr>
              <a:r>
                <a:rPr lang="zh-CN" altLang="en-US" sz="3200" b="1" dirty="0" smtClean="0">
                  <a:solidFill>
                    <a:srgbClr val="002060"/>
                  </a:solidFill>
                  <a:latin typeface="微软雅黑" panose="020B0503020204020204" pitchFamily="34" charset="-122"/>
                  <a:ea typeface="微软雅黑" panose="020B0503020204020204" pitchFamily="34" charset="-122"/>
                </a:rPr>
                <a:t>计算机科学</a:t>
              </a:r>
              <a:r>
                <a:rPr lang="zh-CN" altLang="en-US" sz="3200" b="1" dirty="0">
                  <a:solidFill>
                    <a:srgbClr val="002060"/>
                  </a:solidFill>
                  <a:latin typeface="微软雅黑" panose="020B0503020204020204" pitchFamily="34" charset="-122"/>
                  <a:ea typeface="微软雅黑" panose="020B0503020204020204" pitchFamily="34" charset="-122"/>
                </a:rPr>
                <a:t>与技术专业知识</a:t>
              </a:r>
              <a:r>
                <a:rPr lang="zh-CN" altLang="en-US" sz="3200" b="1" dirty="0" smtClean="0">
                  <a:solidFill>
                    <a:srgbClr val="002060"/>
                  </a:solidFill>
                  <a:latin typeface="微软雅黑" panose="020B0503020204020204" pitchFamily="34" charset="-122"/>
                  <a:ea typeface="微软雅黑" panose="020B0503020204020204" pitchFamily="34" charset="-122"/>
                </a:rPr>
                <a:t>体系</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636" y="4461"/>
              <a:ext cx="7129" cy="921"/>
            </a:xfrm>
            <a:prstGeom prst="rect">
              <a:avLst/>
            </a:prstGeom>
            <a:noFill/>
          </p:spPr>
          <p:txBody>
            <a:bodyPr wrap="square" rtlCol="0">
              <a:spAutoFit/>
            </a:bodyPr>
            <a:lstStyle/>
            <a:p>
              <a:pPr>
                <a:defRPr/>
              </a:pPr>
              <a:r>
                <a:rPr lang="zh-CN" altLang="en-US" sz="3200" b="1" dirty="0">
                  <a:solidFill>
                    <a:srgbClr val="002060"/>
                  </a:solidFill>
                  <a:latin typeface="微软雅黑" panose="020B0503020204020204" pitchFamily="34" charset="-122"/>
                  <a:ea typeface="微软雅黑" panose="020B0503020204020204" pitchFamily="34" charset="-122"/>
                </a:rPr>
                <a:t>软件工程专业知识体系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2321496" y="4642075"/>
            <a:ext cx="520882" cy="369570"/>
          </a:xfrm>
          <a:prstGeom prst="rect">
            <a:avLst/>
          </a:prstGeom>
          <a:solidFill>
            <a:srgbClr val="D1DBE4"/>
          </a:solidFill>
          <a:ln w="12700">
            <a:solidFill>
              <a:schemeClr val="bg1"/>
            </a:solidFill>
          </a:ln>
        </p:spPr>
        <p:txBody>
          <a:bodyPr wrap="square" rtlCol="0">
            <a:spAutoFit/>
          </a:bodyPr>
          <a:lstStyle>
            <a:defPPr>
              <a:defRPr lang="zh-CN"/>
            </a:defPPr>
            <a:lvl1pPr>
              <a:defRPr b="1">
                <a:solidFill>
                  <a:srgbClr val="778494"/>
                </a:solidFill>
                <a:latin typeface="微软雅黑" panose="020B0503020204020204" pitchFamily="34" charset="-122"/>
                <a:ea typeface="微软雅黑" panose="020B0503020204020204" pitchFamily="34" charset="-122"/>
              </a:defRPr>
            </a:lvl1pPr>
          </a:lstStyle>
          <a:p>
            <a:pPr>
              <a:defRPr/>
            </a:pPr>
            <a:r>
              <a:rPr lang="en-US" altLang="zh-CN" dirty="0">
                <a:solidFill>
                  <a:srgbClr val="FF0000"/>
                </a:solidFill>
              </a:rPr>
              <a:t>05</a:t>
            </a:r>
            <a:endParaRPr lang="zh-CN" altLang="en-US" dirty="0">
              <a:solidFill>
                <a:srgbClr val="FF0000"/>
              </a:solidFill>
            </a:endParaRPr>
          </a:p>
        </p:txBody>
      </p:sp>
      <p:sp>
        <p:nvSpPr>
          <p:cNvPr id="23" name="文本框 19"/>
          <p:cNvSpPr txBox="1"/>
          <p:nvPr/>
        </p:nvSpPr>
        <p:spPr>
          <a:xfrm>
            <a:off x="3265733" y="4534473"/>
            <a:ext cx="5052202" cy="584775"/>
          </a:xfrm>
          <a:prstGeom prst="rect">
            <a:avLst/>
          </a:prstGeom>
          <a:noFill/>
        </p:spPr>
        <p:txBody>
          <a:bodyPr wrap="square" rtlCol="0">
            <a:spAutoFit/>
          </a:bodyPr>
          <a:lstStyle/>
          <a:p>
            <a:pPr>
              <a:defRPr/>
            </a:pPr>
            <a:r>
              <a:rPr lang="zh-CN" altLang="en-US" sz="3200" b="1" dirty="0">
                <a:solidFill>
                  <a:srgbClr val="002060"/>
                </a:solidFill>
                <a:latin typeface="微软雅黑" panose="020B0503020204020204" pitchFamily="34" charset="-122"/>
                <a:ea typeface="微软雅黑" panose="020B0503020204020204" pitchFamily="34" charset="-122"/>
              </a:rPr>
              <a:t>物联网工程</a:t>
            </a:r>
            <a:r>
              <a:rPr lang="zh-CN" altLang="en-US" sz="3200" b="1" dirty="0" smtClean="0">
                <a:solidFill>
                  <a:srgbClr val="002060"/>
                </a:solidFill>
                <a:latin typeface="微软雅黑" panose="020B0503020204020204" pitchFamily="34" charset="-122"/>
                <a:ea typeface="微软雅黑" panose="020B0503020204020204" pitchFamily="34" charset="-122"/>
              </a:rPr>
              <a:t>专业知识</a:t>
            </a:r>
            <a:r>
              <a:rPr lang="zh-CN" altLang="en-US" sz="3200" b="1" dirty="0">
                <a:solidFill>
                  <a:srgbClr val="002060"/>
                </a:solidFill>
                <a:latin typeface="微软雅黑" panose="020B0503020204020204" pitchFamily="34" charset="-122"/>
                <a:ea typeface="微软雅黑" panose="020B0503020204020204" pitchFamily="34" charset="-122"/>
              </a:rPr>
              <a:t>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321496" y="2819101"/>
            <a:ext cx="6472403" cy="1426845"/>
            <a:chOff x="5304" y="3136"/>
            <a:chExt cx="9133" cy="2247"/>
          </a:xfrm>
        </p:grpSpPr>
        <p:sp>
          <p:nvSpPr>
            <p:cNvPr id="22" name="文本框 21"/>
            <p:cNvSpPr txBox="1"/>
            <p:nvPr/>
          </p:nvSpPr>
          <p:spPr>
            <a:xfrm>
              <a:off x="5304" y="3314"/>
              <a:ext cx="735" cy="582"/>
            </a:xfrm>
            <a:prstGeom prst="rect">
              <a:avLst/>
            </a:prstGeom>
            <a:solidFill>
              <a:srgbClr val="D1DBE4"/>
            </a:solidFill>
            <a:ln w="12700">
              <a:solidFill>
                <a:schemeClr val="bg1"/>
              </a:solidFill>
            </a:ln>
          </p:spPr>
          <p:txBody>
            <a:bodyPr wrap="square" rtlCol="0">
              <a:spAutoFit/>
            </a:bodyPr>
            <a:lstStyle/>
            <a:p>
              <a:pPr>
                <a:defRPr/>
              </a:pPr>
              <a:r>
                <a:rPr lang="en-US" altLang="zh-CN" b="1" dirty="0">
                  <a:solidFill>
                    <a:srgbClr val="FF0000"/>
                  </a:solidFill>
                  <a:latin typeface="微软雅黑" panose="020B0503020204020204" pitchFamily="34" charset="-122"/>
                  <a:ea typeface="微软雅黑" panose="020B0503020204020204" pitchFamily="34" charset="-122"/>
                </a:rPr>
                <a:t>03</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304" y="4631"/>
              <a:ext cx="735" cy="582"/>
            </a:xfrm>
            <a:prstGeom prst="rect">
              <a:avLst/>
            </a:prstGeom>
            <a:solidFill>
              <a:srgbClr val="D1DBE4"/>
            </a:solidFill>
            <a:ln w="12700">
              <a:solidFill>
                <a:schemeClr val="bg1"/>
              </a:solidFill>
            </a:ln>
          </p:spPr>
          <p:txBody>
            <a:bodyPr wrap="square" rtlCol="0">
              <a:spAutoFit/>
            </a:bodyPr>
            <a:lstStyle>
              <a:defPPr>
                <a:defRPr lang="zh-CN"/>
              </a:defPPr>
              <a:lvl1pPr>
                <a:defRPr b="1">
                  <a:solidFill>
                    <a:srgbClr val="778494"/>
                  </a:solidFill>
                  <a:latin typeface="微软雅黑" panose="020B0503020204020204" pitchFamily="34" charset="-122"/>
                  <a:ea typeface="微软雅黑" panose="020B0503020204020204" pitchFamily="34" charset="-122"/>
                </a:defRPr>
              </a:lvl1pPr>
            </a:lstStyle>
            <a:p>
              <a:pPr>
                <a:defRPr/>
              </a:pPr>
              <a:r>
                <a:rPr lang="en-US" altLang="zh-CN" dirty="0">
                  <a:solidFill>
                    <a:srgbClr val="FF0000"/>
                  </a:solidFill>
                </a:rPr>
                <a:t>04</a:t>
              </a:r>
              <a:endParaRPr lang="zh-CN" altLang="en-US" dirty="0">
                <a:solidFill>
                  <a:srgbClr val="FF0000"/>
                </a:solidFill>
              </a:endParaRPr>
            </a:p>
          </p:txBody>
        </p:sp>
        <p:sp>
          <p:nvSpPr>
            <p:cNvPr id="26" name="文本框 25"/>
            <p:cNvSpPr txBox="1"/>
            <p:nvPr/>
          </p:nvSpPr>
          <p:spPr>
            <a:xfrm>
              <a:off x="6610" y="3136"/>
              <a:ext cx="7827" cy="921"/>
            </a:xfrm>
            <a:prstGeom prst="rect">
              <a:avLst/>
            </a:prstGeom>
            <a:noFill/>
          </p:spPr>
          <p:txBody>
            <a:bodyPr wrap="square" rtlCol="0">
              <a:spAutoFit/>
            </a:bodyPr>
            <a:lstStyle/>
            <a:p>
              <a:pPr>
                <a:defRPr/>
              </a:pPr>
              <a:r>
                <a:rPr lang="zh-CN" altLang="en-US" sz="3200" b="1" dirty="0">
                  <a:solidFill>
                    <a:srgbClr val="002060"/>
                  </a:solidFill>
                  <a:latin typeface="微软雅黑" panose="020B0503020204020204" pitchFamily="34" charset="-122"/>
                  <a:ea typeface="微软雅黑" panose="020B0503020204020204" pitchFamily="34" charset="-122"/>
                </a:rPr>
                <a:t>网络工程专业知识体系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612" y="4462"/>
              <a:ext cx="7129" cy="921"/>
            </a:xfrm>
            <a:prstGeom prst="rect">
              <a:avLst/>
            </a:prstGeom>
            <a:noFill/>
          </p:spPr>
          <p:txBody>
            <a:bodyPr wrap="square" rtlCol="0">
              <a:spAutoFit/>
            </a:bodyPr>
            <a:lstStyle/>
            <a:p>
              <a:pPr>
                <a:defRPr/>
              </a:pPr>
              <a:r>
                <a:rPr lang="zh-CN" altLang="en-US" sz="3200" b="1" dirty="0">
                  <a:solidFill>
                    <a:srgbClr val="002060"/>
                  </a:solidFill>
                  <a:latin typeface="微软雅黑" panose="020B0503020204020204" pitchFamily="34" charset="-122"/>
                  <a:ea typeface="微软雅黑" panose="020B0503020204020204" pitchFamily="34" charset="-122"/>
                </a:rPr>
                <a:t>信息安全专业知识体系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2336736" y="5398995"/>
            <a:ext cx="520882" cy="368300"/>
          </a:xfrm>
          <a:prstGeom prst="rect">
            <a:avLst/>
          </a:prstGeom>
          <a:solidFill>
            <a:srgbClr val="D1DBE4"/>
          </a:solidFill>
          <a:ln w="12700">
            <a:solidFill>
              <a:schemeClr val="bg1"/>
            </a:solidFill>
          </a:ln>
        </p:spPr>
        <p:txBody>
          <a:bodyPr wrap="square" rtlCol="0">
            <a:spAutoFit/>
          </a:bodyPr>
          <a:lstStyle>
            <a:defPPr>
              <a:defRPr lang="zh-CN"/>
            </a:defPPr>
            <a:lvl1pPr>
              <a:defRPr b="1">
                <a:solidFill>
                  <a:srgbClr val="778494"/>
                </a:solidFill>
                <a:latin typeface="微软雅黑" panose="020B0503020204020204" pitchFamily="34" charset="-122"/>
                <a:ea typeface="微软雅黑" panose="020B0503020204020204" pitchFamily="34" charset="-122"/>
              </a:defRPr>
            </a:lvl1pPr>
          </a:lstStyle>
          <a:p>
            <a:pPr>
              <a:defRPr/>
            </a:pPr>
            <a:r>
              <a:rPr lang="en-US" altLang="zh-CN" dirty="0">
                <a:solidFill>
                  <a:srgbClr val="FF0000"/>
                </a:solidFill>
              </a:rPr>
              <a:t>06</a:t>
            </a:r>
            <a:endParaRPr lang="zh-CN" altLang="en-US" dirty="0">
              <a:solidFill>
                <a:srgbClr val="FF0000"/>
              </a:solidFill>
            </a:endParaRPr>
          </a:p>
        </p:txBody>
      </p:sp>
      <p:sp>
        <p:nvSpPr>
          <p:cNvPr id="5" name="文本框 19"/>
          <p:cNvSpPr txBox="1"/>
          <p:nvPr/>
        </p:nvSpPr>
        <p:spPr>
          <a:xfrm>
            <a:off x="3352165" y="5281295"/>
            <a:ext cx="7245350" cy="583565"/>
          </a:xfrm>
          <a:prstGeom prst="rect">
            <a:avLst/>
          </a:prstGeom>
          <a:noFill/>
        </p:spPr>
        <p:txBody>
          <a:bodyPr wrap="square" rtlCol="0">
            <a:spAutoFit/>
          </a:bodyPr>
          <a:p>
            <a:pPr>
              <a:defRPr/>
            </a:pPr>
            <a:r>
              <a:rPr lang="zh-CN" altLang="en-US" sz="3200" b="1" dirty="0" smtClean="0">
                <a:solidFill>
                  <a:srgbClr val="002060"/>
                </a:solidFill>
                <a:latin typeface="微软雅黑" panose="020B0503020204020204" pitchFamily="34" charset="-122"/>
                <a:ea typeface="微软雅黑" panose="020B0503020204020204" pitchFamily="34" charset="-122"/>
                <a:sym typeface="+mn-ea"/>
              </a:rPr>
              <a:t>数据科学与大数据技术</a:t>
            </a:r>
            <a:r>
              <a:rPr lang="zh-CN" altLang="en-US" sz="3200" b="1" dirty="0" smtClean="0">
                <a:solidFill>
                  <a:srgbClr val="002060"/>
                </a:solidFill>
                <a:latin typeface="微软雅黑" panose="020B0503020204020204" pitchFamily="34" charset="-122"/>
                <a:ea typeface="微软雅黑" panose="020B0503020204020204" pitchFamily="34" charset="-122"/>
                <a:sym typeface="+mn-ea"/>
              </a:rPr>
              <a:t>专业知识体系</a:t>
            </a:r>
            <a:endParaRPr lang="zh-CN" altLang="en-US" sz="3200" b="1" dirty="0" smtClean="0">
              <a:solidFill>
                <a:srgbClr val="002060"/>
              </a:solidFill>
              <a:latin typeface="微软雅黑" panose="020B0503020204020204" pitchFamily="34" charset="-122"/>
              <a:ea typeface="微软雅黑" panose="020B0503020204020204" pitchFamily="34" charset="-122"/>
            </a:endParaRPr>
          </a:p>
        </p:txBody>
      </p:sp>
      <p:pic>
        <p:nvPicPr>
          <p:cNvPr id="2" name="图片 1"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
        <p:nvSpPr>
          <p:cNvPr id="6" name="文本框 5"/>
          <p:cNvSpPr txBox="1"/>
          <p:nvPr/>
        </p:nvSpPr>
        <p:spPr>
          <a:xfrm>
            <a:off x="1400810" y="226695"/>
            <a:ext cx="8396605" cy="645160"/>
          </a:xfrm>
          <a:prstGeom prst="rect">
            <a:avLst/>
          </a:prstGeom>
          <a:noFill/>
        </p:spPr>
        <p:txBody>
          <a:bodyPr wrap="square" rtlCol="0">
            <a:spAutoFit/>
          </a:bodyPr>
          <a:p>
            <a:r>
              <a:rPr lang="zh-CN" altLang="en-US"/>
              <a:t>上世纪八十年代前，计算机领域还没有形成学科，计算机专业主要有：计算机硬件、计算机软件和计算机应用。</a:t>
            </a:r>
            <a:r>
              <a:rPr lang="zh-CN" altLang="en-US">
                <a:sym typeface="+mn-ea"/>
              </a:rPr>
              <a:t>上世纪九十年代开始提出计算机学科的</a:t>
            </a:r>
            <a:r>
              <a:rPr lang="zh-CN" altLang="en-US">
                <a:sym typeface="+mn-ea"/>
              </a:rPr>
              <a:t>观点。</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P spid="4" grpId="0" animBg="1"/>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计算机科学</a:t>
            </a:r>
            <a:r>
              <a:rPr lang="zh-CN" altLang="en-US" sz="3200" b="1" spc="-200" dirty="0">
                <a:solidFill>
                  <a:srgbClr val="44546A">
                    <a:lumMod val="75000"/>
                  </a:srgbClr>
                </a:solidFill>
                <a:latin typeface="微软雅黑" panose="020B0503020204020204" pitchFamily="34" charset="-122"/>
                <a:ea typeface="微软雅黑" panose="020B0503020204020204" pitchFamily="34" charset="-122"/>
                <a:cs typeface="+mj-cs"/>
              </a:rPr>
              <a:t>与技术专业知识</a:t>
            </a: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体系</a:t>
            </a:r>
            <a:endParaRPr lang="zh-CN" altLang="en-US" sz="32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786913" y="1434117"/>
            <a:ext cx="10404327" cy="48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396240" algn="just" fontAlgn="auto">
              <a:lnSpc>
                <a:spcPct val="150000"/>
              </a:lnSpc>
              <a:spcBef>
                <a:spcPts val="600"/>
              </a:spcBef>
              <a:spcAft>
                <a:spcPts val="300"/>
              </a:spcAft>
              <a:buFont typeface="Wingdings" panose="05000000000000000000" pitchFamily="2" charset="2"/>
              <a:buChar char="Ø"/>
            </a:pPr>
            <a:r>
              <a:rPr lang="zh-CN" altLang="en-US" sz="2400" b="1" spc="-200" dirty="0">
                <a:solidFill>
                  <a:srgbClr val="002060"/>
                </a:solidFill>
                <a:latin typeface="楷体" panose="02010609060101010101" charset="-122"/>
                <a:ea typeface="楷体" panose="02010609060101010101" charset="-122"/>
              </a:rPr>
              <a:t>培养学生将基本原理和技术运用于</a:t>
            </a:r>
            <a:r>
              <a:rPr lang="zh-CN" altLang="en-US" sz="2400" b="1" spc="-200" dirty="0">
                <a:solidFill>
                  <a:srgbClr val="C00000"/>
                </a:solidFill>
                <a:latin typeface="楷体" panose="02010609060101010101" charset="-122"/>
                <a:ea typeface="楷体" panose="02010609060101010101" charset="-122"/>
              </a:rPr>
              <a:t>计算机科学研究</a:t>
            </a:r>
            <a:r>
              <a:rPr lang="zh-CN" altLang="en-US" sz="2400" b="1" spc="-200" dirty="0">
                <a:solidFill>
                  <a:srgbClr val="002060"/>
                </a:solidFill>
                <a:latin typeface="楷体" panose="02010609060101010101" charset="-122"/>
                <a:ea typeface="楷体" panose="02010609060101010101" charset="-122"/>
              </a:rPr>
              <a:t>以及</a:t>
            </a:r>
            <a:r>
              <a:rPr lang="zh-CN" altLang="en-US" sz="2400" b="1" spc="-200" dirty="0">
                <a:solidFill>
                  <a:srgbClr val="00B050"/>
                </a:solidFill>
                <a:latin typeface="楷体" panose="02010609060101010101" charset="-122"/>
                <a:ea typeface="楷体" panose="02010609060101010101" charset="-122"/>
              </a:rPr>
              <a:t>计算机系统设计、开发与应用</a:t>
            </a:r>
            <a:r>
              <a:rPr lang="zh-CN" altLang="en-US" sz="2400" b="1" spc="-200" dirty="0">
                <a:solidFill>
                  <a:srgbClr val="002060"/>
                </a:solidFill>
                <a:latin typeface="楷体" panose="02010609060101010101" charset="-122"/>
                <a:ea typeface="楷体" panose="02010609060101010101" charset="-122"/>
              </a:rPr>
              <a:t>等工作的能力</a:t>
            </a:r>
            <a:r>
              <a:rPr lang="zh-CN" altLang="en-US" sz="2400" b="1" spc="-200" dirty="0" smtClean="0">
                <a:solidFill>
                  <a:srgbClr val="002060"/>
                </a:solidFill>
                <a:latin typeface="楷体" panose="02010609060101010101" charset="-122"/>
                <a:ea typeface="楷体" panose="02010609060101010101" charset="-122"/>
              </a:rPr>
              <a:t>。</a:t>
            </a:r>
            <a:endParaRPr lang="en-US" altLang="zh-CN" sz="2400" b="1" spc="-200" dirty="0" smtClean="0">
              <a:solidFill>
                <a:srgbClr val="002060"/>
              </a:solidFill>
              <a:latin typeface="楷体" panose="02010609060101010101" charset="-122"/>
              <a:ea typeface="楷体" panose="02010609060101010101" charset="-122"/>
            </a:endParaRPr>
          </a:p>
          <a:p>
            <a:pPr marL="396240" indent="-396240" algn="just" fontAlgn="auto">
              <a:lnSpc>
                <a:spcPct val="150000"/>
              </a:lnSpc>
              <a:spcBef>
                <a:spcPts val="600"/>
              </a:spcBef>
              <a:spcAft>
                <a:spcPts val="300"/>
              </a:spcAft>
              <a:buFont typeface="Wingdings" panose="05000000000000000000" pitchFamily="2" charset="2"/>
              <a:buChar char="Ø"/>
            </a:pPr>
            <a:r>
              <a:rPr lang="zh-CN" altLang="en-US" sz="2400" b="1" spc="-200" dirty="0" smtClean="0">
                <a:solidFill>
                  <a:prstClr val="black">
                    <a:lumMod val="85000"/>
                    <a:lumOff val="15000"/>
                  </a:prstClr>
                </a:solidFill>
                <a:latin typeface="楷体" panose="02010609060101010101" charset="-122"/>
                <a:ea typeface="楷体" panose="02010609060101010101" charset="-122"/>
              </a:rPr>
              <a:t>教学</a:t>
            </a:r>
            <a:r>
              <a:rPr lang="zh-CN" altLang="en-US" sz="2400" b="1" spc="-200" dirty="0">
                <a:solidFill>
                  <a:prstClr val="black">
                    <a:lumMod val="85000"/>
                    <a:lumOff val="15000"/>
                  </a:prstClr>
                </a:solidFill>
                <a:latin typeface="楷体" panose="02010609060101010101" charset="-122"/>
                <a:ea typeface="楷体" panose="02010609060101010101" charset="-122"/>
              </a:rPr>
              <a:t>内容应包含</a:t>
            </a:r>
            <a:r>
              <a:rPr lang="zh-CN" altLang="en-US" sz="2400" b="1" spc="-200" dirty="0">
                <a:solidFill>
                  <a:srgbClr val="002060"/>
                </a:solidFill>
                <a:latin typeface="楷体" panose="02010609060101010101" charset="-122"/>
                <a:ea typeface="楷体" panose="02010609060101010101" charset="-122"/>
              </a:rPr>
              <a:t>数字电路、计算机系统结构、算法设计、程序设计语言、软件工程、并行分布计算、智能技术、计算机图形学、人机交互</a:t>
            </a:r>
            <a:r>
              <a:rPr lang="zh-CN" altLang="en-US" sz="2400" b="1" spc="-200" dirty="0">
                <a:solidFill>
                  <a:prstClr val="black">
                    <a:lumMod val="85000"/>
                    <a:lumOff val="15000"/>
                  </a:prstClr>
                </a:solidFill>
                <a:latin typeface="楷体" panose="02010609060101010101" charset="-122"/>
                <a:ea typeface="楷体" panose="02010609060101010101" charset="-122"/>
              </a:rPr>
              <a:t>等知识领域的基本内容。</a:t>
            </a:r>
            <a:endParaRPr lang="zh-CN" altLang="en-US" sz="2400" b="1" spc="-200" dirty="0">
              <a:solidFill>
                <a:prstClr val="black">
                  <a:lumMod val="85000"/>
                  <a:lumOff val="15000"/>
                </a:prstClr>
              </a:solidFill>
              <a:latin typeface="楷体" panose="02010609060101010101" charset="-122"/>
              <a:ea typeface="楷体" panose="02010609060101010101"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18926" y="4380736"/>
            <a:ext cx="1336530" cy="1652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2496" y="4448744"/>
            <a:ext cx="1601271" cy="1516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5415" y="4506093"/>
            <a:ext cx="1820545" cy="145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4"/>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61654"/>
    </mc:Choice>
    <mc:Fallback>
      <p:transition spd="slow" advTm="61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barn(inVertical)">
                                      <p:cBhvr>
                                        <p:cTn id="12" dur="500"/>
                                        <p:tgtEl>
                                          <p:spTgt spid="4099"/>
                                        </p:tgtEl>
                                      </p:cBhvr>
                                    </p:animEffect>
                                  </p:childTnLst>
                                </p:cTn>
                              </p:par>
                              <p:par>
                                <p:cTn id="13" presetID="16" presetClass="entr" presetSubtype="21"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barn(inVertical)">
                                      <p:cBhvr>
                                        <p:cTn id="15" dur="500"/>
                                        <p:tgtEl>
                                          <p:spTgt spid="4098"/>
                                        </p:tgtEl>
                                      </p:cBhvr>
                                    </p:animEffect>
                                  </p:childTnLst>
                                </p:cTn>
                              </p:par>
                              <p:par>
                                <p:cTn id="16" presetID="16" presetClass="entr" presetSubtype="21"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1000"/>
                                        <p:tgtEl>
                                          <p:spTgt spid="4">
                                            <p:txEl>
                                              <p:pRg st="1" end="1"/>
                                            </p:txEl>
                                          </p:spTgt>
                                        </p:tgtEl>
                                      </p:cBhvr>
                                    </p:animEffect>
                                    <p:anim calcmode="lin" valueType="num">
                                      <p:cBhvr>
                                        <p:cTn id="2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计算机科学</a:t>
            </a:r>
            <a:r>
              <a:rPr lang="zh-CN" altLang="en-US" sz="3200" b="1" spc="-200" dirty="0">
                <a:solidFill>
                  <a:srgbClr val="44546A">
                    <a:lumMod val="75000"/>
                  </a:srgbClr>
                </a:solidFill>
                <a:latin typeface="微软雅黑" panose="020B0503020204020204" pitchFamily="34" charset="-122"/>
                <a:ea typeface="微软雅黑" panose="020B0503020204020204" pitchFamily="34" charset="-122"/>
                <a:cs typeface="+mj-cs"/>
              </a:rPr>
              <a:t>与技术专业知识</a:t>
            </a: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体系</a:t>
            </a:r>
            <a:endParaRPr lang="zh-CN" altLang="en-US" sz="32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1168400" y="1463040"/>
            <a:ext cx="9462770" cy="488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396240" algn="just" fontAlgn="auto">
              <a:lnSpc>
                <a:spcPct val="150000"/>
              </a:lnSpc>
              <a:spcBef>
                <a:spcPts val="600"/>
              </a:spcBef>
              <a:spcAft>
                <a:spcPts val="300"/>
              </a:spcAft>
              <a:buFont typeface="Wingdings" panose="05000000000000000000" pitchFamily="2" charset="2"/>
              <a:buChar char="Ø"/>
            </a:pPr>
            <a:r>
              <a:rPr lang="zh-CN" altLang="en-US" sz="2400" b="1" spc="-200" dirty="0" smtClean="0">
                <a:solidFill>
                  <a:prstClr val="black"/>
                </a:solidFill>
                <a:latin typeface="楷体" panose="02010609060101010101" charset="-122"/>
                <a:ea typeface="楷体" panose="02010609060101010101" charset="-122"/>
              </a:rPr>
              <a:t>核心</a:t>
            </a:r>
            <a:r>
              <a:rPr lang="zh-CN" altLang="en-US" sz="2400" b="1" spc="-200" dirty="0">
                <a:solidFill>
                  <a:prstClr val="black"/>
                </a:solidFill>
                <a:latin typeface="楷体" panose="02010609060101010101" charset="-122"/>
                <a:ea typeface="楷体" panose="02010609060101010101" charset="-122"/>
              </a:rPr>
              <a:t>课程包括</a:t>
            </a:r>
            <a:r>
              <a:rPr lang="zh-CN" altLang="en-US" sz="2400" b="1" spc="-200" dirty="0">
                <a:solidFill>
                  <a:srgbClr val="0099FF"/>
                </a:solidFill>
                <a:latin typeface="楷体" panose="02010609060101010101" charset="-122"/>
                <a:ea typeface="楷体" panose="02010609060101010101" charset="-122"/>
              </a:rPr>
              <a:t>计算概论（计算机导论）</a:t>
            </a:r>
            <a:r>
              <a:rPr lang="zh-CN" altLang="en-US" sz="2400" b="1" spc="-200" dirty="0">
                <a:solidFill>
                  <a:srgbClr val="002060"/>
                </a:solidFill>
                <a:latin typeface="楷体" panose="02010609060101010101" charset="-122"/>
                <a:ea typeface="楷体" panose="02010609060101010101" charset="-122"/>
              </a:rPr>
              <a:t>、</a:t>
            </a:r>
            <a:r>
              <a:rPr lang="zh-CN" altLang="en-US" sz="2400" b="1" spc="-200" dirty="0">
                <a:solidFill>
                  <a:srgbClr val="00B050"/>
                </a:solidFill>
                <a:latin typeface="楷体" panose="02010609060101010101" charset="-122"/>
                <a:ea typeface="楷体" panose="02010609060101010101" charset="-122"/>
              </a:rPr>
              <a:t>程序设计基础</a:t>
            </a:r>
            <a:r>
              <a:rPr lang="zh-CN" altLang="en-US" sz="2400" b="1" spc="-200" dirty="0">
                <a:solidFill>
                  <a:srgbClr val="002060"/>
                </a:solidFill>
                <a:latin typeface="楷体" panose="02010609060101010101" charset="-122"/>
                <a:ea typeface="楷体" panose="02010609060101010101" charset="-122"/>
              </a:rPr>
              <a:t>、集合论与数理逻辑、图论与组合数学、代数结构与初等数论、</a:t>
            </a:r>
            <a:r>
              <a:rPr lang="zh-CN" altLang="en-US" sz="2400" b="1" spc="-200" dirty="0">
                <a:solidFill>
                  <a:srgbClr val="C00000"/>
                </a:solidFill>
                <a:latin typeface="楷体" panose="02010609060101010101" charset="-122"/>
                <a:ea typeface="楷体" panose="02010609060101010101" charset="-122"/>
              </a:rPr>
              <a:t>数据结构、操作系统、计算机组成原理</a:t>
            </a:r>
            <a:r>
              <a:rPr lang="zh-CN" altLang="en-US" sz="2400" b="1" spc="-200" dirty="0">
                <a:solidFill>
                  <a:srgbClr val="002060"/>
                </a:solidFill>
                <a:latin typeface="楷体" panose="02010609060101010101" charset="-122"/>
                <a:ea typeface="楷体" panose="02010609060101010101" charset="-122"/>
              </a:rPr>
              <a:t>、</a:t>
            </a:r>
            <a:r>
              <a:rPr lang="zh-CN" altLang="en-US" sz="2400" b="1" spc="-200" dirty="0" smtClean="0">
                <a:solidFill>
                  <a:srgbClr val="002060"/>
                </a:solidFill>
                <a:latin typeface="楷体" panose="02010609060101010101" charset="-122"/>
                <a:ea typeface="楷体" panose="02010609060101010101" charset="-122"/>
              </a:rPr>
              <a:t>数字逻辑</a:t>
            </a:r>
            <a:r>
              <a:rPr lang="zh-CN" altLang="en-US" sz="2400" b="1" spc="-200" dirty="0">
                <a:solidFill>
                  <a:srgbClr val="002060"/>
                </a:solidFill>
                <a:latin typeface="楷体" panose="02010609060101010101" charset="-122"/>
                <a:ea typeface="楷体" panose="02010609060101010101" charset="-122"/>
              </a:rPr>
              <a:t>与数字电路、计算机网络、编译原理、数据库原理、</a:t>
            </a:r>
            <a:r>
              <a:rPr lang="zh-CN" altLang="en-US" sz="2400" b="1" spc="-200" dirty="0">
                <a:solidFill>
                  <a:srgbClr val="00B050"/>
                </a:solidFill>
                <a:latin typeface="楷体" panose="02010609060101010101" charset="-122"/>
                <a:ea typeface="楷体" panose="02010609060101010101" charset="-122"/>
              </a:rPr>
              <a:t>算法设计与分析</a:t>
            </a:r>
            <a:r>
              <a:rPr lang="zh-CN" altLang="en-US" sz="2400" b="1" spc="-200" dirty="0">
                <a:solidFill>
                  <a:srgbClr val="002060"/>
                </a:solidFill>
                <a:latin typeface="楷体" panose="02010609060101010101" charset="-122"/>
                <a:ea typeface="楷体" panose="02010609060101010101" charset="-122"/>
              </a:rPr>
              <a:t>、人工智能、</a:t>
            </a:r>
            <a:r>
              <a:rPr lang="zh-CN" altLang="en-US" sz="2400" b="1" spc="-200" dirty="0" smtClean="0">
                <a:solidFill>
                  <a:srgbClr val="002060"/>
                </a:solidFill>
                <a:latin typeface="楷体" panose="02010609060101010101" charset="-122"/>
                <a:ea typeface="楷体" panose="02010609060101010101" charset="-122"/>
              </a:rPr>
              <a:t>计算机图形学等。</a:t>
            </a:r>
            <a:endParaRPr lang="zh-CN" altLang="zh-CN" sz="2400" b="1" dirty="0">
              <a:solidFill>
                <a:srgbClr val="002060"/>
              </a:solidFill>
              <a:latin typeface="楷体" panose="02010609060101010101" charset="-122"/>
              <a:ea typeface="楷体" panose="02010609060101010101" charset="-122"/>
            </a:endParaRPr>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556"/>
    </mc:Choice>
    <mc:Fallback>
      <p:transition spd="slow" advTm="61556"/>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627380" y="1901190"/>
            <a:ext cx="10585450" cy="330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indent="0" algn="just">
              <a:lnSpc>
                <a:spcPct val="114000"/>
              </a:lnSpc>
              <a:spcBef>
                <a:spcPts val="600"/>
              </a:spcBef>
              <a:buFont typeface="Wingdings" panose="05000000000000000000" pitchFamily="2" charset="2"/>
              <a:buNone/>
            </a:pPr>
            <a:r>
              <a:rPr lang="en-US" altLang="zh-CN" sz="2400" b="1" spc="-200" dirty="0">
                <a:solidFill>
                  <a:srgbClr val="002060"/>
                </a:solidFill>
                <a:latin typeface="楷体" panose="02010609060101010101" charset="-122"/>
                <a:ea typeface="楷体" panose="02010609060101010101" charset="-122"/>
                <a:sym typeface="+mn-ea"/>
              </a:rPr>
              <a:t>    </a:t>
            </a:r>
            <a:r>
              <a:rPr lang="zh-CN" altLang="en-US" sz="2400" b="1" spc="-200" dirty="0">
                <a:solidFill>
                  <a:srgbClr val="002060"/>
                </a:solidFill>
                <a:latin typeface="楷体" panose="02010609060101010101" charset="-122"/>
                <a:ea typeface="楷体" panose="02010609060101010101" charset="-122"/>
                <a:sym typeface="+mn-ea"/>
              </a:rPr>
              <a:t>专业培养目标指出：</a:t>
            </a:r>
            <a:r>
              <a:rPr lang="zh-CN" altLang="en-US" sz="2400" b="1" spc="-200" dirty="0">
                <a:solidFill>
                  <a:srgbClr val="002060"/>
                </a:solidFill>
                <a:latin typeface="楷体" panose="02010609060101010101" charset="-122"/>
                <a:ea typeface="楷体" panose="02010609060101010101" charset="-122"/>
              </a:rPr>
              <a:t>培养学生</a:t>
            </a:r>
            <a:r>
              <a:rPr lang="zh-CN" altLang="en-US" sz="2400" b="1" spc="-200" dirty="0">
                <a:latin typeface="楷体" panose="02010609060101010101" charset="-122"/>
                <a:ea typeface="楷体" panose="02010609060101010101" charset="-122"/>
              </a:rPr>
              <a:t>掌握计算科学基础理论、软件工程专业基础知识及应用知识，并具有软件设计、软件开发和项目组织管理的基本能力，有较好地软件开发实践</a:t>
            </a:r>
            <a:r>
              <a:rPr lang="zh-CN" altLang="en-US" sz="2400" b="1" spc="-200" dirty="0">
                <a:solidFill>
                  <a:schemeClr val="tx1"/>
                </a:solidFill>
                <a:latin typeface="楷体" panose="02010609060101010101" charset="-122"/>
                <a:ea typeface="楷体" panose="02010609060101010101" charset="-122"/>
              </a:rPr>
              <a:t>经验，能从事软件工程技术研究、设计、开发、管理、服务等工作</a:t>
            </a:r>
            <a:r>
              <a:rPr lang="zh-CN" altLang="en-US" sz="2400" b="1" spc="-200" dirty="0" smtClean="0">
                <a:solidFill>
                  <a:schemeClr val="tx1"/>
                </a:solidFill>
                <a:latin typeface="楷体" panose="02010609060101010101" charset="-122"/>
                <a:ea typeface="楷体" panose="02010609060101010101" charset="-122"/>
              </a:rPr>
              <a:t>。</a:t>
            </a:r>
            <a:endParaRPr lang="zh-CN" altLang="en-US" sz="2400" b="1" spc="-200" dirty="0" smtClean="0">
              <a:solidFill>
                <a:schemeClr val="tx1"/>
              </a:solidFill>
              <a:latin typeface="楷体" panose="02010609060101010101" charset="-122"/>
              <a:ea typeface="楷体" panose="02010609060101010101" charset="-122"/>
            </a:endParaRPr>
          </a:p>
          <a:p>
            <a:pPr indent="0" algn="just">
              <a:lnSpc>
                <a:spcPct val="114000"/>
              </a:lnSpc>
              <a:spcBef>
                <a:spcPts val="600"/>
              </a:spcBef>
              <a:buFont typeface="Wingdings" panose="05000000000000000000" pitchFamily="2" charset="2"/>
              <a:buNone/>
            </a:pPr>
            <a:r>
              <a:rPr lang="zh-CN" altLang="en-US" sz="2400" b="1" spc="-200" dirty="0" smtClean="0">
                <a:solidFill>
                  <a:schemeClr val="tx1"/>
                </a:solidFill>
                <a:latin typeface="楷体" panose="02010609060101010101" charset="-122"/>
                <a:ea typeface="楷体" panose="02010609060101010101" charset="-122"/>
              </a:rPr>
              <a:t> </a:t>
            </a:r>
            <a:r>
              <a:rPr lang="en-US" altLang="zh-CN" sz="2400" b="1" spc="-200" dirty="0" smtClean="0">
                <a:solidFill>
                  <a:schemeClr val="tx1"/>
                </a:solidFill>
                <a:latin typeface="楷体" panose="02010609060101010101" charset="-122"/>
                <a:ea typeface="楷体" panose="02010609060101010101" charset="-122"/>
              </a:rPr>
              <a:t>    </a:t>
            </a:r>
            <a:r>
              <a:rPr lang="zh-CN" altLang="en-US" sz="2400" b="1" dirty="0">
                <a:latin typeface="楷体" panose="02010609060101010101" charset="-122"/>
                <a:ea typeface="楷体" panose="02010609060101010101" charset="-122"/>
                <a:cs typeface="楷体" panose="02010609060101010101" charset="-122"/>
                <a:sym typeface="+mn-ea"/>
              </a:rPr>
              <a:t>在软件工程中软件产品的生命周期</a:t>
            </a:r>
            <a:endParaRPr lang="zh-CN" altLang="en-US" sz="2400" b="1" dirty="0">
              <a:latin typeface="楷体" panose="02010609060101010101" charset="-122"/>
              <a:ea typeface="楷体" panose="02010609060101010101" charset="-122"/>
              <a:cs typeface="楷体" panose="02010609060101010101" charset="-122"/>
              <a:sym typeface="+mn-ea"/>
            </a:endParaRPr>
          </a:p>
          <a:p>
            <a:pPr indent="0" algn="just">
              <a:lnSpc>
                <a:spcPct val="114000"/>
              </a:lnSpc>
              <a:spcBef>
                <a:spcPts val="600"/>
              </a:spcBef>
              <a:buFont typeface="Wingdings" panose="05000000000000000000" pitchFamily="2" charset="2"/>
              <a:buNone/>
            </a:pPr>
            <a:r>
              <a:rPr lang="zh-CN" altLang="en-US" sz="2400" b="1" dirty="0">
                <a:latin typeface="楷体" panose="02010609060101010101" charset="-122"/>
                <a:ea typeface="楷体" panose="02010609060101010101" charset="-122"/>
                <a:cs typeface="楷体" panose="02010609060101010101" charset="-122"/>
                <a:sym typeface="+mn-ea"/>
              </a:rPr>
              <a:t>一般可以划分为</a:t>
            </a:r>
            <a:r>
              <a:rPr lang="en-US" altLang="zh-CN" sz="2400" b="1" dirty="0">
                <a:latin typeface="楷体" panose="02010609060101010101" charset="-122"/>
                <a:ea typeface="楷体" panose="02010609060101010101" charset="-122"/>
                <a:cs typeface="楷体" panose="02010609060101010101" charset="-122"/>
                <a:sym typeface="+mn-ea"/>
              </a:rPr>
              <a:t>6</a:t>
            </a:r>
            <a:r>
              <a:rPr lang="zh-CN" altLang="en-US" sz="2400" b="1" dirty="0">
                <a:latin typeface="楷体" panose="02010609060101010101" charset="-122"/>
                <a:ea typeface="楷体" panose="02010609060101010101" charset="-122"/>
                <a:cs typeface="楷体" panose="02010609060101010101" charset="-122"/>
                <a:sym typeface="+mn-ea"/>
              </a:rPr>
              <a:t>个阶段，如图所示。因</a:t>
            </a:r>
            <a:endParaRPr lang="zh-CN" altLang="en-US" sz="2400" b="1" dirty="0">
              <a:latin typeface="楷体" panose="02010609060101010101" charset="-122"/>
              <a:ea typeface="楷体" panose="02010609060101010101" charset="-122"/>
              <a:cs typeface="楷体" panose="02010609060101010101" charset="-122"/>
              <a:sym typeface="+mn-ea"/>
            </a:endParaRPr>
          </a:p>
          <a:p>
            <a:pPr indent="0" algn="just">
              <a:lnSpc>
                <a:spcPct val="114000"/>
              </a:lnSpc>
              <a:spcBef>
                <a:spcPts val="600"/>
              </a:spcBef>
              <a:buFont typeface="Wingdings" panose="05000000000000000000" pitchFamily="2" charset="2"/>
              <a:buNone/>
            </a:pPr>
            <a:r>
              <a:rPr lang="zh-CN" altLang="en-US" sz="2400" b="1" dirty="0">
                <a:latin typeface="楷体" panose="02010609060101010101" charset="-122"/>
                <a:ea typeface="楷体" panose="02010609060101010101" charset="-122"/>
                <a:cs typeface="楷体" panose="02010609060101010101" charset="-122"/>
                <a:sym typeface="+mn-ea"/>
              </a:rPr>
              <a:t>此，</a:t>
            </a:r>
            <a:r>
              <a:rPr lang="zh-CN" altLang="zh-CN" sz="2400" b="1" dirty="0">
                <a:latin typeface="楷体" panose="02010609060101010101" charset="-122"/>
                <a:ea typeface="楷体" panose="02010609060101010101" charset="-122"/>
                <a:sym typeface="+mn-ea"/>
              </a:rPr>
              <a:t>软件工程专业知识体系涵盖了</a:t>
            </a:r>
            <a:r>
              <a:rPr lang="zh-CN" altLang="zh-CN" sz="2400" b="1" dirty="0">
                <a:latin typeface="楷体" panose="02010609060101010101" charset="-122"/>
                <a:ea typeface="楷体" panose="02010609060101010101" charset="-122"/>
                <a:sym typeface="+mn-ea"/>
              </a:rPr>
              <a:t>软</a:t>
            </a:r>
            <a:endParaRPr lang="zh-CN" altLang="zh-CN" sz="2400" b="1" dirty="0">
              <a:latin typeface="楷体" panose="02010609060101010101" charset="-122"/>
              <a:ea typeface="楷体" panose="02010609060101010101" charset="-122"/>
              <a:sym typeface="+mn-ea"/>
            </a:endParaRPr>
          </a:p>
          <a:p>
            <a:pPr indent="0" algn="just">
              <a:lnSpc>
                <a:spcPct val="114000"/>
              </a:lnSpc>
              <a:spcBef>
                <a:spcPts val="600"/>
              </a:spcBef>
              <a:buFont typeface="Wingdings" panose="05000000000000000000" pitchFamily="2" charset="2"/>
              <a:buNone/>
            </a:pPr>
            <a:r>
              <a:rPr lang="zh-CN" altLang="zh-CN" sz="2400" b="1" dirty="0">
                <a:latin typeface="楷体" panose="02010609060101010101" charset="-122"/>
                <a:ea typeface="楷体" panose="02010609060101010101" charset="-122"/>
                <a:sym typeface="+mn-ea"/>
              </a:rPr>
              <a:t>件构造、软件需求分析、软件设计、代</a:t>
            </a:r>
            <a:endParaRPr lang="zh-CN" altLang="zh-CN" sz="2400" b="1" dirty="0">
              <a:latin typeface="楷体" panose="02010609060101010101" charset="-122"/>
              <a:ea typeface="楷体" panose="02010609060101010101" charset="-122"/>
              <a:sym typeface="+mn-ea"/>
            </a:endParaRPr>
          </a:p>
          <a:p>
            <a:pPr indent="0" algn="just">
              <a:lnSpc>
                <a:spcPct val="114000"/>
              </a:lnSpc>
              <a:spcBef>
                <a:spcPts val="600"/>
              </a:spcBef>
              <a:buFont typeface="Wingdings" panose="05000000000000000000" pitchFamily="2" charset="2"/>
              <a:buNone/>
            </a:pPr>
            <a:r>
              <a:rPr lang="zh-CN" altLang="zh-CN" sz="2400" b="1" dirty="0">
                <a:latin typeface="楷体" panose="02010609060101010101" charset="-122"/>
                <a:ea typeface="楷体" panose="02010609060101010101" charset="-122"/>
                <a:sym typeface="+mn-ea"/>
              </a:rPr>
              <a:t>码开发、软件</a:t>
            </a:r>
            <a:r>
              <a:rPr lang="zh-CN" altLang="zh-CN" sz="2400" b="1" dirty="0">
                <a:latin typeface="楷体" panose="02010609060101010101" charset="-122"/>
                <a:ea typeface="楷体" panose="02010609060101010101" charset="-122"/>
                <a:sym typeface="+mn-ea"/>
              </a:rPr>
              <a:t>检测和软件维护的</a:t>
            </a:r>
            <a:r>
              <a:rPr lang="zh-CN" altLang="zh-CN" sz="2400" b="1" dirty="0">
                <a:latin typeface="楷体" panose="02010609060101010101" charset="-122"/>
                <a:ea typeface="楷体" panose="02010609060101010101" charset="-122"/>
                <a:sym typeface="+mn-ea"/>
              </a:rPr>
              <a:t>全过程。</a:t>
            </a:r>
            <a:endParaRPr lang="zh-CN" altLang="en-US" sz="2400" b="1" dirty="0">
              <a:latin typeface="楷体" panose="02010609060101010101" charset="-122"/>
              <a:ea typeface="楷体" panose="02010609060101010101" charset="-122"/>
            </a:endParaRPr>
          </a:p>
          <a:p>
            <a:pPr indent="0" algn="just">
              <a:lnSpc>
                <a:spcPct val="114000"/>
              </a:lnSpc>
              <a:spcBef>
                <a:spcPts val="600"/>
              </a:spcBef>
              <a:buFont typeface="Wingdings" panose="05000000000000000000" pitchFamily="2" charset="2"/>
              <a:buNone/>
            </a:pPr>
            <a:endParaRPr lang="zh-CN" altLang="en-US" sz="2400" b="1" dirty="0">
              <a:latin typeface="楷体" panose="02010609060101010101" charset="-122"/>
              <a:ea typeface="楷体" panose="02010609060101010101" charset="-122"/>
              <a:cs typeface="楷体" panose="02010609060101010101" charset="-122"/>
              <a:sym typeface="+mn-ea"/>
            </a:endParaRPr>
          </a:p>
        </p:txBody>
      </p:sp>
      <p:pic>
        <p:nvPicPr>
          <p:cNvPr id="1025" name="图片 14" descr="0117"/>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6622415" y="3376295"/>
            <a:ext cx="4443095" cy="204660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10115550" y="6235065"/>
            <a:ext cx="1502410" cy="463550"/>
          </a:xfrm>
          <a:prstGeom prst="rect">
            <a:avLst/>
          </a:prstGeom>
        </p:spPr>
      </p:pic>
      <p:sp>
        <p:nvSpPr>
          <p:cNvPr id="5" name="Rectangle 3"/>
          <p:cNvSpPr>
            <a:spLocks noGrp="1" noChangeArrowheads="1"/>
          </p:cNvSpPr>
          <p:nvPr>
            <p:ph type="body" sz="half" idx="1"/>
          </p:nvPr>
        </p:nvSpPr>
        <p:spPr>
          <a:xfrm>
            <a:off x="627352" y="537665"/>
            <a:ext cx="9621548" cy="752475"/>
          </a:xfrm>
        </p:spPr>
        <p:txBody>
          <a:bodyPr>
            <a:noAutofit/>
          </a:bodyPr>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软件工程专业知识体系</a:t>
            </a:r>
            <a:endPar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endParaRPr>
          </a:p>
        </p:txBody>
      </p:sp>
      <p:pic>
        <p:nvPicPr>
          <p:cNvPr id="3" name="图片 2"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94536"/>
    </mc:Choice>
    <mc:Fallback>
      <p:transition spd="slow" advTm="945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ircle(in)">
                                      <p:cBhvr>
                                        <p:cTn id="12" dur="2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ircle(in)">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ircle(in)">
                                      <p:cBhvr>
                                        <p:cTn id="22" dur="2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ircle(in)">
                                      <p:cBhvr>
                                        <p:cTn id="27" dur="2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ircle(in)">
                                      <p:cBhvr>
                                        <p:cTn id="32" dur="2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TIMING" val="|1.8|21.6|31.8"/>
</p:tagLst>
</file>

<file path=ppt/tags/tag10.xml><?xml version="1.0" encoding="utf-8"?>
<p:tagLst xmlns:p="http://schemas.openxmlformats.org/presentationml/2006/main">
  <p:tag name="TIMING" val="|0|0|0"/>
</p:tagLst>
</file>

<file path=ppt/tags/tag11.xml><?xml version="1.0" encoding="utf-8"?>
<p:tagLst xmlns:p="http://schemas.openxmlformats.org/presentationml/2006/main">
  <p:tag name="TIMING" val="|0|0|0"/>
</p:tagLst>
</file>

<file path=ppt/tags/tag12.xml><?xml version="1.0" encoding="utf-8"?>
<p:tagLst xmlns:p="http://schemas.openxmlformats.org/presentationml/2006/main">
  <p:tag name="TIMING" val="|0|0"/>
</p:tagLst>
</file>

<file path=ppt/tags/tag13.xml><?xml version="1.0" encoding="utf-8"?>
<p:tagLst xmlns:p="http://schemas.openxmlformats.org/presentationml/2006/main">
  <p:tag name="TIMING" val="|0|0"/>
</p:tagLst>
</file>

<file path=ppt/tags/tag14.xml><?xml version="1.0" encoding="utf-8"?>
<p:tagLst xmlns:p="http://schemas.openxmlformats.org/presentationml/2006/main">
  <p:tag name="TIMING" val="|0|0|0|0|0"/>
</p:tagLst>
</file>

<file path=ppt/tags/tag15.xml><?xml version="1.0" encoding="utf-8"?>
<p:tagLst xmlns:p="http://schemas.openxmlformats.org/presentationml/2006/main">
  <p:tag name="TIMING" val="|7.6|46.1|7.6"/>
</p:tagLst>
</file>

<file path=ppt/tags/tag16.xml><?xml version="1.0" encoding="utf-8"?>
<p:tagLst xmlns:p="http://schemas.openxmlformats.org/presentationml/2006/main">
  <p:tag name="TIMING" val="|1|12.2"/>
</p:tagLst>
</file>

<file path=ppt/tags/tag17.xml><?xml version="1.0" encoding="utf-8"?>
<p:tagLst xmlns:p="http://schemas.openxmlformats.org/presentationml/2006/main">
  <p:tag name="TIMING" val="|1.9|5.3"/>
</p:tagLst>
</file>

<file path=ppt/tags/tag18.xml><?xml version="1.0" encoding="utf-8"?>
<p:tagLst xmlns:p="http://schemas.openxmlformats.org/presentationml/2006/main">
  <p:tag name="TIMING" val="|6.6|13.2|28.8|21.6"/>
</p:tagLst>
</file>

<file path=ppt/tags/tag19.xml><?xml version="1.0" encoding="utf-8"?>
<p:tagLst xmlns:p="http://schemas.openxmlformats.org/presentationml/2006/main">
  <p:tag name="TIMING" val="|3|2.6|1.5|25.7"/>
</p:tagLst>
</file>

<file path=ppt/tags/tag2.xml><?xml version="1.0" encoding="utf-8"?>
<p:tagLst xmlns:p="http://schemas.openxmlformats.org/presentationml/2006/main">
  <p:tag name="TIMING" val="|0|0|0|0|0"/>
</p:tagLst>
</file>

<file path=ppt/tags/tag20.xml><?xml version="1.0" encoding="utf-8"?>
<p:tagLst xmlns:p="http://schemas.openxmlformats.org/presentationml/2006/main">
  <p:tag name="TIMING" val="|4|30.1|6.2|5.3|14.8"/>
</p:tagLst>
</file>

<file path=ppt/tags/tag21.xml><?xml version="1.0" encoding="utf-8"?>
<p:tagLst xmlns:p="http://schemas.openxmlformats.org/presentationml/2006/main">
  <p:tag name="TIMING" val="|3.7|10.2|1.2|2.9"/>
</p:tagLst>
</file>

<file path=ppt/tags/tag22.xml><?xml version="1.0" encoding="utf-8"?>
<p:tagLst xmlns:p="http://schemas.openxmlformats.org/presentationml/2006/main">
  <p:tag name="TIMING" val="|6.7|32.5|3.7|4.9"/>
</p:tagLst>
</file>

<file path=ppt/tags/tag23.xml><?xml version="1.0" encoding="utf-8"?>
<p:tagLst xmlns:p="http://schemas.openxmlformats.org/presentationml/2006/main">
  <p:tag name="TIMING" val="|0.9|13.2|13.8"/>
</p:tagLst>
</file>

<file path=ppt/tags/tag24.xml><?xml version="1.0" encoding="utf-8"?>
<p:tagLst xmlns:p="http://schemas.openxmlformats.org/presentationml/2006/main">
  <p:tag name="TIMING" val="|35.3|18.3"/>
</p:tagLst>
</file>

<file path=ppt/tags/tag25.xml><?xml version="1.0" encoding="utf-8"?>
<p:tagLst xmlns:p="http://schemas.openxmlformats.org/presentationml/2006/main">
  <p:tag name="TIMING" val="|3.4|16.9|13.2"/>
</p:tagLst>
</file>

<file path=ppt/tags/tag26.xml><?xml version="1.0" encoding="utf-8"?>
<p:tagLst xmlns:p="http://schemas.openxmlformats.org/presentationml/2006/main">
  <p:tag name="TIMING" val="|3.8|36.6|9.9"/>
</p:tagLst>
</file>

<file path=ppt/tags/tag27.xml><?xml version="1.0" encoding="utf-8"?>
<p:tagLst xmlns:p="http://schemas.openxmlformats.org/presentationml/2006/main">
  <p:tag name="TIMING" val="|3.8|36.6|9.9"/>
</p:tagLst>
</file>

<file path=ppt/tags/tag28.xml><?xml version="1.0" encoding="utf-8"?>
<p:tagLst xmlns:p="http://schemas.openxmlformats.org/presentationml/2006/main">
  <p:tag name="TIMING" val="|3.8|36.6|9.9"/>
</p:tagLst>
</file>

<file path=ppt/tags/tag29.xml><?xml version="1.0" encoding="utf-8"?>
<p:tagLst xmlns:p="http://schemas.openxmlformats.org/presentationml/2006/main">
  <p:tag name="TIMING" val="|4.6"/>
</p:tagLst>
</file>

<file path=ppt/tags/tag3.xml><?xml version="1.0" encoding="utf-8"?>
<p:tagLst xmlns:p="http://schemas.openxmlformats.org/presentationml/2006/main">
  <p:tag name="TIMING" val="|0|0|0|0|0"/>
</p:tagLst>
</file>

<file path=ppt/tags/tag30.xml><?xml version="1.0" encoding="utf-8"?>
<p:tagLst xmlns:p="http://schemas.openxmlformats.org/presentationml/2006/main">
  <p:tag name="TIMING" val="|4.1"/>
</p:tagLst>
</file>

<file path=ppt/tags/tag31.xml><?xml version="1.0" encoding="utf-8"?>
<p:tagLst xmlns:p="http://schemas.openxmlformats.org/presentationml/2006/main">
  <p:tag name="TIMING" val="|3.6|12.4"/>
</p:tagLst>
</file>

<file path=ppt/tags/tag32.xml><?xml version="1.0" encoding="utf-8"?>
<p:tagLst xmlns:p="http://schemas.openxmlformats.org/presentationml/2006/main">
  <p:tag name="TIMING" val="|3.2|43.3"/>
</p:tagLst>
</file>

<file path=ppt/tags/tag33.xml><?xml version="1.0" encoding="utf-8"?>
<p:tagLst xmlns:p="http://schemas.openxmlformats.org/presentationml/2006/main">
  <p:tag name="TIMING" val="|4.2|22.3|21.4"/>
</p:tagLst>
</file>

<file path=ppt/tags/tag34.xml><?xml version="1.0" encoding="utf-8"?>
<p:tagLst xmlns:p="http://schemas.openxmlformats.org/presentationml/2006/main">
  <p:tag name="TIMING" val="|5.3"/>
</p:tagLst>
</file>

<file path=ppt/tags/tag35.xml><?xml version="1.0" encoding="utf-8"?>
<p:tagLst xmlns:p="http://schemas.openxmlformats.org/presentationml/2006/main">
  <p:tag name="TIMING" val="|3.7"/>
</p:tagLst>
</file>

<file path=ppt/tags/tag36.xml><?xml version="1.0" encoding="utf-8"?>
<p:tagLst xmlns:p="http://schemas.openxmlformats.org/presentationml/2006/main">
  <p:tag name="TIMING" val="|5.2|24.2"/>
</p:tagLst>
</file>

<file path=ppt/tags/tag37.xml><?xml version="1.0" encoding="utf-8"?>
<p:tagLst xmlns:p="http://schemas.openxmlformats.org/presentationml/2006/main">
  <p:tag name="TIMING" val="|1.6"/>
</p:tagLst>
</file>

<file path=ppt/tags/tag38.xml><?xml version="1.0" encoding="utf-8"?>
<p:tagLst xmlns:p="http://schemas.openxmlformats.org/presentationml/2006/main">
  <p:tag name="TIMING" val="|5.2"/>
</p:tagLst>
</file>

<file path=ppt/tags/tag39.xml><?xml version="1.0" encoding="utf-8"?>
<p:tagLst xmlns:p="http://schemas.openxmlformats.org/presentationml/2006/main">
  <p:tag name="TIMING" val="|7|22.5"/>
</p:tagLst>
</file>

<file path=ppt/tags/tag4.xml><?xml version="1.0" encoding="utf-8"?>
<p:tagLst xmlns:p="http://schemas.openxmlformats.org/presentationml/2006/main">
  <p:tag name="TIMING" val="|0|0|0|0|0"/>
</p:tagLst>
</file>

<file path=ppt/tags/tag40.xml><?xml version="1.0" encoding="utf-8"?>
<p:tagLst xmlns:p="http://schemas.openxmlformats.org/presentationml/2006/main">
  <p:tag name="TIMING" val="|5.7|14.6|16.2"/>
</p:tagLst>
</file>

<file path=ppt/tags/tag41.xml><?xml version="1.0" encoding="utf-8"?>
<p:tagLst xmlns:p="http://schemas.openxmlformats.org/presentationml/2006/main">
  <p:tag name="TIMING" val="|5.3"/>
</p:tagLst>
</file>

<file path=ppt/tags/tag42.xml><?xml version="1.0" encoding="utf-8"?>
<p:tagLst xmlns:p="http://schemas.openxmlformats.org/presentationml/2006/main">
  <p:tag name="TIMING" val="|12"/>
</p:tagLst>
</file>

<file path=ppt/tags/tag43.xml><?xml version="1.0" encoding="utf-8"?>
<p:tagLst xmlns:p="http://schemas.openxmlformats.org/presentationml/2006/main">
  <p:tag name="TIMING" val="|1.1|18.7|45.8"/>
</p:tagLst>
</file>

<file path=ppt/tags/tag44.xml><?xml version="1.0" encoding="utf-8"?>
<p:tagLst xmlns:p="http://schemas.openxmlformats.org/presentationml/2006/main">
  <p:tag name="TIMING" val="|0.8|16.1"/>
</p:tagLst>
</file>

<file path=ppt/tags/tag45.xml><?xml version="1.0" encoding="utf-8"?>
<p:tagLst xmlns:p="http://schemas.openxmlformats.org/presentationml/2006/main">
  <p:tag name="TIMING" val="|0.6|15.2"/>
</p:tagLst>
</file>

<file path=ppt/tags/tag46.xml><?xml version="1.0" encoding="utf-8"?>
<p:tagLst xmlns:p="http://schemas.openxmlformats.org/presentationml/2006/main">
  <p:tag name="TIMING" val="|1|18"/>
</p:tagLst>
</file>

<file path=ppt/tags/tag47.xml><?xml version="1.0" encoding="utf-8"?>
<p:tagLst xmlns:p="http://schemas.openxmlformats.org/presentationml/2006/main">
  <p:tag name="TIMING" val="|0.9|9.7|9.4"/>
</p:tagLst>
</file>

<file path=ppt/tags/tag48.xml><?xml version="1.0" encoding="utf-8"?>
<p:tagLst xmlns:p="http://schemas.openxmlformats.org/presentationml/2006/main">
  <p:tag name="TIMING" val="|1.4|23.4"/>
</p:tagLst>
</file>

<file path=ppt/tags/tag49.xml><?xml version="1.0" encoding="utf-8"?>
<p:tagLst xmlns:p="http://schemas.openxmlformats.org/presentationml/2006/main">
  <p:tag name="TIMING" val="|0.7|6.6|31.8"/>
</p:tagLst>
</file>

<file path=ppt/tags/tag5.xml><?xml version="1.0" encoding="utf-8"?>
<p:tagLst xmlns:p="http://schemas.openxmlformats.org/presentationml/2006/main">
  <p:tag name="TIMING" val="|0|0"/>
</p:tagLst>
</file>

<file path=ppt/tags/tag50.xml><?xml version="1.0" encoding="utf-8"?>
<p:tagLst xmlns:p="http://schemas.openxmlformats.org/presentationml/2006/main">
  <p:tag name="TIMING" val="|0.7|30.3"/>
</p:tagLst>
</file>

<file path=ppt/tags/tag51.xml><?xml version="1.0" encoding="utf-8"?>
<p:tagLst xmlns:p="http://schemas.openxmlformats.org/presentationml/2006/main">
  <p:tag name="TIMING" val="|0.9|24.3|16.3"/>
</p:tagLst>
</file>

<file path=ppt/tags/tag52.xml><?xml version="1.0" encoding="utf-8"?>
<p:tagLst xmlns:p="http://schemas.openxmlformats.org/presentationml/2006/main">
  <p:tag name="TIMING" val="|13.7|12"/>
</p:tagLst>
</file>

<file path=ppt/tags/tag53.xml><?xml version="1.0" encoding="utf-8"?>
<p:tagLst xmlns:p="http://schemas.openxmlformats.org/presentationml/2006/main">
  <p:tag name="TIMING" val="|7.3|17.1"/>
</p:tagLst>
</file>

<file path=ppt/tags/tag54.xml><?xml version="1.0" encoding="utf-8"?>
<p:tagLst xmlns:p="http://schemas.openxmlformats.org/presentationml/2006/main">
  <p:tag name="TIMING" val="|10.3|20.4|49.8"/>
</p:tagLst>
</file>

<file path=ppt/tags/tag55.xml><?xml version="1.0" encoding="utf-8"?>
<p:tagLst xmlns:p="http://schemas.openxmlformats.org/presentationml/2006/main">
  <p:tag name="TIMING" val="|7.3|24.5"/>
</p:tagLst>
</file>

<file path=ppt/tags/tag56.xml><?xml version="1.0" encoding="utf-8"?>
<p:tagLst xmlns:p="http://schemas.openxmlformats.org/presentationml/2006/main">
  <p:tag name="KSO_WM_UNIT_PLACING_PICTURE_USER_VIEWPORT" val="{&quot;height&quot;:4394,&quot;width&quot;:9538}"/>
</p:tagLst>
</file>

<file path=ppt/tags/tag57.xml><?xml version="1.0" encoding="utf-8"?>
<p:tagLst xmlns:p="http://schemas.openxmlformats.org/presentationml/2006/main">
  <p:tag name="TIMING" val="|7.4|63.1"/>
</p:tagLst>
</file>

<file path=ppt/tags/tag58.xml><?xml version="1.0" encoding="utf-8"?>
<p:tagLst xmlns:p="http://schemas.openxmlformats.org/presentationml/2006/main">
  <p:tag name="TIMING" val="|5.2|18.1"/>
</p:tagLst>
</file>

<file path=ppt/tags/tag59.xml><?xml version="1.0" encoding="utf-8"?>
<p:tagLst xmlns:p="http://schemas.openxmlformats.org/presentationml/2006/main">
  <p:tag name="TIMING" val="|9.8|26.4"/>
</p:tagLst>
</file>

<file path=ppt/tags/tag6.xml><?xml version="1.0" encoding="utf-8"?>
<p:tagLst xmlns:p="http://schemas.openxmlformats.org/presentationml/2006/main">
  <p:tag name="TIMING" val="|0|0|0"/>
</p:tagLst>
</file>

<file path=ppt/tags/tag60.xml><?xml version="1.0" encoding="utf-8"?>
<p:tagLst xmlns:p="http://schemas.openxmlformats.org/presentationml/2006/main">
  <p:tag name="TIMING" val="|12.2|25.9"/>
</p:tagLst>
</file>

<file path=ppt/tags/tag61.xml><?xml version="1.0" encoding="utf-8"?>
<p:tagLst xmlns:p="http://schemas.openxmlformats.org/presentationml/2006/main">
  <p:tag name="TIMING" val="|3.4|25.3"/>
</p:tagLst>
</file>

<file path=ppt/tags/tag62.xml><?xml version="1.0" encoding="utf-8"?>
<p:tagLst xmlns:p="http://schemas.openxmlformats.org/presentationml/2006/main">
  <p:tag name="TIMING" val="|1.5|16.5"/>
</p:tagLst>
</file>

<file path=ppt/tags/tag63.xml><?xml version="1.0" encoding="utf-8"?>
<p:tagLst xmlns:p="http://schemas.openxmlformats.org/presentationml/2006/main">
  <p:tag name="TIMING" val="|1.1|41.7|66.4"/>
</p:tagLst>
</file>

<file path=ppt/tags/tag7.xml><?xml version="1.0" encoding="utf-8"?>
<p:tagLst xmlns:p="http://schemas.openxmlformats.org/presentationml/2006/main">
  <p:tag name="TIMING" val="|0|0|0|0"/>
</p:tagLst>
</file>

<file path=ppt/tags/tag8.xml><?xml version="1.0" encoding="utf-8"?>
<p:tagLst xmlns:p="http://schemas.openxmlformats.org/presentationml/2006/main">
  <p:tag name="TIMING" val="|0|0|0|0|0"/>
</p:tagLst>
</file>

<file path=ppt/tags/tag9.xml><?xml version="1.0" encoding="utf-8"?>
<p:tagLst xmlns:p="http://schemas.openxmlformats.org/presentationml/2006/main">
  <p:tag name="TIMING" val="|0|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13092</Words>
  <Application>WPS 演示</Application>
  <PresentationFormat>自定义</PresentationFormat>
  <Paragraphs>1147</Paragraphs>
  <Slides>111</Slides>
  <Notes>36</Notes>
  <HiddenSlides>0</HiddenSlides>
  <MMClips>0</MMClips>
  <ScaleCrop>false</ScaleCrop>
  <HeadingPairs>
    <vt:vector size="8" baseType="variant">
      <vt:variant>
        <vt:lpstr>已用的字体</vt:lpstr>
      </vt:variant>
      <vt:variant>
        <vt:i4>26</vt:i4>
      </vt:variant>
      <vt:variant>
        <vt:lpstr>主题</vt:lpstr>
      </vt:variant>
      <vt:variant>
        <vt:i4>9</vt:i4>
      </vt:variant>
      <vt:variant>
        <vt:lpstr>嵌入 OLE 服务器</vt:lpstr>
      </vt:variant>
      <vt:variant>
        <vt:i4>2</vt:i4>
      </vt:variant>
      <vt:variant>
        <vt:lpstr>幻灯片标题</vt:lpstr>
      </vt:variant>
      <vt:variant>
        <vt:i4>111</vt:i4>
      </vt:variant>
    </vt:vector>
  </HeadingPairs>
  <TitlesOfParts>
    <vt:vector size="148" baseType="lpstr">
      <vt:lpstr>Arial</vt:lpstr>
      <vt:lpstr>宋体</vt:lpstr>
      <vt:lpstr>Wingdings</vt:lpstr>
      <vt:lpstr>微软雅黑</vt:lpstr>
      <vt:lpstr>Courier New</vt:lpstr>
      <vt:lpstr>Yu Gothic Light</vt:lpstr>
      <vt:lpstr>黑体</vt:lpstr>
      <vt:lpstr>Times New Roman</vt:lpstr>
      <vt:lpstr>楷体</vt:lpstr>
      <vt:lpstr>Helvetica Light</vt:lpstr>
      <vt:lpstr>楷体_GB2312</vt:lpstr>
      <vt:lpstr>新宋体</vt:lpstr>
      <vt:lpstr>Wingdings</vt:lpstr>
      <vt:lpstr>华文楷体</vt:lpstr>
      <vt:lpstr>Arial Unicode MS</vt:lpstr>
      <vt:lpstr>等线 Light</vt:lpstr>
      <vt:lpstr>等线</vt:lpstr>
      <vt:lpstr>华文行楷</vt:lpstr>
      <vt:lpstr>华文中宋</vt:lpstr>
      <vt:lpstr>Georgia</vt:lpstr>
      <vt:lpstr>Wingdings 2</vt:lpstr>
      <vt:lpstr>隶书</vt:lpstr>
      <vt:lpstr>Times</vt:lpstr>
      <vt:lpstr>Britannic Bold</vt:lpstr>
      <vt:lpstr>Calibri</vt:lpstr>
      <vt:lpstr>ksdb</vt:lpstr>
      <vt:lpstr>Office 主题​​</vt:lpstr>
      <vt:lpstr>2_Office 主题​​</vt:lpstr>
      <vt:lpstr>4_Office 主题​​</vt:lpstr>
      <vt:lpstr>6_Office 主题​​</vt:lpstr>
      <vt:lpstr>9_Office 主题​​</vt:lpstr>
      <vt:lpstr>11_Office 主题​​</vt:lpstr>
      <vt:lpstr>12_Office 主题​​</vt:lpstr>
      <vt:lpstr>13_Office 主题​​</vt:lpstr>
      <vt:lpstr>15_Office 主题​​</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选用教材</vt:lpstr>
      <vt:lpstr>课程考核</vt:lpstr>
      <vt:lpstr>课程群  成员名称格式：2023-班号-末两位学号-姓名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怎样推动计算思维发展？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计算机的分类</vt:lpstr>
      <vt:lpstr>计算机的分类</vt:lpstr>
      <vt:lpstr>计算机的分类</vt:lpstr>
      <vt:lpstr>计算机的分类</vt:lpstr>
      <vt:lpstr>计算机的分类</vt:lpstr>
      <vt:lpstr>计算机的分类</vt:lpstr>
      <vt:lpstr>计算机的分类</vt:lpstr>
      <vt:lpstr>PowerPoint 演示文稿</vt:lpstr>
      <vt:lpstr>计算机的特点</vt:lpstr>
      <vt:lpstr>计算机的特点</vt:lpstr>
      <vt:lpstr>计算机的特点</vt:lpstr>
      <vt:lpstr>计算机的特点</vt:lpstr>
      <vt:lpstr>计算机的特点</vt:lpstr>
      <vt:lpstr>PowerPoint 演示文稿</vt:lpstr>
      <vt:lpstr>计算机应用领域</vt:lpstr>
      <vt:lpstr>计算机应用领域</vt:lpstr>
      <vt:lpstr>计算机应用领域</vt:lpstr>
      <vt:lpstr>计算机应用领域</vt:lpstr>
      <vt:lpstr>计算机应用领域</vt:lpstr>
      <vt:lpstr>计算机应用领域</vt:lpstr>
      <vt:lpstr>PowerPoint 演示文稿</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肖胜刚</dc:creator>
  <cp:lastModifiedBy>guping</cp:lastModifiedBy>
  <cp:revision>410</cp:revision>
  <dcterms:created xsi:type="dcterms:W3CDTF">2018-11-13T07:40:00Z</dcterms:created>
  <dcterms:modified xsi:type="dcterms:W3CDTF">2023-09-04T05:55:53Z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13DA013513F04E2EB381594301390465</vt:lpwstr>
  </property>
</Properties>
</file>